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Başlık ve Alt Ana Başlık">
    <p:spTree>
      <p:nvGrpSpPr>
        <p:cNvPr id="1" name=""/>
        <p:cNvGrpSpPr/>
        <p:nvPr/>
      </p:nvGrpSpPr>
      <p:grpSpPr>
        <a:xfrm>
          <a:off x="0" y="0"/>
          <a:ext cx="0" cy="0"/>
          <a:chOff x="0" y="0"/>
          <a:chExt cx="0" cy="0"/>
        </a:xfrm>
      </p:grpSpPr>
      <p:sp>
        <p:nvSpPr>
          <p:cNvPr id="11" name="Shape 11"/>
          <p:cNvSpPr/>
          <p:nvPr>
            <p:ph type="title"/>
          </p:nvPr>
        </p:nvSpPr>
        <p:spPr>
          <a:xfrm>
            <a:off x="1270000" y="1689100"/>
            <a:ext cx="10464800" cy="3467100"/>
          </a:xfrm>
          <a:prstGeom prst="rect">
            <a:avLst/>
          </a:prstGeom>
        </p:spPr>
        <p:txBody>
          <a:bodyPr anchor="b"/>
          <a:lstStyle>
            <a:lvl1pPr algn="ctr"/>
          </a:lstStyle>
          <a:p>
            <a:pPr/>
            <a:r>
              <a:t>Başlık Metni</a:t>
            </a:r>
          </a:p>
        </p:txBody>
      </p:sp>
      <p:sp>
        <p:nvSpPr>
          <p:cNvPr id="12" name="Shape 12"/>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Gövde Düzeyi Bir</a:t>
            </a:r>
          </a:p>
          <a:p>
            <a:pPr lvl="1"/>
            <a:r>
              <a:t>Gövde Düzeyi İki</a:t>
            </a:r>
          </a:p>
          <a:p>
            <a:pPr lvl="2"/>
            <a:r>
              <a:t>Gövde Düzeyi Üç</a:t>
            </a:r>
          </a:p>
          <a:p>
            <a:pPr lvl="3"/>
            <a:r>
              <a:t>Gövde Düzeyi Dört</a:t>
            </a:r>
          </a:p>
          <a:p>
            <a:pPr lvl="4"/>
            <a:r>
              <a:t>Gövde Düzeyi Beş</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Alıntı">
    <p:spTree>
      <p:nvGrpSpPr>
        <p:cNvPr id="1" name=""/>
        <p:cNvGrpSpPr/>
        <p:nvPr/>
      </p:nvGrpSpPr>
      <p:grpSpPr>
        <a:xfrm>
          <a:off x="0" y="0"/>
          <a:ext cx="0" cy="0"/>
          <a:chOff x="0" y="0"/>
          <a:chExt cx="0" cy="0"/>
        </a:xfrm>
      </p:grpSpPr>
      <p:sp>
        <p:nvSpPr>
          <p:cNvPr id="93" name="Shape 93"/>
          <p:cNvSpPr/>
          <p:nvPr>
            <p:ph type="body" sz="quarter" idx="13"/>
          </p:nvPr>
        </p:nvSpPr>
        <p:spPr>
          <a:xfrm>
            <a:off x="1270000" y="4251769"/>
            <a:ext cx="10464800" cy="881762"/>
          </a:xfrm>
          <a:prstGeom prst="rect">
            <a:avLst/>
          </a:prstGeom>
        </p:spPr>
        <p:txBody>
          <a:bodyPr>
            <a:spAutoFit/>
          </a:bodyPr>
          <a:lstStyle>
            <a:lvl1pPr marL="0" indent="0" algn="ctr">
              <a:spcBef>
                <a:spcPts val="0"/>
              </a:spcBef>
              <a:buSzTx/>
              <a:buNone/>
            </a:lvl1pPr>
          </a:lstStyle>
          <a:p>
            <a:pPr/>
            <a:r>
              <a:t>“Buraya bir alıntı yazın.”</a:t>
            </a:r>
          </a:p>
        </p:txBody>
      </p:sp>
      <p:sp>
        <p:nvSpPr>
          <p:cNvPr id="94" name="Shape 94"/>
          <p:cNvSpPr/>
          <p:nvPr>
            <p:ph type="body" sz="quarter" idx="14"/>
          </p:nvPr>
        </p:nvSpPr>
        <p:spPr>
          <a:xfrm>
            <a:off x="1270000" y="6362700"/>
            <a:ext cx="10464800" cy="667767"/>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ğraf">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oş">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ğraf - Yatay">
    <p:spTree>
      <p:nvGrpSpPr>
        <p:cNvPr id="1" name=""/>
        <p:cNvGrpSpPr/>
        <p:nvPr/>
      </p:nvGrpSpPr>
      <p:grpSpPr>
        <a:xfrm>
          <a:off x="0" y="0"/>
          <a:ext cx="0" cy="0"/>
          <a:chOff x="0" y="0"/>
          <a:chExt cx="0" cy="0"/>
        </a:xfrm>
      </p:grpSpPr>
      <p:sp>
        <p:nvSpPr>
          <p:cNvPr id="20" name="Shape 20"/>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270000" y="6680200"/>
            <a:ext cx="10464800" cy="1270000"/>
          </a:xfrm>
          <a:prstGeom prst="rect">
            <a:avLst/>
          </a:prstGeom>
        </p:spPr>
        <p:txBody>
          <a:bodyPr anchor="b"/>
          <a:lstStyle>
            <a:lvl1pPr algn="ctr"/>
          </a:lstStyle>
          <a:p>
            <a:pPr/>
            <a:r>
              <a:t>Başlık Metni</a:t>
            </a:r>
          </a:p>
        </p:txBody>
      </p:sp>
      <p:sp>
        <p:nvSpPr>
          <p:cNvPr id="22" name="Shape 22"/>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Gövde Düzeyi Bir</a:t>
            </a:r>
          </a:p>
          <a:p>
            <a:pPr lvl="1"/>
            <a:r>
              <a:t>Gövde Düzeyi İki</a:t>
            </a:r>
          </a:p>
          <a:p>
            <a:pPr lvl="2"/>
            <a:r>
              <a:t>Gövde Düzeyi Üç</a:t>
            </a:r>
          </a:p>
          <a:p>
            <a:pPr lvl="3"/>
            <a:r>
              <a:t>Gövde Düzeyi Dört</a:t>
            </a:r>
          </a:p>
          <a:p>
            <a:pPr lvl="4"/>
            <a:r>
              <a:t>Gövde Düzeyi Beş</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spTree>
      <p:nvGrpSpPr>
        <p:cNvPr id="1" name=""/>
        <p:cNvGrpSpPr/>
        <p:nvPr/>
      </p:nvGrpSpPr>
      <p:grpSpPr>
        <a:xfrm>
          <a:off x="0" y="0"/>
          <a:ext cx="0" cy="0"/>
          <a:chOff x="0" y="0"/>
          <a:chExt cx="0" cy="0"/>
        </a:xfrm>
      </p:grpSpPr>
      <p:sp>
        <p:nvSpPr>
          <p:cNvPr id="30" name="Shape 30"/>
          <p:cNvSpPr/>
          <p:nvPr>
            <p:ph type="title"/>
          </p:nvPr>
        </p:nvSpPr>
        <p:spPr>
          <a:xfrm>
            <a:off x="1270000" y="3289300"/>
            <a:ext cx="10464800" cy="3175000"/>
          </a:xfrm>
          <a:prstGeom prst="rect">
            <a:avLst/>
          </a:prstGeom>
        </p:spPr>
        <p:txBody>
          <a:bodyPr/>
          <a:lstStyle>
            <a:lvl1pPr algn="ctr"/>
          </a:lstStyle>
          <a:p>
            <a:pPr/>
            <a:r>
              <a:t>Başlık Metni</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ğraf - Düşey">
    <p:spTree>
      <p:nvGrpSpPr>
        <p:cNvPr id="1" name=""/>
        <p:cNvGrpSpPr/>
        <p:nvPr/>
      </p:nvGrpSpPr>
      <p:grpSpPr>
        <a:xfrm>
          <a:off x="0" y="0"/>
          <a:ext cx="0" cy="0"/>
          <a:chOff x="0" y="0"/>
          <a:chExt cx="0" cy="0"/>
        </a:xfrm>
      </p:grpSpPr>
      <p:sp>
        <p:nvSpPr>
          <p:cNvPr id="38" name="Shape 38"/>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965200" y="1397000"/>
            <a:ext cx="5600700" cy="4038600"/>
          </a:xfrm>
          <a:prstGeom prst="rect">
            <a:avLst/>
          </a:prstGeom>
        </p:spPr>
        <p:txBody>
          <a:bodyPr anchor="b"/>
          <a:lstStyle>
            <a:lvl1pPr algn="ctr">
              <a:defRPr sz="6800"/>
            </a:lvl1pPr>
          </a:lstStyle>
          <a:p>
            <a:pPr/>
            <a:r>
              <a:t>Başlık Metni</a:t>
            </a:r>
          </a:p>
        </p:txBody>
      </p:sp>
      <p:sp>
        <p:nvSpPr>
          <p:cNvPr id="40" name="Shape 40"/>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Gövde Düzeyi Bir</a:t>
            </a:r>
          </a:p>
          <a:p>
            <a:pPr lvl="1"/>
            <a:r>
              <a:t>Gövde Düzeyi İki</a:t>
            </a:r>
          </a:p>
          <a:p>
            <a:pPr lvl="2"/>
            <a:r>
              <a:t>Gövde Düzeyi Üç</a:t>
            </a:r>
          </a:p>
          <a:p>
            <a:pPr lvl="3"/>
            <a:r>
              <a:t>Gövde Düzeyi Dört</a:t>
            </a:r>
          </a:p>
          <a:p>
            <a:pPr lvl="4"/>
            <a:r>
              <a:t>Gövde Düzeyi Beş</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aşlık - Üst">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lvl1pPr algn="ctr"/>
          </a:lstStyle>
          <a:p>
            <a:pPr/>
            <a:r>
              <a:t>Başlık Metni</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aşlık ve Maddeler">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lvl1pPr algn="ctr"/>
          </a:lstStyle>
          <a:p>
            <a:pPr/>
            <a:r>
              <a:t>Başlık Metni</a:t>
            </a:r>
          </a:p>
        </p:txBody>
      </p:sp>
      <p:sp>
        <p:nvSpPr>
          <p:cNvPr id="57" name="Shape 57"/>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Gövde Düzeyi Bir</a:t>
            </a:r>
          </a:p>
          <a:p>
            <a:pPr lvl="1"/>
            <a:r>
              <a:t>Gövde Düzeyi İki</a:t>
            </a:r>
          </a:p>
          <a:p>
            <a:pPr lvl="2"/>
            <a:r>
              <a:t>Gövde Düzeyi Üç</a:t>
            </a:r>
          </a:p>
          <a:p>
            <a:pPr lvl="3"/>
            <a:r>
              <a:t>Gövde Düzeyi Dört</a:t>
            </a:r>
          </a:p>
          <a:p>
            <a:pPr lvl="4"/>
            <a:r>
              <a:t>Gövde Düzeyi Beş</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aşlık, Maddeler ve Fotoğraf">
    <p:spTree>
      <p:nvGrpSpPr>
        <p:cNvPr id="1" name=""/>
        <p:cNvGrpSpPr/>
        <p:nvPr/>
      </p:nvGrpSpPr>
      <p:grpSpPr>
        <a:xfrm>
          <a:off x="0" y="0"/>
          <a:ext cx="0" cy="0"/>
          <a:chOff x="0" y="0"/>
          <a:chExt cx="0" cy="0"/>
        </a:xfrm>
      </p:grpSpPr>
      <p:sp>
        <p:nvSpPr>
          <p:cNvPr id="65" name="Shape 65"/>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lvl1pPr algn="ctr"/>
          </a:lstStyle>
          <a:p>
            <a:pPr/>
            <a:r>
              <a:t>Başlık Metni</a:t>
            </a:r>
          </a:p>
        </p:txBody>
      </p:sp>
      <p:sp>
        <p:nvSpPr>
          <p:cNvPr id="67" name="Shape 67"/>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a:r>
              <a:t>Gövde Düzeyi Bir</a:t>
            </a:r>
          </a:p>
          <a:p>
            <a:pPr lvl="1"/>
            <a:r>
              <a:t>Gövde Düzeyi İki</a:t>
            </a:r>
          </a:p>
          <a:p>
            <a:pPr lvl="2"/>
            <a:r>
              <a:t>Gövde Düzeyi Üç</a:t>
            </a:r>
          </a:p>
          <a:p>
            <a:pPr lvl="3"/>
            <a:r>
              <a:t>Gövde Düzeyi Dört</a:t>
            </a:r>
          </a:p>
          <a:p>
            <a:pPr lvl="4"/>
            <a:r>
              <a:t>Gövde Düzeyi Beş</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ddeler">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Gövde Düzeyi Bir</a:t>
            </a:r>
          </a:p>
          <a:p>
            <a:pPr lvl="1"/>
            <a:r>
              <a:t>Gövde Düzeyi İki</a:t>
            </a:r>
          </a:p>
          <a:p>
            <a:pPr lvl="2"/>
            <a:r>
              <a:t>Gövde Düzeyi Üç</a:t>
            </a:r>
          </a:p>
          <a:p>
            <a:pPr lvl="3"/>
            <a:r>
              <a:t>Gövde Düzeyi Dört</a:t>
            </a:r>
          </a:p>
          <a:p>
            <a:pPr lvl="4"/>
            <a:r>
              <a:t>Gövde Düzeyi Beş</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ğraf - 3 Yukarı">
    <p:spTree>
      <p:nvGrpSpPr>
        <p:cNvPr id="1" name=""/>
        <p:cNvGrpSpPr/>
        <p:nvPr/>
      </p:nvGrpSpPr>
      <p:grpSpPr>
        <a:xfrm>
          <a:off x="0" y="0"/>
          <a:ext cx="0" cy="0"/>
          <a:chOff x="0" y="0"/>
          <a:chExt cx="0" cy="0"/>
        </a:xfrm>
      </p:grpSpPr>
      <p:sp>
        <p:nvSpPr>
          <p:cNvPr id="83" name="Shape 83"/>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pPr/>
          </a:p>
        </p:txBody>
      </p:sp>
      <p:sp>
        <p:nvSpPr>
          <p:cNvPr id="85" name="Shape 85"/>
          <p:cNvSpPr/>
          <p:nvPr>
            <p:ph type="pic" sz="half" idx="15"/>
          </p:nvPr>
        </p:nvSpPr>
        <p:spPr>
          <a:xfrm>
            <a:off x="952500" y="825500"/>
            <a:ext cx="6197600" cy="8089900"/>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Gövde Düzeyi Bir</a:t>
            </a:r>
          </a:p>
          <a:p>
            <a:pPr lvl="1"/>
            <a:r>
              <a:t>Gövde Düzeyi İki</a:t>
            </a:r>
          </a:p>
          <a:p>
            <a:pPr lvl="2"/>
            <a:r>
              <a:t>Gövde Düzeyi Üç</a:t>
            </a:r>
          </a:p>
          <a:p>
            <a:pPr lvl="3"/>
            <a:r>
              <a:t>Gövde Düzeyi Dört</a:t>
            </a:r>
          </a:p>
          <a:p>
            <a:pPr lvl="4"/>
            <a:r>
              <a:t>Gövde Düzeyi Beş</a:t>
            </a:r>
          </a:p>
        </p:txBody>
      </p:sp>
      <p:sp>
        <p:nvSpPr>
          <p:cNvPr id="3" name="Shape 3"/>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Başlık Metni</a:t>
            </a:r>
          </a:p>
        </p:txBody>
      </p:sp>
      <p:sp>
        <p:nvSpPr>
          <p:cNvPr id="4" name="Shape 4"/>
          <p:cNvSpPr/>
          <p:nvPr>
            <p:ph type="sldNum" sz="quarter" idx="2"/>
          </p:nvPr>
        </p:nvSpPr>
        <p:spPr>
          <a:xfrm>
            <a:off x="6338018" y="9296400"/>
            <a:ext cx="322042" cy="466472"/>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1pPr>
      <a:lvl2pPr marL="0" marR="0" indent="2286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2pPr>
      <a:lvl3pPr marL="0" marR="0" indent="4572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3pPr>
      <a:lvl4pPr marL="0" marR="0" indent="6858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4pPr>
      <a:lvl5pPr marL="0" marR="0" indent="9144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5pPr>
      <a:lvl6pPr marL="0" marR="0" indent="11430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6pPr>
      <a:lvl7pPr marL="0" marR="0" indent="13716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7pPr>
      <a:lvl8pPr marL="0" marR="0" indent="16002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8pPr>
      <a:lvl9pPr marL="0" marR="0" indent="18288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Noteworthy Light"/>
        </a:defRPr>
      </a:lvl9pPr>
    </p:titleStyle>
    <p:bodyStyle>
      <a:lvl1pPr marL="4699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1pPr>
      <a:lvl2pPr marL="9398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2pPr>
      <a:lvl3pPr marL="14097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3pPr>
      <a:lvl4pPr marL="18796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4pPr>
      <a:lvl5pPr marL="23495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5pPr>
      <a:lvl6pPr marL="28194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6pPr>
      <a:lvl7pPr marL="32893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7pPr>
      <a:lvl8pPr marL="37592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8pPr>
      <a:lvl9pPr marL="42291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Noteworthy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Noteworthy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Uğur Mumcu ve Araştırmacı Gazetecilik</a:t>
            </a:r>
          </a:p>
        </p:txBody>
      </p:sp>
      <p:sp>
        <p:nvSpPr>
          <p:cNvPr id="120" name="Shape 120"/>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
          <p:cNvPicPr>
            <a:picLocks noChangeAspect="0"/>
          </p:cNvPicPr>
          <p:nvPr>
            <p:ph type="pic" idx="13"/>
          </p:nvPr>
        </p:nvPicPr>
        <p:blipFill>
          <a:blip r:embed="rId2">
            <a:extLst/>
          </a:blip>
          <a:stretch>
            <a:fillRect/>
          </a:stretch>
        </p:blipFill>
        <p:spPr>
          <a:xfrm>
            <a:off x="6680200" y="2806700"/>
            <a:ext cx="5118101" cy="5702301"/>
          </a:xfrm>
          <a:prstGeom prst="rect">
            <a:avLst/>
          </a:prstGeom>
        </p:spPr>
      </p:pic>
      <p:sp>
        <p:nvSpPr>
          <p:cNvPr id="123" name="Shape 123"/>
          <p:cNvSpPr/>
          <p:nvPr>
            <p:ph type="title"/>
          </p:nvPr>
        </p:nvSpPr>
        <p:spPr>
          <a:prstGeom prst="rect">
            <a:avLst/>
          </a:prstGeom>
        </p:spPr>
        <p:txBody>
          <a:bodyPr/>
          <a:lstStyle/>
          <a:p>
            <a:pPr/>
            <a:r>
              <a:t>Uğur Mumcu (1942-1993)</a:t>
            </a:r>
          </a:p>
        </p:txBody>
      </p:sp>
      <p:sp>
        <p:nvSpPr>
          <p:cNvPr id="124" name="Shape 124"/>
          <p:cNvSpPr/>
          <p:nvPr>
            <p:ph type="body" sz="half" idx="1"/>
          </p:nvPr>
        </p:nvSpPr>
        <p:spPr>
          <a:prstGeom prst="rect">
            <a:avLst/>
          </a:prstGeom>
        </p:spPr>
        <p:txBody>
          <a:bodyPr/>
          <a:lstStyle/>
          <a:p>
            <a:pPr marL="327786" indent="-327786" defTabSz="519937">
              <a:spcBef>
                <a:spcPts val="2400"/>
              </a:spcBef>
              <a:buBlip>
                <a:blip r:embed="rId3"/>
              </a:buBlip>
              <a:defRPr sz="2670"/>
            </a:pPr>
            <a:r>
              <a:t>Araştırmacı Gazetecilik dendiğinde Türkiye’de ilk akla gelen isim Uğur Mumcu’dur.</a:t>
            </a:r>
          </a:p>
          <a:p>
            <a:pPr marL="327786" indent="-327786" defTabSz="519937">
              <a:spcBef>
                <a:spcPts val="2400"/>
              </a:spcBef>
              <a:buBlip>
                <a:blip r:embed="rId3"/>
              </a:buBlip>
              <a:defRPr sz="2670"/>
            </a:pPr>
            <a:r>
              <a:t>Mumcu, yolsuzluk, kaçakçılık, terör, siyaset ve ticaret bağlantıları üzerine araştırmalar yapıyordu. </a:t>
            </a:r>
          </a:p>
          <a:p>
            <a:pPr marL="327786" indent="-327786" defTabSz="519937">
              <a:spcBef>
                <a:spcPts val="2400"/>
              </a:spcBef>
              <a:buBlip>
                <a:blip r:embed="rId3"/>
              </a:buBlip>
              <a:defRPr sz="2670"/>
            </a:pPr>
            <a:r>
              <a:t>Biraz da espiri olsun diye masasına “Yolsuzlu Masası” yazan bir levha koymuştur.</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body" idx="1"/>
          </p:nvPr>
        </p:nvSpPr>
        <p:spPr>
          <a:prstGeom prst="rect">
            <a:avLst/>
          </a:prstGeom>
        </p:spPr>
        <p:txBody>
          <a:bodyPr/>
          <a:lstStyle/>
          <a:p>
            <a:pPr marL="437006" indent="-437006" defTabSz="543305">
              <a:spcBef>
                <a:spcPts val="2700"/>
              </a:spcBef>
              <a:buBlip>
                <a:blip r:embed="rId2"/>
              </a:buBlip>
              <a:defRPr sz="3534"/>
            </a:pPr>
            <a:r>
              <a:t>1965 yılında Ankara Üniversitesi Hukuk Fakültesi’nden mezun olan Uğur Mumcu, 1969-1972 yılları arasında aynı fakültede asistan olarak çalıştı. </a:t>
            </a:r>
          </a:p>
          <a:p>
            <a:pPr marL="437006" indent="-437006" defTabSz="543305">
              <a:spcBef>
                <a:spcPts val="2700"/>
              </a:spcBef>
              <a:buBlip>
                <a:blip r:embed="rId2"/>
              </a:buBlip>
              <a:defRPr sz="3534"/>
            </a:pPr>
            <a:r>
              <a:t>1975 yılında Milliyet’te çalıştığı kısa bir dönem dışında hep Cumhuriyet’te çalıştı.</a:t>
            </a:r>
          </a:p>
          <a:p>
            <a:pPr marL="437006" indent="-437006" defTabSz="543305">
              <a:spcBef>
                <a:spcPts val="2700"/>
              </a:spcBef>
              <a:buBlip>
                <a:blip r:embed="rId2"/>
              </a:buBlip>
              <a:defRPr sz="3534"/>
            </a:pPr>
            <a:r>
              <a:t>1975’ten itibaren Cumhuriyet gazetesinde “Gözlem” başlıklı köşesinde düzenli olarak yazmaya devam etti. Aynı anda Anka Ajansı’nda da çalışıyordu. 1977 yılından itibaren sadece Cumhuriyet’te çalıştı.</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body" idx="1"/>
          </p:nvPr>
        </p:nvSpPr>
        <p:spPr>
          <a:prstGeom prst="rect">
            <a:avLst/>
          </a:prstGeom>
        </p:spPr>
        <p:txBody>
          <a:bodyPr/>
          <a:lstStyle/>
          <a:p>
            <a:pPr>
              <a:buBlip>
                <a:blip r:embed="rId2"/>
              </a:buBlip>
            </a:pPr>
            <a:r>
              <a:t>Özellikle 1980 yılından itibaren Cumhuriyet Gazetesi’nde yayımladığı yazılar Türkiye’de araştırmacı gazeteciliğin en önemli örnekleri arasında yer alır.</a:t>
            </a:r>
          </a:p>
          <a:p>
            <a:pPr>
              <a:buBlip>
                <a:blip r:embed="rId2"/>
              </a:buBlip>
            </a:pPr>
            <a:r>
              <a:t>“Mobilya Dosyası”, “Rabıta Dosyası”, “Silah Kaçakçılığı ve Terör”, “Ağca Dosyası” gibi önemli araştırmacı gazetecilik haberlerine imza atmıştır.</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body" idx="1"/>
          </p:nvPr>
        </p:nvSpPr>
        <p:spPr>
          <a:prstGeom prst="rect">
            <a:avLst/>
          </a:prstGeom>
        </p:spPr>
        <p:txBody>
          <a:bodyPr/>
          <a:lstStyle>
            <a:lvl1pPr marL="361822" indent="-361822" defTabSz="449833">
              <a:spcBef>
                <a:spcPts val="2300"/>
              </a:spcBef>
              <a:buBlip>
                <a:blip r:embed="rId2"/>
              </a:buBlip>
              <a:defRPr sz="2925"/>
            </a:lvl1pPr>
          </a:lstStyle>
          <a:p>
            <a:pPr/>
            <a:r>
              <a:t>Yıllarca birlikte çalıştığı Ahmet Tan Mumcu’nun çalışma biçimini şöyle anlatıyordu: “En küçük ayrıntıyı, yıllar önce okuduğu bir makaledeki isimle birleştirip bir sürü soru yaratırdı. Sonra da bu soruların üstüne yürürdü. Yürürken elbette başka olaylar aklına takılır, bunlardan yeni sorular yaratırdı. Dikkat, hayal gücü ve ayrıntı işini yürütürken elindeki üç büyük silahtı. Bu üç silahı inanılmaz ustalılkla kullanırdı. Bu ustalığa akıl erdiremeyenler onun gizli servislerden beslendiğini öne sürecek kadar sığlık sergilerlerdi. Oysa ki yaptığı, çoğu kez herkesin ulaşabileceği açık kaynakları değerlendirmekti. Bir de uyandırdığı saygı ve güvenle, kritik görevlerde çalışan her düzey görevliden bilgi sızdırmaktı. (…) Resmi Gazete koleksiyonları, Ticaret Sicili gazeteleri, TBMM Kitaplığı, Tarih Kurumu arşivi onun ‘gizli ajanları’ idi.” (Tan’dan akt. Şenol, 1996: 98)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r>
              <a:t>Mobilya Dosyası</a:t>
            </a:r>
          </a:p>
        </p:txBody>
      </p:sp>
      <p:sp>
        <p:nvSpPr>
          <p:cNvPr id="133" name="Shape 133"/>
          <p:cNvSpPr/>
          <p:nvPr>
            <p:ph type="body" idx="1"/>
          </p:nvPr>
        </p:nvSpPr>
        <p:spPr>
          <a:prstGeom prst="rect">
            <a:avLst/>
          </a:prstGeom>
        </p:spPr>
        <p:txBody>
          <a:bodyPr/>
          <a:lstStyle/>
          <a:p>
            <a:pPr marL="390016" indent="-390016" defTabSz="484886">
              <a:spcBef>
                <a:spcPts val="2400"/>
              </a:spcBef>
              <a:buBlip>
                <a:blip r:embed="rId2"/>
              </a:buBlip>
              <a:defRPr sz="3154"/>
            </a:pPr>
            <a:r>
              <a:t>Türkiye’de en çok sözü edilen araştırmacı gazetecilik örneklerinden biri Uğur Mumcu ve Altan Öymen’in 1975 yılında yayımladıkları Mobilya Dosyasıdır.</a:t>
            </a:r>
          </a:p>
          <a:p>
            <a:pPr marL="390016" indent="-390016" defTabSz="484886">
              <a:spcBef>
                <a:spcPts val="2400"/>
              </a:spcBef>
              <a:buBlip>
                <a:blip r:embed="rId2"/>
              </a:buBlip>
              <a:defRPr sz="3154"/>
            </a:pPr>
            <a:r>
              <a:t>Anka Ajans’ta yayımlanan bu haber dönemin başbakanı Süleyman Demirel’in yeğeni Yahya Demirel’in yaptığı hayali ihracatı ortaya çıkarmıştır.</a:t>
            </a:r>
          </a:p>
          <a:p>
            <a:pPr marL="390016" indent="-390016" defTabSz="484886">
              <a:spcBef>
                <a:spcPts val="2400"/>
              </a:spcBef>
              <a:buBlip>
                <a:blip r:embed="rId2"/>
              </a:buBlip>
              <a:defRPr sz="3154"/>
            </a:pPr>
            <a:r>
              <a:t>Mumcu ve Öymen’in bu haber ile ilgili haberleri bir kitapta toplanarak yayımlanmıştır.</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p>
            <a:pPr/>
            <a:r>
              <a:t>Rabıta Dosyası</a:t>
            </a:r>
          </a:p>
        </p:txBody>
      </p:sp>
      <p:sp>
        <p:nvSpPr>
          <p:cNvPr id="136" name="Shape 136"/>
          <p:cNvSpPr/>
          <p:nvPr>
            <p:ph type="body" idx="1"/>
          </p:nvPr>
        </p:nvSpPr>
        <p:spPr>
          <a:prstGeom prst="rect">
            <a:avLst/>
          </a:prstGeom>
        </p:spPr>
        <p:txBody>
          <a:bodyPr/>
          <a:lstStyle>
            <a:lvl1pPr>
              <a:buBlip>
                <a:blip r:embed="rId2"/>
              </a:buBlip>
            </a:lvl1pPr>
          </a:lstStyle>
          <a:p>
            <a:pPr/>
            <a:r>
              <a:t>Uğur Mumcu 1987 yılında yaptığı bir haberle, Diyanet İşleri Başkanlığı’nın 1982-1984 yılları arasında yurtdışında görevlendirdiği imamların maaşlarını gizli bir anlaşma ile Rabıtat-ül Alem-ül İslam (Rabıta) isimli Suudi Arabistan kökenli bir örgütün ödediğini belgeledi.</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body" idx="1"/>
          </p:nvPr>
        </p:nvSpPr>
        <p:spPr>
          <a:prstGeom prst="rect">
            <a:avLst/>
          </a:prstGeom>
        </p:spPr>
        <p:txBody>
          <a:bodyPr/>
          <a:lstStyle/>
          <a:p>
            <a:pPr>
              <a:buBlip>
                <a:blip r:embed="rId2"/>
              </a:buBlip>
            </a:pPr>
            <a:r>
              <a:t>12 Eylül 1980 darbesinden sonra kurulan Milli Güvenlik Konseyi 1981 yılında bir Bakanlar Kurulu Kararnamesi çıkararak Rabıta adlı örgütün yurt dışındaki Türk din görevlilerine maaş ödemesini kararlaştırmıştı</a:t>
            </a:r>
          </a:p>
          <a:p>
            <a:pPr>
              <a:buBlip>
                <a:blip r:embed="rId2"/>
              </a:buBlip>
            </a:pPr>
            <a:r>
              <a:t>Bu kararnamede dönemin devlet başkanı Kenan Evren ve Başbakan Bülend Uslu’nun imzaları bulunmaktaydı.</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body" idx="1"/>
          </p:nvPr>
        </p:nvSpPr>
        <p:spPr>
          <a:prstGeom prst="rect">
            <a:avLst/>
          </a:prstGeom>
        </p:spPr>
        <p:txBody>
          <a:bodyPr/>
          <a:lstStyle/>
          <a:p>
            <a:pPr marL="361822" indent="-361822" defTabSz="449833">
              <a:spcBef>
                <a:spcPts val="2300"/>
              </a:spcBef>
              <a:buBlip>
                <a:blip r:embed="rId2"/>
              </a:buBlip>
              <a:defRPr sz="2925"/>
            </a:pPr>
            <a:r>
              <a:t>Söz konusu din görevlilerine yapılacak ödemelerin mali güçlükler nedeniyle imkansız hale geldiği için bu yola başvurulduğu öne sürülüyordu. </a:t>
            </a:r>
          </a:p>
          <a:p>
            <a:pPr marL="361822" indent="-361822" defTabSz="449833">
              <a:spcBef>
                <a:spcPts val="2300"/>
              </a:spcBef>
              <a:buBlip>
                <a:blip r:embed="rId2"/>
              </a:buBlip>
              <a:defRPr sz="2925"/>
            </a:pPr>
            <a:r>
              <a:t>Bu konuda hükümetin çıkardığı kararname Resmi Gazete’de yayımlanmadı.</a:t>
            </a:r>
          </a:p>
          <a:p>
            <a:pPr marL="361822" indent="-361822" defTabSz="449833">
              <a:spcBef>
                <a:spcPts val="2300"/>
              </a:spcBef>
              <a:buBlip>
                <a:blip r:embed="rId2"/>
              </a:buBlip>
              <a:defRPr sz="2925"/>
            </a:pPr>
            <a:r>
              <a:t>Mumcu “Avrupa’da İslamcı Örgütler ve Para” adlı dosyası için 1987 yılında Almanya’ya gittiğinde İslami cemaat ve teşkilatlara üye kişilerle görüşmeleri sonucunda Türk imamların aylıklarını Rabıta’nın ödediğini öğrendi. </a:t>
            </a:r>
          </a:p>
          <a:p>
            <a:pPr marL="361822" indent="-361822" defTabSz="449833">
              <a:spcBef>
                <a:spcPts val="2300"/>
              </a:spcBef>
              <a:buBlip>
                <a:blip r:embed="rId2"/>
              </a:buBlip>
              <a:defRPr sz="2925"/>
            </a:pPr>
            <a:r>
              <a:t>Bu bilgileri 12 Eylül döneminde görev almış adının açıklanmasını istemeyen bir bakandan teyit etmişti.</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Noteworthy Light"/>
        <a:ea typeface="Noteworthy Light"/>
        <a:cs typeface="Noteworthy Light"/>
      </a:majorFont>
      <a:minorFont>
        <a:latin typeface="Noteworthy Light"/>
        <a:ea typeface="Noteworthy Light"/>
        <a:cs typeface="Noteworthy Light"/>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Noteworthy Light"/>
        <a:ea typeface="Noteworthy Light"/>
        <a:cs typeface="Noteworthy Light"/>
      </a:majorFont>
      <a:minorFont>
        <a:latin typeface="Noteworthy Light"/>
        <a:ea typeface="Noteworthy Light"/>
        <a:cs typeface="Noteworthy Light"/>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