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5"/>
  </p:notesMasterIdLst>
  <p:sldIdLst>
    <p:sldId id="256" r:id="rId2"/>
    <p:sldId id="257" r:id="rId3"/>
    <p:sldId id="260" r:id="rId4"/>
    <p:sldId id="262"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8" r:id="rId49"/>
    <p:sldId id="309" r:id="rId50"/>
    <p:sldId id="310" r:id="rId51"/>
    <p:sldId id="311" r:id="rId52"/>
    <p:sldId id="312" r:id="rId53"/>
    <p:sldId id="313" r:id="rId54"/>
    <p:sldId id="314" r:id="rId55"/>
    <p:sldId id="315" r:id="rId56"/>
    <p:sldId id="317" r:id="rId57"/>
    <p:sldId id="316"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 id="333" r:id="rId7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79" d="100"/>
          <a:sy n="79" d="100"/>
        </p:scale>
        <p:origin x="250"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E4E0E3-07F4-4582-8CB5-B57401D1719D}" type="datetimeFigureOut">
              <a:rPr lang="tr-TR" smtClean="0"/>
              <a:t>12.6.2018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AB11B9-58F4-4697-84EC-798998FA5F36}" type="slidenum">
              <a:rPr lang="tr-TR" smtClean="0"/>
              <a:t>‹#›</a:t>
            </a:fld>
            <a:endParaRPr lang="tr-TR"/>
          </a:p>
        </p:txBody>
      </p:sp>
    </p:spTree>
    <p:extLst>
      <p:ext uri="{BB962C8B-B14F-4D97-AF65-F5344CB8AC3E}">
        <p14:creationId xmlns:p14="http://schemas.microsoft.com/office/powerpoint/2010/main" val="1322993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0AB11B9-58F4-4697-84EC-798998FA5F36}" type="slidenum">
              <a:rPr lang="tr-TR" smtClean="0"/>
              <a:t>19</a:t>
            </a:fld>
            <a:endParaRPr lang="tr-TR"/>
          </a:p>
        </p:txBody>
      </p:sp>
    </p:spTree>
    <p:extLst>
      <p:ext uri="{BB962C8B-B14F-4D97-AF65-F5344CB8AC3E}">
        <p14:creationId xmlns:p14="http://schemas.microsoft.com/office/powerpoint/2010/main" val="2008513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Larla</a:t>
            </a:r>
            <a:r>
              <a:rPr lang="tr-TR" dirty="0" smtClean="0"/>
              <a:t> ilgilenen</a:t>
            </a:r>
            <a:endParaRPr lang="tr-TR" dirty="0"/>
          </a:p>
        </p:txBody>
      </p:sp>
      <p:sp>
        <p:nvSpPr>
          <p:cNvPr id="4" name="Slayt Numarası Yer Tutucusu 3"/>
          <p:cNvSpPr>
            <a:spLocks noGrp="1"/>
          </p:cNvSpPr>
          <p:nvPr>
            <p:ph type="sldNum" sz="quarter" idx="10"/>
          </p:nvPr>
        </p:nvSpPr>
        <p:spPr/>
        <p:txBody>
          <a:bodyPr/>
          <a:lstStyle/>
          <a:p>
            <a:fld id="{E0AB11B9-58F4-4697-84EC-798998FA5F36}" type="slidenum">
              <a:rPr lang="tr-TR" smtClean="0"/>
              <a:t>29</a:t>
            </a:fld>
            <a:endParaRPr lang="tr-TR"/>
          </a:p>
        </p:txBody>
      </p:sp>
    </p:spTree>
    <p:extLst>
      <p:ext uri="{BB962C8B-B14F-4D97-AF65-F5344CB8AC3E}">
        <p14:creationId xmlns:p14="http://schemas.microsoft.com/office/powerpoint/2010/main" val="2226376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Arcelona</a:t>
            </a:r>
            <a:endParaRPr lang="tr-TR" dirty="0"/>
          </a:p>
        </p:txBody>
      </p:sp>
      <p:sp>
        <p:nvSpPr>
          <p:cNvPr id="4" name="Slayt Numarası Yer Tutucusu 3"/>
          <p:cNvSpPr>
            <a:spLocks noGrp="1"/>
          </p:cNvSpPr>
          <p:nvPr>
            <p:ph type="sldNum" sz="quarter" idx="10"/>
          </p:nvPr>
        </p:nvSpPr>
        <p:spPr/>
        <p:txBody>
          <a:bodyPr/>
          <a:lstStyle/>
          <a:p>
            <a:fld id="{E0AB11B9-58F4-4697-84EC-798998FA5F36}" type="slidenum">
              <a:rPr lang="tr-TR" smtClean="0"/>
              <a:t>58</a:t>
            </a:fld>
            <a:endParaRPr lang="tr-TR"/>
          </a:p>
        </p:txBody>
      </p:sp>
    </p:spTree>
    <p:extLst>
      <p:ext uri="{BB962C8B-B14F-4D97-AF65-F5344CB8AC3E}">
        <p14:creationId xmlns:p14="http://schemas.microsoft.com/office/powerpoint/2010/main" val="1063333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Başlık 7"/>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bwMode="auto">
          <a:xfrm rot="5400000">
            <a:off x="7764621" y="1174097"/>
            <a:ext cx="2286000" cy="381000"/>
          </a:xfrm>
        </p:spPr>
        <p:txBody>
          <a:bodyPr/>
          <a:lstStyle/>
          <a:p>
            <a:fld id="{CECF6ED3-FA7A-4394-AF15-C2F337A23449}" type="datetimeFigureOut">
              <a:rPr lang="tr-TR" smtClean="0"/>
              <a:t>12.6.2018</a:t>
            </a:fld>
            <a:endParaRPr lang="tr-TR"/>
          </a:p>
        </p:txBody>
      </p:sp>
      <p:sp>
        <p:nvSpPr>
          <p:cNvPr id="17" name="Altbilgi Yer Tutucusu 16"/>
          <p:cNvSpPr>
            <a:spLocks noGrp="1"/>
          </p:cNvSpPr>
          <p:nvPr>
            <p:ph type="ftr" sz="quarter" idx="11"/>
          </p:nvPr>
        </p:nvSpPr>
        <p:spPr bwMode="auto">
          <a:xfrm rot="5400000">
            <a:off x="7077269" y="4181669"/>
            <a:ext cx="3657600" cy="384048"/>
          </a:xfrm>
        </p:spPr>
        <p:txBody>
          <a:bodyPr/>
          <a:lstStyle/>
          <a:p>
            <a:endParaRPr lang="tr-TR"/>
          </a:p>
        </p:txBody>
      </p:sp>
      <p:sp>
        <p:nvSpPr>
          <p:cNvPr id="10" name="Dikdörtgen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Dikdörtgen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Dikdörtgen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üz Bağlayıcı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Düz Bağlayıcı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Düz Bağlayıcı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Dikdörtgen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ayt Numarası Yer Tutucusu 28"/>
          <p:cNvSpPr>
            <a:spLocks noGrp="1"/>
          </p:cNvSpPr>
          <p:nvPr>
            <p:ph type="sldNum" sz="quarter" idx="12"/>
          </p:nvPr>
        </p:nvSpPr>
        <p:spPr bwMode="auto">
          <a:xfrm>
            <a:off x="1325544" y="4928702"/>
            <a:ext cx="609600" cy="517524"/>
          </a:xfrm>
        </p:spPr>
        <p:txBody>
          <a:bodyPr/>
          <a:lstStyle/>
          <a:p>
            <a:fld id="{08C91BB4-FA9A-43E3-9760-76155F4308DA}"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CECF6ED3-FA7A-4394-AF15-C2F337A23449}" type="datetimeFigureOut">
              <a:rPr lang="tr-TR" smtClean="0"/>
              <a:t>12.6.2018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8C91BB4-FA9A-43E3-9760-76155F4308DA}"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CECF6ED3-FA7A-4394-AF15-C2F337A23449}" type="datetimeFigureOut">
              <a:rPr lang="tr-TR" smtClean="0"/>
              <a:t>12.6.2018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8C91BB4-FA9A-43E3-9760-76155F4308DA}"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8" name="İçerik Yer Tutucusu 7"/>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4"/>
          </p:nvPr>
        </p:nvSpPr>
        <p:spPr/>
        <p:txBody>
          <a:bodyPr rtlCol="0"/>
          <a:lstStyle/>
          <a:p>
            <a:fld id="{CECF6ED3-FA7A-4394-AF15-C2F337A23449}" type="datetimeFigureOut">
              <a:rPr lang="tr-TR" smtClean="0"/>
              <a:t>12.6.2018</a:t>
            </a:fld>
            <a:endParaRPr lang="tr-TR"/>
          </a:p>
        </p:txBody>
      </p:sp>
      <p:sp>
        <p:nvSpPr>
          <p:cNvPr id="9" name="Slayt Numarası Yer Tutucusu 8"/>
          <p:cNvSpPr>
            <a:spLocks noGrp="1"/>
          </p:cNvSpPr>
          <p:nvPr>
            <p:ph type="sldNum" sz="quarter" idx="15"/>
          </p:nvPr>
        </p:nvSpPr>
        <p:spPr/>
        <p:txBody>
          <a:bodyPr rtlCol="0"/>
          <a:lstStyle/>
          <a:p>
            <a:fld id="{08C91BB4-FA9A-43E3-9760-76155F4308DA}" type="slidenum">
              <a:rPr lang="tr-TR" smtClean="0"/>
              <a:t>‹#›</a:t>
            </a:fld>
            <a:endParaRPr lang="tr-TR"/>
          </a:p>
        </p:txBody>
      </p:sp>
      <p:sp>
        <p:nvSpPr>
          <p:cNvPr id="10" name="Altbilgi Yer Tutucusu 9"/>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bwMode="auto">
          <a:xfrm rot="5400000">
            <a:off x="7763256" y="1170432"/>
            <a:ext cx="2286000" cy="381000"/>
          </a:xfrm>
        </p:spPr>
        <p:txBody>
          <a:bodyPr/>
          <a:lstStyle/>
          <a:p>
            <a:fld id="{CECF6ED3-FA7A-4394-AF15-C2F337A23449}" type="datetimeFigureOut">
              <a:rPr lang="tr-TR" smtClean="0"/>
              <a:t>12.6.2018</a:t>
            </a:fld>
            <a:endParaRPr lang="tr-TR"/>
          </a:p>
        </p:txBody>
      </p:sp>
      <p:sp>
        <p:nvSpPr>
          <p:cNvPr id="5" name="Altbilgi Yer Tutucusu 4"/>
          <p:cNvSpPr>
            <a:spLocks noGrp="1"/>
          </p:cNvSpPr>
          <p:nvPr>
            <p:ph type="ftr" sz="quarter" idx="11"/>
          </p:nvPr>
        </p:nvSpPr>
        <p:spPr bwMode="auto">
          <a:xfrm rot="5400000">
            <a:off x="7077456" y="4178808"/>
            <a:ext cx="3657600" cy="384048"/>
          </a:xfrm>
        </p:spPr>
        <p:txBody>
          <a:bodyPr/>
          <a:lstStyle/>
          <a:p>
            <a:endParaRPr lang="tr-TR"/>
          </a:p>
        </p:txBody>
      </p:sp>
      <p:sp>
        <p:nvSpPr>
          <p:cNvPr id="9" name="Dikdörtgen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Düz Bağlayıcı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Düz Bağlayıcı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ikdörtgen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Düz Bağlayıcı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ayt Numarası Yer Tutucusu 5"/>
          <p:cNvSpPr>
            <a:spLocks noGrp="1"/>
          </p:cNvSpPr>
          <p:nvPr>
            <p:ph type="sldNum" sz="quarter" idx="12"/>
          </p:nvPr>
        </p:nvSpPr>
        <p:spPr bwMode="auto">
          <a:xfrm>
            <a:off x="1340616" y="4928702"/>
            <a:ext cx="609600" cy="517524"/>
          </a:xfrm>
        </p:spPr>
        <p:txBody>
          <a:bodyPr/>
          <a:lstStyle/>
          <a:p>
            <a:fld id="{08C91BB4-FA9A-43E3-9760-76155F4308DA}"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CECF6ED3-FA7A-4394-AF15-C2F337A23449}" type="datetimeFigureOut">
              <a:rPr lang="tr-TR" smtClean="0"/>
              <a:t>12.6.2018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8C91BB4-FA9A-43E3-9760-76155F4308DA}" type="slidenum">
              <a:rPr lang="tr-TR" smtClean="0"/>
              <a:t>‹#›</a:t>
            </a:fld>
            <a:endParaRPr lang="tr-TR"/>
          </a:p>
        </p:txBody>
      </p:sp>
      <p:sp>
        <p:nvSpPr>
          <p:cNvPr id="9" name="İçerik Yer Tutucusu 8"/>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Veri Yer Tutucusu 6"/>
          <p:cNvSpPr>
            <a:spLocks noGrp="1"/>
          </p:cNvSpPr>
          <p:nvPr>
            <p:ph type="dt" sz="half" idx="10"/>
          </p:nvPr>
        </p:nvSpPr>
        <p:spPr/>
        <p:txBody>
          <a:bodyPr/>
          <a:lstStyle/>
          <a:p>
            <a:fld id="{CECF6ED3-FA7A-4394-AF15-C2F337A23449}" type="datetimeFigureOut">
              <a:rPr lang="tr-TR" smtClean="0"/>
              <a:t>12.6.2018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8C91BB4-FA9A-43E3-9760-76155F4308DA}" type="slidenum">
              <a:rPr lang="tr-TR" smtClean="0"/>
              <a:t>‹#›</a:t>
            </a:fld>
            <a:endParaRPr lang="tr-TR"/>
          </a:p>
        </p:txBody>
      </p:sp>
      <p:sp>
        <p:nvSpPr>
          <p:cNvPr id="11" name="İçerik Yer Tutucusu 10"/>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Metin Yer Tutucus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Metin Yer Tutucus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6" name="Veri Yer Tutucusu 5"/>
          <p:cNvSpPr>
            <a:spLocks noGrp="1"/>
          </p:cNvSpPr>
          <p:nvPr>
            <p:ph type="dt" sz="half" idx="10"/>
          </p:nvPr>
        </p:nvSpPr>
        <p:spPr/>
        <p:txBody>
          <a:bodyPr rtlCol="0"/>
          <a:lstStyle/>
          <a:p>
            <a:fld id="{CECF6ED3-FA7A-4394-AF15-C2F337A23449}" type="datetimeFigureOut">
              <a:rPr lang="tr-TR" smtClean="0"/>
              <a:t>12.6.2018</a:t>
            </a:fld>
            <a:endParaRPr lang="tr-TR"/>
          </a:p>
        </p:txBody>
      </p:sp>
      <p:sp>
        <p:nvSpPr>
          <p:cNvPr id="7" name="Slayt Numarası Yer Tutucusu 6"/>
          <p:cNvSpPr>
            <a:spLocks noGrp="1"/>
          </p:cNvSpPr>
          <p:nvPr>
            <p:ph type="sldNum" sz="quarter" idx="11"/>
          </p:nvPr>
        </p:nvSpPr>
        <p:spPr/>
        <p:txBody>
          <a:bodyPr rtlCol="0"/>
          <a:lstStyle/>
          <a:p>
            <a:fld id="{08C91BB4-FA9A-43E3-9760-76155F4308DA}" type="slidenum">
              <a:rPr lang="tr-TR" smtClean="0"/>
              <a:t>‹#›</a:t>
            </a:fld>
            <a:endParaRPr lang="tr-TR"/>
          </a:p>
        </p:txBody>
      </p:sp>
      <p:sp>
        <p:nvSpPr>
          <p:cNvPr id="8" name="Altbilgi Yer Tutucusu 7"/>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ECF6ED3-FA7A-4394-AF15-C2F337A23449}" type="datetimeFigureOut">
              <a:rPr lang="tr-TR" smtClean="0"/>
              <a:t>12.6.2018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8C91BB4-FA9A-43E3-9760-76155F4308DA}"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Başlık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Düz Bağlayıcı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Düz Bağlayıcı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Düz Bağlayıcı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ikdörtgen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İçerik Yer Tutucusu 17"/>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4"/>
          </p:nvPr>
        </p:nvSpPr>
        <p:spPr/>
        <p:txBody>
          <a:bodyPr rtlCol="0"/>
          <a:lstStyle/>
          <a:p>
            <a:fld id="{CECF6ED3-FA7A-4394-AF15-C2F337A23449}" type="datetimeFigureOut">
              <a:rPr lang="tr-TR" smtClean="0"/>
              <a:t>12.6.2018</a:t>
            </a:fld>
            <a:endParaRPr lang="tr-TR"/>
          </a:p>
        </p:txBody>
      </p:sp>
      <p:sp>
        <p:nvSpPr>
          <p:cNvPr id="22" name="Slayt Numarası Yer Tutucusu 21"/>
          <p:cNvSpPr>
            <a:spLocks noGrp="1"/>
          </p:cNvSpPr>
          <p:nvPr>
            <p:ph type="sldNum" sz="quarter" idx="15"/>
          </p:nvPr>
        </p:nvSpPr>
        <p:spPr/>
        <p:txBody>
          <a:bodyPr rtlCol="0"/>
          <a:lstStyle/>
          <a:p>
            <a:fld id="{08C91BB4-FA9A-43E3-9760-76155F4308DA}" type="slidenum">
              <a:rPr lang="tr-TR" smtClean="0"/>
              <a:t>‹#›</a:t>
            </a:fld>
            <a:endParaRPr lang="tr-TR"/>
          </a:p>
        </p:txBody>
      </p:sp>
      <p:sp>
        <p:nvSpPr>
          <p:cNvPr id="23" name="Altbilgi Yer Tutucusu 22"/>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Düz Bağlayıcı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Başlık 1"/>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Düz Bağlayıcı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Dikdörtgen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üz Bağlayıcı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Düz Bağlayıcı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Düz Bağlayıcı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Veri Yer Tutucusu 16"/>
          <p:cNvSpPr>
            <a:spLocks noGrp="1"/>
          </p:cNvSpPr>
          <p:nvPr>
            <p:ph type="dt" sz="half" idx="10"/>
          </p:nvPr>
        </p:nvSpPr>
        <p:spPr/>
        <p:txBody>
          <a:bodyPr rtlCol="0"/>
          <a:lstStyle/>
          <a:p>
            <a:fld id="{CECF6ED3-FA7A-4394-AF15-C2F337A23449}" type="datetimeFigureOut">
              <a:rPr lang="tr-TR" smtClean="0"/>
              <a:t>12.6.2018</a:t>
            </a:fld>
            <a:endParaRPr lang="tr-TR"/>
          </a:p>
        </p:txBody>
      </p:sp>
      <p:sp>
        <p:nvSpPr>
          <p:cNvPr id="18" name="Slayt Numarası Yer Tutucusu 17"/>
          <p:cNvSpPr>
            <a:spLocks noGrp="1"/>
          </p:cNvSpPr>
          <p:nvPr>
            <p:ph type="sldNum" sz="quarter" idx="11"/>
          </p:nvPr>
        </p:nvSpPr>
        <p:spPr/>
        <p:txBody>
          <a:bodyPr rtlCol="0"/>
          <a:lstStyle/>
          <a:p>
            <a:fld id="{08C91BB4-FA9A-43E3-9760-76155F4308DA}" type="slidenum">
              <a:rPr lang="tr-TR" smtClean="0"/>
              <a:t>‹#›</a:t>
            </a:fld>
            <a:endParaRPr lang="tr-TR"/>
          </a:p>
        </p:txBody>
      </p:sp>
      <p:sp>
        <p:nvSpPr>
          <p:cNvPr id="21" name="Altbilgi Yer Tutucusu 20"/>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Başlık Yer Tutucusu 21"/>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CECF6ED3-FA7A-4394-AF15-C2F337A23449}" type="datetimeFigureOut">
              <a:rPr lang="tr-TR" smtClean="0"/>
              <a:t>12.6.2018</a:t>
            </a:fld>
            <a:endParaRPr lang="tr-TR"/>
          </a:p>
        </p:txBody>
      </p:sp>
      <p:sp>
        <p:nvSpPr>
          <p:cNvPr id="3" name="Altbilgi Yer Tutucusu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Düz Bağlayıcı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Düz Bağlayıcı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Dikdörtgen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ayt Numarası Yer Tutucus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8C91BB4-FA9A-43E3-9760-76155F4308DA}"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51520" y="260648"/>
            <a:ext cx="8424936" cy="3240360"/>
          </a:xfrm>
        </p:spPr>
        <p:txBody>
          <a:bodyPr>
            <a:noAutofit/>
          </a:bodyPr>
          <a:lstStyle/>
          <a:p>
            <a:r>
              <a:rPr lang="tr-TR" sz="6600" dirty="0" smtClean="0">
                <a:latin typeface="Times New Roman" panose="02020603050405020304" pitchFamily="18" charset="0"/>
                <a:cs typeface="Times New Roman" panose="02020603050405020304" pitchFamily="18" charset="0"/>
              </a:rPr>
              <a:t>KONSTRÜKTİVİZM </a:t>
            </a:r>
            <a:endParaRPr lang="tr-TR" sz="6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9167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min\Desktop\def0233607681f7bdf864e772c9da35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5146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dmin\Desktop\ind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2888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dmin\Desktop\tc-contrarrelieve-azul-1914-vladimir-tatlin-0023-14147051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613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dmin\Desktop\the-fishmonger-19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266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latin typeface="Times New Roman" panose="02020603050405020304" pitchFamily="18" charset="0"/>
                <a:cs typeface="Times New Roman" panose="02020603050405020304" pitchFamily="18" charset="0"/>
              </a:rPr>
              <a:t>Alexander </a:t>
            </a:r>
            <a:r>
              <a:rPr lang="tr-TR" dirty="0" err="1" smtClean="0">
                <a:latin typeface="Times New Roman" panose="02020603050405020304" pitchFamily="18" charset="0"/>
                <a:cs typeface="Times New Roman" panose="02020603050405020304" pitchFamily="18" charset="0"/>
              </a:rPr>
              <a:t>rodchenko</a:t>
            </a:r>
            <a:r>
              <a:rPr lang="tr-TR" dirty="0" smtClean="0">
                <a:latin typeface="Times New Roman" panose="02020603050405020304" pitchFamily="18" charset="0"/>
                <a:cs typeface="Times New Roman" panose="02020603050405020304" pitchFamily="18" charset="0"/>
              </a:rPr>
              <a:t> (1891-1977)</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p:txBody>
          <a:bodyPr>
            <a:normAutofit/>
          </a:bodyPr>
          <a:lstStyle/>
          <a:p>
            <a:r>
              <a:rPr lang="tr-TR" dirty="0" smtClean="0">
                <a:latin typeface="Times New Roman" panose="02020603050405020304" pitchFamily="18" charset="0"/>
                <a:cs typeface="Times New Roman" panose="02020603050405020304" pitchFamily="18" charset="0"/>
              </a:rPr>
              <a:t>(Tipografi, poster, fotoğraf ve film ile uğraşmıştır.)</a:t>
            </a:r>
          </a:p>
          <a:p>
            <a:endParaRPr lang="tr-TR" dirty="0" smtClean="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Rus avangart sanatçısı olan Alexander </a:t>
            </a:r>
            <a:r>
              <a:rPr lang="tr-TR" dirty="0" err="1" smtClean="0">
                <a:latin typeface="Times New Roman" panose="02020603050405020304" pitchFamily="18" charset="0"/>
                <a:cs typeface="Times New Roman" panose="02020603050405020304" pitchFamily="18" charset="0"/>
              </a:rPr>
              <a:t>Rodchenko</a:t>
            </a:r>
            <a:r>
              <a:rPr lang="tr-TR" dirty="0" smtClean="0">
                <a:latin typeface="Times New Roman" panose="02020603050405020304" pitchFamily="18" charset="0"/>
                <a:cs typeface="Times New Roman" panose="02020603050405020304" pitchFamily="18" charset="0"/>
              </a:rPr>
              <a:t>  , aynı zamanda modern fotoğraf tarihinin önemli isimlerinden biri. Rusya’da köklü siyasi değişimlerin ve sanat akımların olduğu bir dönemde yaşamıştır. Resim, heykel, fotoğraf ve grafik tasarım alanlarında, sanatın birçok farklı dalında yapıtlar üretmiştir. Konstrüktivizm sanat akımının kurucularından olan </a:t>
            </a:r>
            <a:r>
              <a:rPr lang="tr-TR" dirty="0" err="1" smtClean="0">
                <a:latin typeface="Times New Roman" panose="02020603050405020304" pitchFamily="18" charset="0"/>
                <a:cs typeface="Times New Roman" panose="02020603050405020304" pitchFamily="18" charset="0"/>
              </a:rPr>
              <a:t>Rodchenko</a:t>
            </a:r>
            <a:r>
              <a:rPr lang="tr-TR" dirty="0" smtClean="0">
                <a:latin typeface="Times New Roman" panose="02020603050405020304" pitchFamily="18" charset="0"/>
                <a:cs typeface="Times New Roman" panose="02020603050405020304" pitchFamily="18" charset="0"/>
              </a:rPr>
              <a:t>, kendisi gibi sanatçı olan </a:t>
            </a:r>
            <a:r>
              <a:rPr lang="tr-TR" dirty="0" err="1" smtClean="0">
                <a:latin typeface="Times New Roman" panose="02020603050405020304" pitchFamily="18" charset="0"/>
                <a:cs typeface="Times New Roman" panose="02020603050405020304" pitchFamily="18" charset="0"/>
              </a:rPr>
              <a:t>Varvara</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Stepanova</a:t>
            </a:r>
            <a:r>
              <a:rPr lang="tr-TR" dirty="0" smtClean="0">
                <a:latin typeface="Times New Roman" panose="02020603050405020304" pitchFamily="18" charset="0"/>
                <a:cs typeface="Times New Roman" panose="02020603050405020304" pitchFamily="18" charset="0"/>
              </a:rPr>
              <a:t> ile evlenmiştir.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92840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dmin\Desktop\s_dfc4084e37997166eb36a8ca6f4ab4e3_2569d8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0897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dmin\Desktop\alexander-rodchenko-10150-kirmizinin-zafe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7718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dmin\Desktop\3978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7510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dmin\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
            <a:ext cx="936104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7567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latin typeface="Times New Roman" panose="02020603050405020304" pitchFamily="18" charset="0"/>
                <a:cs typeface="Times New Roman" panose="02020603050405020304" pitchFamily="18" charset="0"/>
              </a:rPr>
              <a:t>EL LİSSİTZKY (1890-1941)</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p:txBody>
          <a:bodyPr>
            <a:normAutofit fontScale="92500"/>
          </a:bodyPr>
          <a:lstStyle/>
          <a:p>
            <a:r>
              <a:rPr lang="tr-TR" dirty="0" smtClean="0">
                <a:latin typeface="Times New Roman" panose="02020603050405020304" pitchFamily="18" charset="0"/>
                <a:cs typeface="Times New Roman" panose="02020603050405020304" pitchFamily="18" charset="0"/>
              </a:rPr>
              <a:t>(Mimari ve iç dekorasyon ile ilgilenmiştir.)</a:t>
            </a:r>
          </a:p>
          <a:p>
            <a:endParaRPr lang="tr-TR" dirty="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1909-1914 yılları arasında Almanya’da </a:t>
            </a:r>
            <a:r>
              <a:rPr lang="tr-TR" dirty="0" err="1" smtClean="0">
                <a:latin typeface="Times New Roman" panose="02020603050405020304" pitchFamily="18" charset="0"/>
                <a:cs typeface="Times New Roman" panose="02020603050405020304" pitchFamily="18" charset="0"/>
              </a:rPr>
              <a:t>Darmstadt</a:t>
            </a:r>
            <a:r>
              <a:rPr lang="tr-TR" dirty="0" smtClean="0">
                <a:latin typeface="Times New Roman" panose="02020603050405020304" pitchFamily="18" charset="0"/>
                <a:cs typeface="Times New Roman" panose="02020603050405020304" pitchFamily="18" charset="0"/>
              </a:rPr>
              <a:t> Teknik Üniversitesi’nde mimarlık eğitimi gördü. 1. </a:t>
            </a:r>
            <a:r>
              <a:rPr lang="tr-TR" dirty="0">
                <a:latin typeface="Times New Roman" panose="02020603050405020304" pitchFamily="18" charset="0"/>
                <a:cs typeface="Times New Roman" panose="02020603050405020304" pitchFamily="18" charset="0"/>
              </a:rPr>
              <a:t>D</a:t>
            </a:r>
            <a:r>
              <a:rPr lang="tr-TR" dirty="0" smtClean="0">
                <a:latin typeface="Times New Roman" panose="02020603050405020304" pitchFamily="18" charset="0"/>
                <a:cs typeface="Times New Roman" panose="02020603050405020304" pitchFamily="18" charset="0"/>
              </a:rPr>
              <a:t>ünya Savaşı başlamadan önce Rusya’ya döndü ve bitirme çalışmasını Moskova’da yaparak 1915’te mimar oldu.</a:t>
            </a:r>
          </a:p>
          <a:p>
            <a:r>
              <a:rPr lang="tr-TR" dirty="0" smtClean="0">
                <a:latin typeface="Times New Roman" panose="02020603050405020304" pitchFamily="18" charset="0"/>
                <a:cs typeface="Times New Roman" panose="02020603050405020304" pitchFamily="18" charset="0"/>
              </a:rPr>
              <a:t>1921’de Moskova Güzel Sanatlar Akademisi’ne öğretim üyesi atandı ve Mimarlık Bölümü başkanlığına getirildi. Sanatta aşırı yönelişlere karşı oluşan tepkiler üzerine ülkesinden ayrıldı, Berlin’e gitti. 1914-1924 yılları arasında kısa bir süre için SSCB’ye döndü ve Moskova Güzel Sanatlar Akademisi’nin mimarlık bölümünde dersler verdi.</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32897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188640"/>
            <a:ext cx="7467600" cy="1143000"/>
          </a:xfrm>
        </p:spPr>
        <p:txBody>
          <a:bodyPr/>
          <a:lstStyle/>
          <a:p>
            <a:r>
              <a:rPr lang="tr-TR" dirty="0" smtClean="0"/>
              <a:t>KONSTRÜKTİVİZM</a:t>
            </a:r>
            <a:endParaRPr lang="tr-TR" dirty="0"/>
          </a:p>
        </p:txBody>
      </p:sp>
      <p:sp>
        <p:nvSpPr>
          <p:cNvPr id="3" name="İçerik Yer Tutucusu 2"/>
          <p:cNvSpPr>
            <a:spLocks noGrp="1"/>
          </p:cNvSpPr>
          <p:nvPr>
            <p:ph sz="quarter" idx="1"/>
          </p:nvPr>
        </p:nvSpPr>
        <p:spPr>
          <a:xfrm>
            <a:off x="899592" y="1484784"/>
            <a:ext cx="7539608" cy="4752528"/>
          </a:xfrm>
        </p:spPr>
        <p:txBody>
          <a:bodyPr>
            <a:normAutofit lnSpcReduction="10000"/>
          </a:bodyPr>
          <a:lstStyle/>
          <a:p>
            <a:pPr marL="0" indent="0">
              <a:buNone/>
            </a:pPr>
            <a:r>
              <a:rPr lang="tr-TR" dirty="0" smtClean="0"/>
              <a:t> </a:t>
            </a:r>
            <a:r>
              <a:rPr lang="tr-TR" dirty="0" smtClean="0">
                <a:latin typeface="Times New Roman" panose="02020603050405020304" pitchFamily="18" charset="0"/>
                <a:cs typeface="Times New Roman" panose="02020603050405020304" pitchFamily="18" charset="0"/>
              </a:rPr>
              <a:t>20. Yüzyılın ikinci on yıllık süresi içinde aktif olan önemli bir sanat akımıdır. Akım Rusya’da doğdu ve 1917 devrimini müteakiben etkinlik gösterdi. Yeni doğan bu dünya düzeni içerisinde sanatçının bir mühendis ve bir bilim adamı olduğunu kabul eden bu akıma bağlı sanatçılar, yeni kurulmakta olan bir düzenin yeni kurallara ihtiyaç olduğuna inanmaktadır</a:t>
            </a:r>
            <a:r>
              <a:rPr lang="tr-TR" dirty="0" smtClean="0">
                <a:latin typeface="Times New Roman" panose="02020603050405020304" pitchFamily="18" charset="0"/>
                <a:cs typeface="Times New Roman" panose="02020603050405020304" pitchFamily="18" charset="0"/>
              </a:rPr>
              <a:t>.</a:t>
            </a:r>
          </a:p>
          <a:p>
            <a:pPr marL="0" indent="0">
              <a:buNone/>
            </a:pPr>
            <a:r>
              <a:rPr lang="tr-TR" dirty="0">
                <a:latin typeface="Times New Roman" panose="02020603050405020304" pitchFamily="18" charset="0"/>
                <a:cs typeface="Times New Roman" panose="02020603050405020304" pitchFamily="18" charset="0"/>
              </a:rPr>
              <a:t>Burjuva ön yargılarına şiddetle karşı çıkan </a:t>
            </a:r>
            <a:r>
              <a:rPr lang="tr-TR" dirty="0" err="1">
                <a:latin typeface="Times New Roman" panose="02020603050405020304" pitchFamily="18" charset="0"/>
                <a:cs typeface="Times New Roman" panose="02020603050405020304" pitchFamily="18" charset="0"/>
              </a:rPr>
              <a:t>konstrüktivistler</a:t>
            </a:r>
            <a:r>
              <a:rPr lang="tr-TR" dirty="0">
                <a:latin typeface="Times New Roman" panose="02020603050405020304" pitchFamily="18" charset="0"/>
                <a:cs typeface="Times New Roman" panose="02020603050405020304" pitchFamily="18" charset="0"/>
              </a:rPr>
              <a:t> sanat için sanat fikri, gerçeğin yorumu ve tasviri anlayışına da tepki gösterdiler. Materyalist tavrı, yeni bilimsel ve materyal biçimlerde belirlemeye çalışarak, toplumsal olarak faydalı ve kullanılabilir şeylerin ve yeni biçimlerin kaynağı olduğunu kabul ederlerdi.</a:t>
            </a:r>
          </a:p>
          <a:p>
            <a:pPr marL="0" indent="0">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33239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dmin\Desktop\el lissitzky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9970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dmin\Desktop\el lissitzk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2686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dmin\Desktop\220px-A_Prounen_by_El_Lissitzky_c.19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4560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Admin\Desktop\el_lissitzky_08a-667x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3166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Admin\Desktop\el_lissitzky_06a-667x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0896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Admin\Desktop\indir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484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Admin\Desktop\el-lissitzky-8803-kompozisy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6246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Admin\Desktop\el_lissitzky_07a-667x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8137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Admin\Desktop\alexan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8997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1210146"/>
          </a:xfrm>
        </p:spPr>
        <p:txBody>
          <a:bodyPr/>
          <a:lstStyle/>
          <a:p>
            <a:r>
              <a:rPr lang="tr-TR" dirty="0" smtClean="0">
                <a:latin typeface="Times New Roman" panose="02020603050405020304" pitchFamily="18" charset="0"/>
                <a:cs typeface="Times New Roman" panose="02020603050405020304" pitchFamily="18" charset="0"/>
              </a:rPr>
              <a:t>NAUM GABO (1890-1977)</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a:xfrm>
            <a:off x="395536" y="1700808"/>
            <a:ext cx="7529264" cy="4773144"/>
          </a:xfrm>
        </p:spPr>
        <p:txBody>
          <a:bodyPr>
            <a:normAutofit/>
          </a:bodyPr>
          <a:lstStyle/>
          <a:p>
            <a:r>
              <a:rPr lang="tr-TR" dirty="0" smtClean="0">
                <a:latin typeface="Times New Roman" panose="02020603050405020304" pitchFamily="18" charset="0"/>
                <a:cs typeface="Times New Roman" panose="02020603050405020304" pitchFamily="18" charset="0"/>
              </a:rPr>
              <a:t>(İnsan duyguları, fenomen ve iç fenomen  gibi konularla ilgilenmiştir.)</a:t>
            </a:r>
          </a:p>
          <a:p>
            <a:pPr marL="0" indent="0">
              <a:buNone/>
            </a:pPr>
            <a:endParaRPr lang="tr-TR" dirty="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Rus heykelci. Her türlü çağdaş malzemeyi kullanarak soyut-yapımcı (</a:t>
            </a:r>
            <a:r>
              <a:rPr lang="tr-TR" dirty="0" err="1" smtClean="0">
                <a:latin typeface="Times New Roman" panose="02020603050405020304" pitchFamily="18" charset="0"/>
                <a:cs typeface="Times New Roman" panose="02020603050405020304" pitchFamily="18" charset="0"/>
              </a:rPr>
              <a:t>konstrüktivist</a:t>
            </a:r>
            <a:r>
              <a:rPr lang="tr-TR" dirty="0" smtClean="0">
                <a:latin typeface="Times New Roman" panose="02020603050405020304" pitchFamily="18" charset="0"/>
                <a:cs typeface="Times New Roman" panose="02020603050405020304" pitchFamily="18" charset="0"/>
              </a:rPr>
              <a:t>) nitelikte heykeller yapmıştır.</a:t>
            </a:r>
          </a:p>
          <a:p>
            <a:r>
              <a:rPr lang="tr-TR" dirty="0" err="1" smtClean="0">
                <a:latin typeface="Times New Roman" panose="02020603050405020304" pitchFamily="18" charset="0"/>
                <a:cs typeface="Times New Roman" panose="02020603050405020304" pitchFamily="18" charset="0"/>
              </a:rPr>
              <a:t>Gabo’nun</a:t>
            </a:r>
            <a:r>
              <a:rPr lang="tr-TR" dirty="0" smtClean="0">
                <a:latin typeface="Times New Roman" panose="02020603050405020304" pitchFamily="18" charset="0"/>
                <a:cs typeface="Times New Roman" panose="02020603050405020304" pitchFamily="18" charset="0"/>
              </a:rPr>
              <a:t> metal levha, tahta, kontrplak, plastik gibi çeşitli gereçlerden yaptığı ilk heykelleri kübist nitelikteki büstlerdir. Sanatçı bu gereçler ve biçim aracılığıyla çağdaş yaşamın ruhunu yansıtmak istemiştir. Heykellerinde biçimleri ritmik bir hareketle çevreleyen teller ve renk de kullanmıştır.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4939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4294967295"/>
          </p:nvPr>
        </p:nvSpPr>
        <p:spPr>
          <a:xfrm>
            <a:off x="827584" y="764705"/>
            <a:ext cx="7704856" cy="5400600"/>
          </a:xfrm>
        </p:spPr>
        <p:txBody>
          <a:bodyPr/>
          <a:lstStyle/>
          <a:p>
            <a:r>
              <a:rPr lang="tr-TR" dirty="0" smtClean="0">
                <a:latin typeface="Times New Roman" panose="02020603050405020304" pitchFamily="18" charset="0"/>
                <a:cs typeface="Times New Roman" panose="02020603050405020304" pitchFamily="18" charset="0"/>
              </a:rPr>
              <a:t>Toplumu ve sanatı bütünleştirme çabasında, makine ve insan bilincinin tüm zamanları yansıtacak güçte olduğu ve 20. yüzyılın değişen şartlarına değişen şartlarına uygun olarak bir estetik yaratmak istiyorlardı. </a:t>
            </a:r>
            <a:endParaRPr lang="tr-TR" dirty="0" smtClean="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Konstrüktivizm akımı bütün temel kuramsal yapılanmasına eğitim kurumlarında ve sanatçı çevrelerinde yaygınlık kazanmasına karşın tam anlamıyla bir akım kimliğine bürünemedi; daha çok yeni ve kalıcı yöntemler getiren bir anlayış sayıldı.</a:t>
            </a: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99736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Admin\Desktop\indir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9693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Admin\Desktop\spiral-theme-19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2979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Admin\Desktop\na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059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Admin\Desktop\f06d79a709bbdd48207b6358afa6f1b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7434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Admin\Desktop\Gabo_SphericTheme_Tat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6936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Admin\Desktop\model-for-construction-in-space-two-cones-19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1666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Admin\Desktop\Naum-Gabo-konstv-6-210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5993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Admin\Desktop\gabonaumgabo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8410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Admin\Desktop\6cfcce29858cc9fc8c28470b2b388ac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483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Admin\Desktop\T06975_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642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latin typeface="Times New Roman" panose="02020603050405020304" pitchFamily="18" charset="0"/>
                <a:cs typeface="Times New Roman" panose="02020603050405020304" pitchFamily="18" charset="0"/>
              </a:rPr>
              <a:t>KONSTRÜKTİVİZM TEMSİLCİLERİ</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p:txBody>
          <a:bodyPr/>
          <a:lstStyle/>
          <a:p>
            <a:endParaRPr lang="tr-TR" dirty="0" smtClean="0"/>
          </a:p>
          <a:p>
            <a:r>
              <a:rPr lang="tr-TR" dirty="0" smtClean="0">
                <a:latin typeface="Times New Roman" panose="02020603050405020304" pitchFamily="18" charset="0"/>
                <a:cs typeface="Times New Roman" panose="02020603050405020304" pitchFamily="18" charset="0"/>
              </a:rPr>
              <a:t>- Vladimir </a:t>
            </a:r>
            <a:r>
              <a:rPr lang="tr-TR" dirty="0" err="1" smtClean="0">
                <a:latin typeface="Times New Roman" panose="02020603050405020304" pitchFamily="18" charset="0"/>
                <a:cs typeface="Times New Roman" panose="02020603050405020304" pitchFamily="18" charset="0"/>
              </a:rPr>
              <a:t>Tatlin</a:t>
            </a:r>
            <a:r>
              <a:rPr lang="tr-TR" dirty="0" smtClean="0">
                <a:latin typeface="Times New Roman" panose="02020603050405020304" pitchFamily="18" charset="0"/>
                <a:cs typeface="Times New Roman" panose="02020603050405020304" pitchFamily="18" charset="0"/>
              </a:rPr>
              <a:t> (1885-1953)</a:t>
            </a:r>
          </a:p>
          <a:p>
            <a:r>
              <a:rPr lang="tr-TR" dirty="0" smtClean="0">
                <a:latin typeface="Times New Roman" panose="02020603050405020304" pitchFamily="18" charset="0"/>
                <a:cs typeface="Times New Roman" panose="02020603050405020304" pitchFamily="18" charset="0"/>
              </a:rPr>
              <a:t>- Alexander </a:t>
            </a:r>
            <a:r>
              <a:rPr lang="tr-TR" dirty="0" err="1" smtClean="0">
                <a:latin typeface="Times New Roman" panose="02020603050405020304" pitchFamily="18" charset="0"/>
                <a:cs typeface="Times New Roman" panose="02020603050405020304" pitchFamily="18" charset="0"/>
              </a:rPr>
              <a:t>Rodchenko</a:t>
            </a:r>
            <a:r>
              <a:rPr lang="tr-TR" dirty="0" smtClean="0">
                <a:latin typeface="Times New Roman" panose="02020603050405020304" pitchFamily="18" charset="0"/>
                <a:cs typeface="Times New Roman" panose="02020603050405020304" pitchFamily="18" charset="0"/>
              </a:rPr>
              <a:t> (1891-1977)</a:t>
            </a:r>
          </a:p>
          <a:p>
            <a:r>
              <a:rPr lang="tr-TR" dirty="0" smtClean="0">
                <a:latin typeface="Times New Roman" panose="02020603050405020304" pitchFamily="18" charset="0"/>
                <a:cs typeface="Times New Roman" panose="02020603050405020304" pitchFamily="18" charset="0"/>
              </a:rPr>
              <a:t>- El </a:t>
            </a:r>
            <a:r>
              <a:rPr lang="tr-TR" dirty="0" err="1" smtClean="0">
                <a:latin typeface="Times New Roman" panose="02020603050405020304" pitchFamily="18" charset="0"/>
                <a:cs typeface="Times New Roman" panose="02020603050405020304" pitchFamily="18" charset="0"/>
              </a:rPr>
              <a:t>Lissitzky</a:t>
            </a:r>
            <a:r>
              <a:rPr lang="tr-TR" dirty="0" smtClean="0">
                <a:latin typeface="Times New Roman" panose="02020603050405020304" pitchFamily="18" charset="0"/>
                <a:cs typeface="Times New Roman" panose="02020603050405020304" pitchFamily="18" charset="0"/>
              </a:rPr>
              <a:t> (1890-1941)</a:t>
            </a:r>
          </a:p>
          <a:p>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Naum</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Gabo</a:t>
            </a:r>
            <a:r>
              <a:rPr lang="tr-TR" dirty="0" smtClean="0">
                <a:latin typeface="Times New Roman" panose="02020603050405020304" pitchFamily="18" charset="0"/>
                <a:cs typeface="Times New Roman" panose="02020603050405020304" pitchFamily="18" charset="0"/>
              </a:rPr>
              <a:t> (1890-1977)</a:t>
            </a:r>
          </a:p>
          <a:p>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Lyubov</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Popova</a:t>
            </a:r>
            <a:r>
              <a:rPr lang="tr-TR" dirty="0" smtClean="0">
                <a:latin typeface="Times New Roman" panose="02020603050405020304" pitchFamily="18" charset="0"/>
                <a:cs typeface="Times New Roman" panose="02020603050405020304" pitchFamily="18" charset="0"/>
              </a:rPr>
              <a:t> (1889-1924) </a:t>
            </a:r>
            <a:endParaRPr lang="tr-TR" dirty="0" smtClean="0">
              <a:latin typeface="Times New Roman" panose="02020603050405020304" pitchFamily="18" charset="0"/>
              <a:cs typeface="Times New Roman" panose="02020603050405020304" pitchFamily="18" charset="0"/>
            </a:endParaRPr>
          </a:p>
          <a:p>
            <a:r>
              <a:rPr lang="it-IT" dirty="0">
                <a:latin typeface="Times New Roman" panose="02020603050405020304" pitchFamily="18" charset="0"/>
                <a:cs typeface="Times New Roman" panose="02020603050405020304" pitchFamily="18" charset="0"/>
              </a:rPr>
              <a:t>- Willi Baumeister (1889-1955)</a:t>
            </a:r>
          </a:p>
          <a:p>
            <a:r>
              <a:rPr lang="it-IT" dirty="0">
                <a:latin typeface="Times New Roman" panose="02020603050405020304" pitchFamily="18" charset="0"/>
                <a:cs typeface="Times New Roman" panose="02020603050405020304" pitchFamily="18" charset="0"/>
              </a:rPr>
              <a:t>- Joaquin Torros Garcia (1874-1949)</a:t>
            </a:r>
          </a:p>
          <a:p>
            <a:r>
              <a:rPr lang="it-IT" dirty="0">
                <a:latin typeface="Times New Roman" panose="02020603050405020304" pitchFamily="18" charset="0"/>
                <a:cs typeface="Times New Roman" panose="02020603050405020304" pitchFamily="18" charset="0"/>
              </a:rPr>
              <a:t>- Camille Gaeser (1892-1980)</a:t>
            </a: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14456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Admin\Desktop\T06972_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8535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Admin\Desktop\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6129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Admin\Desktop\gabonaumgabo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64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naum gabo eserleri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5475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Admin\Desktop\vv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4696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Admin\Desktop\T02175_299354_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5270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Users\Admin\Desktop\kinetic_sculptures_06-348x2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82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latin typeface="Times New Roman" panose="02020603050405020304" pitchFamily="18" charset="0"/>
                <a:cs typeface="Times New Roman" panose="02020603050405020304" pitchFamily="18" charset="0"/>
              </a:rPr>
              <a:t>LYUBOV POPVA (1889-1924)</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p:txBody>
          <a:bodyPr/>
          <a:lstStyle/>
          <a:p>
            <a:r>
              <a:rPr lang="tr-TR" dirty="0" err="1" smtClean="0">
                <a:latin typeface="Times New Roman" panose="02020603050405020304" pitchFamily="18" charset="0"/>
                <a:cs typeface="Times New Roman" panose="02020603050405020304" pitchFamily="18" charset="0"/>
              </a:rPr>
              <a:t>Lyubov</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Popova</a:t>
            </a:r>
            <a:r>
              <a:rPr lang="tr-TR" dirty="0" smtClean="0">
                <a:latin typeface="Times New Roman" panose="02020603050405020304" pitchFamily="18" charset="0"/>
                <a:cs typeface="Times New Roman" panose="02020603050405020304" pitchFamily="18" charset="0"/>
              </a:rPr>
              <a:t> 1889’da doğdu.1907’den başlayarak Moskova’da özel sanat atölyelerinde eğitim aldı ve sonradan </a:t>
            </a:r>
            <a:r>
              <a:rPr lang="tr-TR" dirty="0" err="1" smtClean="0">
                <a:latin typeface="Times New Roman" panose="02020603050405020304" pitchFamily="18" charset="0"/>
                <a:cs typeface="Times New Roman" panose="02020603050405020304" pitchFamily="18" charset="0"/>
              </a:rPr>
              <a:t>konstrüktivist</a:t>
            </a:r>
            <a:r>
              <a:rPr lang="tr-TR" dirty="0" smtClean="0">
                <a:latin typeface="Times New Roman" panose="02020603050405020304" pitchFamily="18" charset="0"/>
                <a:cs typeface="Times New Roman" panose="02020603050405020304" pitchFamily="18" charset="0"/>
              </a:rPr>
              <a:t> grubun mensubu olacak sanatçılarla burada dostluk kurdu. </a:t>
            </a:r>
            <a:r>
              <a:rPr lang="tr-TR" dirty="0" err="1" smtClean="0">
                <a:latin typeface="Times New Roman" panose="02020603050405020304" pitchFamily="18" charset="0"/>
                <a:cs typeface="Times New Roman" panose="02020603050405020304" pitchFamily="18" charset="0"/>
              </a:rPr>
              <a:t>Popova</a:t>
            </a:r>
            <a:r>
              <a:rPr lang="tr-TR" dirty="0" smtClean="0">
                <a:latin typeface="Times New Roman" panose="02020603050405020304" pitchFamily="18" charset="0"/>
                <a:cs typeface="Times New Roman" panose="02020603050405020304" pitchFamily="18" charset="0"/>
              </a:rPr>
              <a:t>, 1. Dünya Savaşı öncesinde hem zamanının hem de geçmişin sanatını incelemek üzere pek çok </a:t>
            </a:r>
            <a:r>
              <a:rPr lang="tr-TR" dirty="0" err="1" smtClean="0">
                <a:latin typeface="Times New Roman" panose="02020603050405020304" pitchFamily="18" charset="0"/>
                <a:cs typeface="Times New Roman" panose="02020603050405020304" pitchFamily="18" charset="0"/>
              </a:rPr>
              <a:t>seyehat</a:t>
            </a:r>
            <a:r>
              <a:rPr lang="tr-TR" dirty="0" smtClean="0">
                <a:latin typeface="Times New Roman" panose="02020603050405020304" pitchFamily="18" charset="0"/>
                <a:cs typeface="Times New Roman" panose="02020603050405020304" pitchFamily="18" charset="0"/>
              </a:rPr>
              <a:t> yaptı</a:t>
            </a:r>
            <a:r>
              <a:rPr lang="tr-TR" dirty="0" smtClean="0">
                <a:latin typeface="Times New Roman" panose="02020603050405020304" pitchFamily="18" charset="0"/>
                <a:cs typeface="Times New Roman" panose="02020603050405020304" pitchFamily="18" charset="0"/>
              </a:rPr>
              <a:t>.</a:t>
            </a:r>
          </a:p>
          <a:p>
            <a:r>
              <a:rPr lang="tr-TR" dirty="0">
                <a:latin typeface="Times New Roman" panose="02020603050405020304" pitchFamily="18" charset="0"/>
                <a:cs typeface="Times New Roman" panose="02020603050405020304" pitchFamily="18" charset="0"/>
              </a:rPr>
              <a:t>Moskova’ya döndükten sonra, </a:t>
            </a:r>
            <a:r>
              <a:rPr lang="tr-TR" dirty="0" err="1">
                <a:latin typeface="Times New Roman" panose="02020603050405020304" pitchFamily="18" charset="0"/>
                <a:cs typeface="Times New Roman" panose="02020603050405020304" pitchFamily="18" charset="0"/>
              </a:rPr>
              <a:t>Tatlin</a:t>
            </a:r>
            <a:r>
              <a:rPr lang="tr-TR" dirty="0">
                <a:latin typeface="Times New Roman" panose="02020603050405020304" pitchFamily="18" charset="0"/>
                <a:cs typeface="Times New Roman" panose="02020603050405020304" pitchFamily="18" charset="0"/>
              </a:rPr>
              <a:t> ve başka sanatçılarla birlikte Kule sanatçı atölyesinde çalıştı (1912-1915). Rus sanatını Batı etkisinden kurtarmak amacıyla halk sanatına yönelen </a:t>
            </a:r>
            <a:r>
              <a:rPr lang="tr-TR" dirty="0" err="1">
                <a:latin typeface="Times New Roman" panose="02020603050405020304" pitchFamily="18" charset="0"/>
                <a:cs typeface="Times New Roman" panose="02020603050405020304" pitchFamily="18" charset="0"/>
              </a:rPr>
              <a:t>Goncarova</a:t>
            </a:r>
            <a:r>
              <a:rPr lang="tr-TR" dirty="0">
                <a:latin typeface="Times New Roman" panose="02020603050405020304" pitchFamily="18" charset="0"/>
                <a:cs typeface="Times New Roman" panose="02020603050405020304" pitchFamily="18" charset="0"/>
              </a:rPr>
              <a:t> ve </a:t>
            </a:r>
            <a:r>
              <a:rPr lang="tr-TR" dirty="0" err="1">
                <a:latin typeface="Times New Roman" panose="02020603050405020304" pitchFamily="18" charset="0"/>
                <a:cs typeface="Times New Roman" panose="02020603050405020304" pitchFamily="18" charset="0"/>
              </a:rPr>
              <a:t>Laryonov</a:t>
            </a:r>
            <a:r>
              <a:rPr lang="tr-TR" dirty="0">
                <a:latin typeface="Times New Roman" panose="02020603050405020304" pitchFamily="18" charset="0"/>
                <a:cs typeface="Times New Roman" panose="02020603050405020304" pitchFamily="18" charset="0"/>
              </a:rPr>
              <a:t> gibi bazı çağdaşlarından farklı olarak, </a:t>
            </a:r>
            <a:r>
              <a:rPr lang="tr-TR" dirty="0" err="1">
                <a:latin typeface="Times New Roman" panose="02020603050405020304" pitchFamily="18" charset="0"/>
                <a:cs typeface="Times New Roman" panose="02020603050405020304" pitchFamily="18" charset="0"/>
              </a:rPr>
              <a:t>Popova</a:t>
            </a:r>
            <a:r>
              <a:rPr lang="tr-TR" dirty="0">
                <a:latin typeface="Times New Roman" panose="02020603050405020304" pitchFamily="18" charset="0"/>
                <a:cs typeface="Times New Roman" panose="02020603050405020304" pitchFamily="18" charset="0"/>
              </a:rPr>
              <a:t> bir </a:t>
            </a:r>
            <a:r>
              <a:rPr lang="tr-TR" dirty="0" err="1">
                <a:latin typeface="Times New Roman" panose="02020603050405020304" pitchFamily="18" charset="0"/>
                <a:cs typeface="Times New Roman" panose="02020603050405020304" pitchFamily="18" charset="0"/>
              </a:rPr>
              <a:t>enternasyonalistti</a:t>
            </a:r>
            <a:r>
              <a:rPr lang="tr-TR" dirty="0">
                <a:latin typeface="Times New Roman" panose="02020603050405020304" pitchFamily="18" charset="0"/>
                <a:cs typeface="Times New Roman" panose="02020603050405020304" pitchFamily="18" charset="0"/>
              </a:rPr>
              <a:t>.</a:t>
            </a:r>
          </a:p>
          <a:p>
            <a:endParaRPr lang="tr-TR" dirty="0" smtClean="0">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33149304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Users\Admin\Desktop\popova-spa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9943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Admin\Desktop\liubov-popova-space-force-construction-192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378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latin typeface="Times New Roman" panose="02020603050405020304" pitchFamily="18" charset="0"/>
                <a:cs typeface="Times New Roman" panose="02020603050405020304" pitchFamily="18" charset="0"/>
              </a:rPr>
              <a:t>VLADİMİR TATLİN (1885-1953)</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a:xfrm>
            <a:off x="467544" y="1628800"/>
            <a:ext cx="7457256" cy="4176464"/>
          </a:xfrm>
        </p:spPr>
        <p:txBody>
          <a:bodyPr>
            <a:normAutofit fontScale="92500"/>
          </a:bodyPr>
          <a:lstStyle/>
          <a:p>
            <a:pPr marL="0" indent="0">
              <a:buNone/>
            </a:pPr>
            <a:endParaRPr lang="tr-TR" dirty="0" smtClean="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Vladimir </a:t>
            </a:r>
            <a:r>
              <a:rPr lang="tr-TR" dirty="0" err="1" smtClean="0">
                <a:latin typeface="Times New Roman" panose="02020603050405020304" pitchFamily="18" charset="0"/>
                <a:cs typeface="Times New Roman" panose="02020603050405020304" pitchFamily="18" charset="0"/>
              </a:rPr>
              <a:t>Tatlin</a:t>
            </a:r>
            <a:r>
              <a:rPr lang="tr-TR" dirty="0" smtClean="0">
                <a:latin typeface="Times New Roman" panose="02020603050405020304" pitchFamily="18" charset="0"/>
                <a:cs typeface="Times New Roman" panose="02020603050405020304" pitchFamily="18" charset="0"/>
              </a:rPr>
              <a:t> Rus ressam ve mimardır. Rus konstrüktivizm akımında baş figür olarak gösterilmiştir.</a:t>
            </a:r>
          </a:p>
          <a:p>
            <a:r>
              <a:rPr lang="tr-TR" dirty="0" smtClean="0">
                <a:latin typeface="Times New Roman" panose="02020603050405020304" pitchFamily="18" charset="0"/>
                <a:cs typeface="Times New Roman" panose="02020603050405020304" pitchFamily="18" charset="0"/>
              </a:rPr>
              <a:t>İlk olarak bir obje ressamı olarak yetiştirilmiş, resmi eğitimine 1902’de Moskova resim, heykel ve mimari okulunda başlamıştır. </a:t>
            </a:r>
          </a:p>
          <a:p>
            <a:r>
              <a:rPr lang="tr-TR" dirty="0" smtClean="0">
                <a:latin typeface="Times New Roman" panose="02020603050405020304" pitchFamily="18" charset="0"/>
                <a:cs typeface="Times New Roman" panose="02020603050405020304" pitchFamily="18" charset="0"/>
              </a:rPr>
              <a:t>3 Boyutlu rahatlamayla ilgilenmeye 1913’te Paris gezisinde Picasso’nun çalışmalarını görünce ilgilenmeye başlamıştır.</a:t>
            </a:r>
          </a:p>
          <a:p>
            <a:endParaRPr lang="tr-TR" dirty="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Endüstriyel desen, ahşap, metal ve seramikle birlikte film ve tiyatro ile de uğraşmıştır.</a:t>
            </a:r>
          </a:p>
          <a:p>
            <a:endParaRPr lang="tr-TR" dirty="0"/>
          </a:p>
          <a:p>
            <a:endParaRPr lang="tr-TR" dirty="0" smtClean="0"/>
          </a:p>
        </p:txBody>
      </p:sp>
    </p:spTree>
    <p:extLst>
      <p:ext uri="{BB962C8B-B14F-4D97-AF65-F5344CB8AC3E}">
        <p14:creationId xmlns:p14="http://schemas.microsoft.com/office/powerpoint/2010/main" val="36773898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Admin\Desktop\Popova_Philosoph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5252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0817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Admin\Desktop\indir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5704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Users\Admin\Desktop\e92fe4e4f4cea2830130441ce2a69ca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857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Users\Admin\Desktop\lyubov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8590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Users\Admin\Desktop\lyubov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5436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Users\Admin\Desktop\lyubov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1090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Users\Admin\Desktop\lyubov-popova-textile-design-1924-gouache-and-penci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7301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Users\Admin\Desktop\liubov-popova-textile-design-1923-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4100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JOAQUİN TORRES GARCİA (1874-1949) </a:t>
            </a:r>
            <a:endParaRPr lang="tr-TR" dirty="0"/>
          </a:p>
        </p:txBody>
      </p:sp>
      <p:sp>
        <p:nvSpPr>
          <p:cNvPr id="3" name="İçerik Yer Tutucusu 2"/>
          <p:cNvSpPr>
            <a:spLocks noGrp="1"/>
          </p:cNvSpPr>
          <p:nvPr>
            <p:ph sz="quarter" idx="1"/>
          </p:nvPr>
        </p:nvSpPr>
        <p:spPr/>
        <p:txBody>
          <a:bodyPr/>
          <a:lstStyle/>
          <a:p>
            <a:pPr marL="0" indent="0">
              <a:buNone/>
            </a:pPr>
            <a:r>
              <a:rPr lang="tr-TR" dirty="0" smtClean="0"/>
              <a:t> </a:t>
            </a:r>
            <a:endParaRPr lang="tr-TR" dirty="0"/>
          </a:p>
        </p:txBody>
      </p:sp>
      <p:pic>
        <p:nvPicPr>
          <p:cNvPr id="7170" name="Picture 2" descr="http://www.istanbulsanatevi.com/wp-content/uploads/2017/08/joaquin_torres_garcia_01aa-209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581170"/>
            <a:ext cx="5472608" cy="5271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5977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tor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853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vladimir-tatlin-untitled-(project-design-for-counter-relie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324528"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2511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orr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334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torres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8141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min\Desktop\joaquín-torres-garcía-homo-sapiens---constructivo-en-5-ton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6144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min\Desktop\torres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7300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WİLLİ BAUMİSTİER ( 1889-1955)</a:t>
            </a:r>
            <a:endParaRPr lang="tr-TR" dirty="0"/>
          </a:p>
        </p:txBody>
      </p:sp>
      <p:pic>
        <p:nvPicPr>
          <p:cNvPr id="8194" name="Picture 2" descr="C:\Users\Admin\Desktop\willi (6).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475656" y="1700808"/>
            <a:ext cx="5976664"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8530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dmin\Desktop\willi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4614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dmin\Desktop\willi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2045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dmin\Desktop\willi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5251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3094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dmin\Desktop\will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62" y="0"/>
            <a:ext cx="911943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3742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395536" y="274638"/>
            <a:ext cx="8496944" cy="1498178"/>
          </a:xfrm>
        </p:spPr>
        <p:txBody>
          <a:bodyPr/>
          <a:lstStyle/>
          <a:p>
            <a:r>
              <a:rPr lang="tr-TR" dirty="0" smtClean="0"/>
              <a:t>CAMİLLE GRAESER (1892-1980)</a:t>
            </a:r>
            <a:endParaRPr lang="tr-TR" dirty="0"/>
          </a:p>
        </p:txBody>
      </p:sp>
      <p:pic>
        <p:nvPicPr>
          <p:cNvPr id="13314" name="Picture 2" descr="C:\Users\Admin\Desktop\camille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916832"/>
            <a:ext cx="5040560"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987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min\Desktop\4592-004-2E53EF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95394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dmin\Desktop\camille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3981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dmin\Desktop\camille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86"/>
            <a:ext cx="914439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2167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dmin\Desktop\camille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6368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dmin\Desktop\camille (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406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min\Desktop\fb5e5651e2129900d09ccde613682be7--grand-art-kinetic-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0"/>
            <a:ext cx="925252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017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min\Desktop\Portrait-of-the-Artist-self-portrait.-1912-1913.-Art-Museum-Kostro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0291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277</TotalTime>
  <Words>636</Words>
  <Application>Microsoft Office PowerPoint</Application>
  <PresentationFormat>Ekran Gösterisi (4:3)</PresentationFormat>
  <Paragraphs>49</Paragraphs>
  <Slides>73</Slides>
  <Notes>3</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73</vt:i4>
      </vt:variant>
    </vt:vector>
  </HeadingPairs>
  <TitlesOfParts>
    <vt:vector size="79" baseType="lpstr">
      <vt:lpstr>Calibri</vt:lpstr>
      <vt:lpstr>Century Schoolbook</vt:lpstr>
      <vt:lpstr>Times New Roman</vt:lpstr>
      <vt:lpstr>Wingdings</vt:lpstr>
      <vt:lpstr>Wingdings 2</vt:lpstr>
      <vt:lpstr>Cumba</vt:lpstr>
      <vt:lpstr>KONSTRÜKTİVİZM </vt:lpstr>
      <vt:lpstr>KONSTRÜKTİVİZM</vt:lpstr>
      <vt:lpstr>PowerPoint Sunusu</vt:lpstr>
      <vt:lpstr>KONSTRÜKTİVİZM TEMSİLCİLERİ</vt:lpstr>
      <vt:lpstr>VLADİMİR TATLİN (1885-1953)</vt:lpstr>
      <vt:lpstr>PowerPoint Sunusu</vt:lpstr>
      <vt:lpstr>PowerPoint Sunusu</vt:lpstr>
      <vt:lpstr>PowerPoint Sunusu</vt:lpstr>
      <vt:lpstr>PowerPoint Sunusu</vt:lpstr>
      <vt:lpstr>PowerPoint Sunusu</vt:lpstr>
      <vt:lpstr>PowerPoint Sunusu</vt:lpstr>
      <vt:lpstr>PowerPoint Sunusu</vt:lpstr>
      <vt:lpstr>PowerPoint Sunusu</vt:lpstr>
      <vt:lpstr>Alexander rodchenko (1891-1977)</vt:lpstr>
      <vt:lpstr>PowerPoint Sunusu</vt:lpstr>
      <vt:lpstr>PowerPoint Sunusu</vt:lpstr>
      <vt:lpstr>PowerPoint Sunusu</vt:lpstr>
      <vt:lpstr>PowerPoint Sunusu</vt:lpstr>
      <vt:lpstr>EL LİSSİTZKY (1890-1941)</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NAUM GABO (1890-1977)</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LYUBOV POPVA (1889-1924)</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JOAQUİN TORRES GARCİA (1874-1949) </vt:lpstr>
      <vt:lpstr>PowerPoint Sunusu</vt:lpstr>
      <vt:lpstr>PowerPoint Sunusu</vt:lpstr>
      <vt:lpstr>PowerPoint Sunusu</vt:lpstr>
      <vt:lpstr>PowerPoint Sunusu</vt:lpstr>
      <vt:lpstr>PowerPoint Sunusu</vt:lpstr>
      <vt:lpstr>WİLLİ BAUMİSTİER ( 1889-1955)</vt:lpstr>
      <vt:lpstr>PowerPoint Sunusu</vt:lpstr>
      <vt:lpstr>PowerPoint Sunusu</vt:lpstr>
      <vt:lpstr>PowerPoint Sunusu</vt:lpstr>
      <vt:lpstr>PowerPoint Sunusu</vt:lpstr>
      <vt:lpstr>CAMİLLE GRAESER (1892-1980)</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KONSTRÜKTİVİZM</dc:title>
  <dc:creator>Admin</dc:creator>
  <cp:lastModifiedBy>sinemm</cp:lastModifiedBy>
  <cp:revision>28</cp:revision>
  <dcterms:created xsi:type="dcterms:W3CDTF">2018-03-19T19:46:55Z</dcterms:created>
  <dcterms:modified xsi:type="dcterms:W3CDTF">2018-06-12T12:02:12Z</dcterms:modified>
</cp:coreProperties>
</file>