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0"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r>
            <a:br>
              <a:rPr lang="tr-TR" dirty="0" smtClean="0"/>
            </a:br>
            <a:r>
              <a:rPr lang="tr-TR" b="1" dirty="0" smtClean="0"/>
              <a:t>MARKA </a:t>
            </a:r>
            <a:r>
              <a:rPr lang="tr-TR" b="1" dirty="0"/>
              <a:t>YÖNETİMİ</a:t>
            </a:r>
          </a:p>
        </p:txBody>
      </p:sp>
    </p:spTree>
    <p:extLst>
      <p:ext uri="{BB962C8B-B14F-4D97-AF65-F5344CB8AC3E}">
        <p14:creationId xmlns:p14="http://schemas.microsoft.com/office/powerpoint/2010/main" val="299914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2400300"/>
            <a:ext cx="8305800" cy="954107"/>
          </a:xfrm>
          <a:prstGeom prst="rect">
            <a:avLst/>
          </a:prstGeom>
        </p:spPr>
        <p:txBody>
          <a:bodyPr wrap="square">
            <a:spAutoFit/>
          </a:bodyPr>
          <a:lstStyle/>
          <a:p>
            <a:pPr algn="just"/>
            <a:r>
              <a:rPr lang="tr-TR" sz="2800" b="1" dirty="0"/>
              <a:t>Marka</a:t>
            </a:r>
            <a:r>
              <a:rPr lang="tr-TR" sz="2800" b="1" dirty="0" smtClean="0"/>
              <a:t>, hem üreticiye hem de tüketiciye önemli </a:t>
            </a:r>
            <a:r>
              <a:rPr lang="tr-TR" sz="2800" b="1" dirty="0"/>
              <a:t>faydalar sağlamaktadır. </a:t>
            </a:r>
          </a:p>
        </p:txBody>
      </p:sp>
    </p:spTree>
    <p:extLst>
      <p:ext uri="{BB962C8B-B14F-4D97-AF65-F5344CB8AC3E}">
        <p14:creationId xmlns:p14="http://schemas.microsoft.com/office/powerpoint/2010/main" val="2025316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723900"/>
          </a:xfrm>
        </p:spPr>
        <p:txBody>
          <a:bodyPr/>
          <a:lstStyle/>
          <a:p>
            <a:r>
              <a:rPr lang="tr-TR" dirty="0"/>
              <a:t>Markanın üreticiye sağladığı yararlar: </a:t>
            </a:r>
          </a:p>
        </p:txBody>
      </p:sp>
      <p:sp>
        <p:nvSpPr>
          <p:cNvPr id="3" name="İçerik Yer Tutucusu 2"/>
          <p:cNvSpPr>
            <a:spLocks noGrp="1"/>
          </p:cNvSpPr>
          <p:nvPr>
            <p:ph idx="1"/>
          </p:nvPr>
        </p:nvSpPr>
        <p:spPr>
          <a:xfrm>
            <a:off x="1371600" y="1498600"/>
            <a:ext cx="9817100" cy="4368800"/>
          </a:xfrm>
        </p:spPr>
        <p:txBody>
          <a:bodyPr>
            <a:noAutofit/>
          </a:bodyPr>
          <a:lstStyle/>
          <a:p>
            <a:pPr algn="just">
              <a:lnSpc>
                <a:spcPct val="150000"/>
              </a:lnSpc>
            </a:pPr>
            <a:r>
              <a:rPr lang="tr-TR" dirty="0" smtClean="0"/>
              <a:t>Marka, firmaya yüksek fiyat avantajı sağlar.</a:t>
            </a:r>
            <a:endParaRPr lang="tr-TR" dirty="0"/>
          </a:p>
          <a:p>
            <a:pPr algn="just">
              <a:lnSpc>
                <a:spcPct val="150000"/>
              </a:lnSpc>
            </a:pPr>
            <a:r>
              <a:rPr lang="tr-TR" dirty="0" smtClean="0"/>
              <a:t>Marka</a:t>
            </a:r>
            <a:r>
              <a:rPr lang="tr-TR" dirty="0"/>
              <a:t>, firmaya ürün farklılaştırma kolaylığı sağlar</a:t>
            </a:r>
            <a:r>
              <a:rPr lang="tr-TR" dirty="0" smtClean="0"/>
              <a:t>.</a:t>
            </a:r>
          </a:p>
          <a:p>
            <a:pPr algn="just">
              <a:lnSpc>
                <a:spcPct val="150000"/>
              </a:lnSpc>
            </a:pPr>
            <a:r>
              <a:rPr lang="tr-TR" dirty="0"/>
              <a:t>Marka, malı pazarlama kanallarına doğru çeker. İyi tanınan marka, aracı kurumlarca </a:t>
            </a:r>
            <a:r>
              <a:rPr lang="tr-TR" dirty="0" smtClean="0"/>
              <a:t>aranır.</a:t>
            </a:r>
          </a:p>
          <a:p>
            <a:pPr algn="just">
              <a:lnSpc>
                <a:spcPct val="150000"/>
              </a:lnSpc>
            </a:pPr>
            <a:r>
              <a:rPr lang="tr-TR" dirty="0" smtClean="0"/>
              <a:t>Markalama </a:t>
            </a:r>
            <a:r>
              <a:rPr lang="tr-TR" dirty="0"/>
              <a:t>ile üretici rakiplerinkinden farklı bir fiyat oluşturma olanağına kavuşabilir. Markalama, fiyat dışı rekabeti yeğleyen bir çok firma tarafından tercih </a:t>
            </a:r>
            <a:r>
              <a:rPr lang="tr-TR" dirty="0" smtClean="0"/>
              <a:t>edilir.</a:t>
            </a:r>
          </a:p>
          <a:p>
            <a:pPr algn="just">
              <a:lnSpc>
                <a:spcPct val="150000"/>
              </a:lnSpc>
            </a:pPr>
            <a:r>
              <a:rPr lang="tr-TR" dirty="0" smtClean="0"/>
              <a:t>Tüketiciler </a:t>
            </a:r>
            <a:r>
              <a:rPr lang="tr-TR" dirty="0"/>
              <a:t>tarafından iyi bilinen bir marka ürün hattının genişletilmesinde avantaj </a:t>
            </a:r>
            <a:r>
              <a:rPr lang="tr-TR" dirty="0" smtClean="0"/>
              <a:t>sağlar.</a:t>
            </a:r>
          </a:p>
          <a:p>
            <a:pPr algn="just">
              <a:lnSpc>
                <a:spcPct val="150000"/>
              </a:lnSpc>
            </a:pPr>
            <a:r>
              <a:rPr lang="tr-TR" dirty="0" smtClean="0"/>
              <a:t>Marka</a:t>
            </a:r>
            <a:r>
              <a:rPr lang="tr-TR" dirty="0"/>
              <a:t>, tutundurmaya yardımcıdır ve talep yaratmada etkilidir. </a:t>
            </a:r>
          </a:p>
        </p:txBody>
      </p:sp>
    </p:spTree>
    <p:extLst>
      <p:ext uri="{BB962C8B-B14F-4D97-AF65-F5344CB8AC3E}">
        <p14:creationId xmlns:p14="http://schemas.microsoft.com/office/powerpoint/2010/main" val="415279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880600" cy="800100"/>
          </a:xfrm>
        </p:spPr>
        <p:txBody>
          <a:bodyPr/>
          <a:lstStyle/>
          <a:p>
            <a:r>
              <a:rPr lang="tr-TR" dirty="0"/>
              <a:t>Markanın </a:t>
            </a:r>
            <a:r>
              <a:rPr lang="tr-TR" dirty="0" smtClean="0"/>
              <a:t>tüketiciye </a:t>
            </a:r>
            <a:r>
              <a:rPr lang="tr-TR" dirty="0"/>
              <a:t>sağladığı yararlar: </a:t>
            </a:r>
          </a:p>
        </p:txBody>
      </p:sp>
      <p:sp>
        <p:nvSpPr>
          <p:cNvPr id="3" name="İçerik Yer Tutucusu 2"/>
          <p:cNvSpPr>
            <a:spLocks noGrp="1"/>
          </p:cNvSpPr>
          <p:nvPr>
            <p:ph idx="1"/>
          </p:nvPr>
        </p:nvSpPr>
        <p:spPr>
          <a:xfrm>
            <a:off x="1371600" y="1714500"/>
            <a:ext cx="9601200" cy="4152900"/>
          </a:xfrm>
        </p:spPr>
        <p:txBody>
          <a:bodyPr>
            <a:noAutofit/>
          </a:bodyPr>
          <a:lstStyle/>
          <a:p>
            <a:pPr algn="just">
              <a:lnSpc>
                <a:spcPct val="150000"/>
              </a:lnSpc>
            </a:pPr>
            <a:r>
              <a:rPr lang="tr-TR" dirty="0"/>
              <a:t>Marka, tüketicilerin satın alma kararlarını kolaylaştırmada önemli bir rol </a:t>
            </a:r>
            <a:r>
              <a:rPr lang="tr-TR" dirty="0" smtClean="0"/>
              <a:t>oynar.</a:t>
            </a:r>
          </a:p>
          <a:p>
            <a:pPr algn="just">
              <a:lnSpc>
                <a:spcPct val="150000"/>
              </a:lnSpc>
            </a:pPr>
            <a:r>
              <a:rPr lang="tr-TR" dirty="0" smtClean="0"/>
              <a:t>Marka</a:t>
            </a:r>
            <a:r>
              <a:rPr lang="tr-TR" dirty="0"/>
              <a:t>, güvenilirlik ve ürün kalitesi konusunda mesajlar taşıyarak tüketicilere yardımcı olur. Böylelikle tüketici açısından algılanan riskin azalmasını </a:t>
            </a:r>
            <a:r>
              <a:rPr lang="tr-TR" dirty="0" smtClean="0"/>
              <a:t>sağlar.</a:t>
            </a:r>
          </a:p>
          <a:p>
            <a:pPr algn="just">
              <a:lnSpc>
                <a:spcPct val="150000"/>
              </a:lnSpc>
            </a:pPr>
            <a:r>
              <a:rPr lang="tr-TR" dirty="0" smtClean="0"/>
              <a:t>Marka</a:t>
            </a:r>
            <a:r>
              <a:rPr lang="tr-TR" dirty="0"/>
              <a:t>, tüketiciye korunma imkanı verir. Markaya ya da firmaya güvenmek; arama maliyetlerini, harcanan çaba, emek ve riski önemli derecede </a:t>
            </a:r>
            <a:r>
              <a:rPr lang="tr-TR" dirty="0" smtClean="0"/>
              <a:t>azaltır.</a:t>
            </a:r>
          </a:p>
          <a:p>
            <a:pPr algn="just">
              <a:lnSpc>
                <a:spcPct val="150000"/>
              </a:lnSpc>
            </a:pPr>
            <a:r>
              <a:rPr lang="tr-TR" dirty="0" smtClean="0"/>
              <a:t>Marka</a:t>
            </a:r>
            <a:r>
              <a:rPr lang="tr-TR" dirty="0"/>
              <a:t>, tüketiciye sosyal ve psikolojik tatmin almalarını sağlayarak tüketicinin üründen sağlayabileceği faydaları artırır. </a:t>
            </a:r>
          </a:p>
        </p:txBody>
      </p:sp>
    </p:spTree>
    <p:extLst>
      <p:ext uri="{BB962C8B-B14F-4D97-AF65-F5344CB8AC3E}">
        <p14:creationId xmlns:p14="http://schemas.microsoft.com/office/powerpoint/2010/main" val="3893676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Ürün ve Marka Arasındaki Fark </a:t>
            </a:r>
          </a:p>
        </p:txBody>
      </p:sp>
      <p:sp>
        <p:nvSpPr>
          <p:cNvPr id="3" name="İçerik Yer Tutucusu 2"/>
          <p:cNvSpPr>
            <a:spLocks noGrp="1"/>
          </p:cNvSpPr>
          <p:nvPr>
            <p:ph idx="1"/>
          </p:nvPr>
        </p:nvSpPr>
        <p:spPr/>
        <p:txBody>
          <a:bodyPr>
            <a:normAutofit/>
          </a:bodyPr>
          <a:lstStyle/>
          <a:p>
            <a:pPr>
              <a:lnSpc>
                <a:spcPct val="150000"/>
              </a:lnSpc>
            </a:pPr>
            <a:r>
              <a:rPr lang="tr-TR" sz="2800" b="1" dirty="0"/>
              <a:t>Ürün:</a:t>
            </a:r>
            <a:r>
              <a:rPr lang="tr-TR" sz="2800" dirty="0"/>
              <a:t> Fabrikada üretilen, fiziksel özellikleri, somut faydaları olan nesne veya hizmettir. Biçimi, teknik özellikleri vardır. </a:t>
            </a:r>
            <a:endParaRPr lang="tr-TR" sz="2800" dirty="0" smtClean="0"/>
          </a:p>
          <a:p>
            <a:pPr>
              <a:lnSpc>
                <a:spcPct val="150000"/>
              </a:lnSpc>
            </a:pPr>
            <a:r>
              <a:rPr lang="tr-TR" sz="2800" b="1" dirty="0"/>
              <a:t>Marka:</a:t>
            </a:r>
            <a:r>
              <a:rPr lang="tr-TR" sz="2800" dirty="0"/>
              <a:t> Tüketici tarafından alınan ve fiziksel ve duygusal tatminler sağlayan bir karışımdır. Kişiliği vardır. </a:t>
            </a:r>
          </a:p>
        </p:txBody>
      </p:sp>
    </p:spTree>
    <p:extLst>
      <p:ext uri="{BB962C8B-B14F-4D97-AF65-F5344CB8AC3E}">
        <p14:creationId xmlns:p14="http://schemas.microsoft.com/office/powerpoint/2010/main" val="1013894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55154416"/>
              </p:ext>
            </p:extLst>
          </p:nvPr>
        </p:nvGraphicFramePr>
        <p:xfrm>
          <a:off x="1485900" y="1153160"/>
          <a:ext cx="9486900" cy="4785360"/>
        </p:xfrm>
        <a:graphic>
          <a:graphicData uri="http://schemas.openxmlformats.org/drawingml/2006/table">
            <a:tbl>
              <a:tblPr firstRow="1" bandRow="1">
                <a:tableStyleId>{5C22544A-7EE6-4342-B048-85BDC9FD1C3A}</a:tableStyleId>
              </a:tblPr>
              <a:tblGrid>
                <a:gridCol w="4743450"/>
                <a:gridCol w="4743450"/>
              </a:tblGrid>
              <a:tr h="370840">
                <a:tc>
                  <a:txBody>
                    <a:bodyPr/>
                    <a:lstStyle/>
                    <a:p>
                      <a:r>
                        <a:rPr lang="tr-TR" sz="3200" dirty="0" smtClean="0">
                          <a:solidFill>
                            <a:schemeClr val="tx1"/>
                          </a:solidFill>
                        </a:rPr>
                        <a:t>Ürün</a:t>
                      </a:r>
                      <a:endParaRPr lang="tr-TR" sz="3200" dirty="0">
                        <a:solidFill>
                          <a:schemeClr val="tx1"/>
                        </a:solidFill>
                      </a:endParaRPr>
                    </a:p>
                  </a:txBody>
                  <a:tcPr/>
                </a:tc>
                <a:tc>
                  <a:txBody>
                    <a:bodyPr/>
                    <a:lstStyle/>
                    <a:p>
                      <a:r>
                        <a:rPr lang="tr-TR" sz="3200" dirty="0" smtClean="0">
                          <a:solidFill>
                            <a:schemeClr val="tx1"/>
                          </a:solidFill>
                        </a:rPr>
                        <a:t>Marka</a:t>
                      </a:r>
                      <a:endParaRPr lang="tr-TR" sz="3200" dirty="0">
                        <a:solidFill>
                          <a:schemeClr val="tx1"/>
                        </a:solidFill>
                      </a:endParaRPr>
                    </a:p>
                  </a:txBody>
                  <a:tcPr/>
                </a:tc>
              </a:tr>
              <a:tr h="370840">
                <a:tc>
                  <a:txBody>
                    <a:bodyPr/>
                    <a:lstStyle/>
                    <a:p>
                      <a:pPr marL="285750" indent="-285750">
                        <a:buFont typeface="Arial" panose="020B0604020202020204" pitchFamily="34" charset="0"/>
                        <a:buChar char="•"/>
                      </a:pPr>
                      <a:r>
                        <a:rPr lang="tr-TR" sz="2400" dirty="0" smtClean="0">
                          <a:solidFill>
                            <a:srgbClr val="FF0000"/>
                          </a:solidFill>
                        </a:rPr>
                        <a:t>Fabrikalarda</a:t>
                      </a:r>
                      <a:r>
                        <a:rPr lang="tr-TR" sz="2400" baseline="0" dirty="0" smtClean="0">
                          <a:solidFill>
                            <a:srgbClr val="FF0000"/>
                          </a:solidFill>
                        </a:rPr>
                        <a:t> </a:t>
                      </a:r>
                      <a:r>
                        <a:rPr lang="tr-TR" sz="2400" dirty="0" smtClean="0">
                          <a:solidFill>
                            <a:srgbClr val="FF0000"/>
                          </a:solidFill>
                        </a:rPr>
                        <a:t>üretilir.</a:t>
                      </a:r>
                      <a:endParaRPr lang="tr-TR" sz="2400" dirty="0">
                        <a:solidFill>
                          <a:srgbClr val="FF0000"/>
                        </a:solidFill>
                      </a:endParaRPr>
                    </a:p>
                  </a:txBody>
                  <a:tcPr/>
                </a:tc>
                <a:tc>
                  <a:txBody>
                    <a:bodyPr/>
                    <a:lstStyle/>
                    <a:p>
                      <a:pPr marL="285750" indent="-285750">
                        <a:buFont typeface="Arial" panose="020B0604020202020204" pitchFamily="34" charset="0"/>
                        <a:buChar char="•"/>
                      </a:pPr>
                      <a:r>
                        <a:rPr lang="tr-TR" sz="2400" dirty="0" smtClean="0">
                          <a:solidFill>
                            <a:srgbClr val="FF0000"/>
                          </a:solidFill>
                        </a:rPr>
                        <a:t>Zihinde</a:t>
                      </a:r>
                      <a:r>
                        <a:rPr lang="tr-TR" sz="2400" baseline="0" dirty="0" smtClean="0">
                          <a:solidFill>
                            <a:srgbClr val="FF0000"/>
                          </a:solidFill>
                        </a:rPr>
                        <a:t> </a:t>
                      </a:r>
                      <a:r>
                        <a:rPr lang="tr-TR" sz="2400" dirty="0" smtClean="0">
                          <a:solidFill>
                            <a:srgbClr val="FF0000"/>
                          </a:solidFill>
                        </a:rPr>
                        <a:t>inşa</a:t>
                      </a:r>
                      <a:r>
                        <a:rPr lang="tr-TR" sz="2400" baseline="0" dirty="0" smtClean="0">
                          <a:solidFill>
                            <a:srgbClr val="FF0000"/>
                          </a:solidFill>
                        </a:rPr>
                        <a:t> </a:t>
                      </a:r>
                      <a:r>
                        <a:rPr lang="tr-TR" sz="2400" dirty="0" smtClean="0">
                          <a:solidFill>
                            <a:srgbClr val="FF0000"/>
                          </a:solidFill>
                        </a:rPr>
                        <a:t>edilir.</a:t>
                      </a:r>
                      <a:endParaRPr lang="tr-TR" sz="2400" dirty="0">
                        <a:solidFill>
                          <a:srgbClr val="FF0000"/>
                        </a:solidFill>
                      </a:endParaRPr>
                    </a:p>
                  </a:txBody>
                  <a:tcPr/>
                </a:tc>
              </a:tr>
              <a:tr h="370840">
                <a:tc>
                  <a:txBody>
                    <a:bodyPr/>
                    <a:lstStyle/>
                    <a:p>
                      <a:pPr marL="285750" indent="-285750">
                        <a:buFont typeface="Arial" panose="020B0604020202020204" pitchFamily="34" charset="0"/>
                        <a:buChar char="•"/>
                      </a:pPr>
                      <a:r>
                        <a:rPr lang="tr-TR" sz="2400" dirty="0" smtClean="0"/>
                        <a:t>Nesne</a:t>
                      </a:r>
                      <a:r>
                        <a:rPr lang="tr-TR" sz="2400" baseline="0" dirty="0" smtClean="0"/>
                        <a:t> </a:t>
                      </a:r>
                      <a:r>
                        <a:rPr lang="tr-TR" sz="2400" dirty="0" smtClean="0"/>
                        <a:t> ya</a:t>
                      </a:r>
                      <a:r>
                        <a:rPr lang="tr-TR" sz="2400" baseline="0" dirty="0" smtClean="0"/>
                        <a:t> </a:t>
                      </a:r>
                      <a:r>
                        <a:rPr lang="tr-TR" sz="2400" dirty="0" smtClean="0"/>
                        <a:t>da</a:t>
                      </a:r>
                      <a:r>
                        <a:rPr lang="tr-TR" sz="2400" baseline="0" dirty="0" smtClean="0"/>
                        <a:t> </a:t>
                      </a:r>
                      <a:r>
                        <a:rPr lang="tr-TR" sz="2400" dirty="0" smtClean="0"/>
                        <a:t>hizmetlerdir.</a:t>
                      </a:r>
                      <a:endParaRPr lang="tr-TR" sz="2400" dirty="0"/>
                    </a:p>
                  </a:txBody>
                  <a:tcPr/>
                </a:tc>
                <a:tc>
                  <a:txBody>
                    <a:bodyPr/>
                    <a:lstStyle/>
                    <a:p>
                      <a:pPr marL="285750" indent="-285750">
                        <a:buFont typeface="Arial" panose="020B0604020202020204" pitchFamily="34" charset="0"/>
                        <a:buChar char="•"/>
                      </a:pPr>
                      <a:r>
                        <a:rPr lang="tr-TR" sz="2400" dirty="0" smtClean="0"/>
                        <a:t>Tüketici</a:t>
                      </a:r>
                      <a:r>
                        <a:rPr lang="tr-TR" sz="2400" baseline="0" dirty="0" smtClean="0"/>
                        <a:t> </a:t>
                      </a:r>
                      <a:r>
                        <a:rPr lang="tr-TR" sz="2400" dirty="0" smtClean="0"/>
                        <a:t>tarafından</a:t>
                      </a:r>
                      <a:r>
                        <a:rPr lang="tr-TR" sz="2400" baseline="0" dirty="0" smtClean="0"/>
                        <a:t> </a:t>
                      </a:r>
                      <a:r>
                        <a:rPr lang="tr-TR" sz="2400" dirty="0" smtClean="0"/>
                        <a:t>algılanır. </a:t>
                      </a:r>
                      <a:endParaRPr lang="tr-TR" sz="2400" dirty="0"/>
                    </a:p>
                  </a:txBody>
                  <a:tcPr/>
                </a:tc>
              </a:tr>
              <a:tr h="370840">
                <a:tc>
                  <a:txBody>
                    <a:bodyPr/>
                    <a:lstStyle/>
                    <a:p>
                      <a:pPr marL="285750" indent="-285750">
                        <a:buFont typeface="Arial" panose="020B0604020202020204" pitchFamily="34" charset="0"/>
                        <a:buChar char="•"/>
                      </a:pPr>
                      <a:r>
                        <a:rPr lang="tr-TR" sz="2400" dirty="0" smtClean="0">
                          <a:solidFill>
                            <a:srgbClr val="FF0000"/>
                          </a:solidFill>
                        </a:rPr>
                        <a:t>Biçimi,</a:t>
                      </a:r>
                      <a:r>
                        <a:rPr lang="tr-TR" sz="2400" baseline="0" dirty="0" smtClean="0">
                          <a:solidFill>
                            <a:srgbClr val="FF0000"/>
                          </a:solidFill>
                        </a:rPr>
                        <a:t> </a:t>
                      </a:r>
                      <a:r>
                        <a:rPr lang="tr-TR" sz="2400" dirty="0" smtClean="0">
                          <a:solidFill>
                            <a:srgbClr val="FF0000"/>
                          </a:solidFill>
                        </a:rPr>
                        <a:t>özellikleri</a:t>
                      </a:r>
                      <a:r>
                        <a:rPr lang="tr-TR" sz="2400" baseline="0" dirty="0" smtClean="0">
                          <a:solidFill>
                            <a:srgbClr val="FF0000"/>
                          </a:solidFill>
                        </a:rPr>
                        <a:t> </a:t>
                      </a:r>
                      <a:r>
                        <a:rPr lang="tr-TR" sz="2400" dirty="0" smtClean="0">
                          <a:solidFill>
                            <a:srgbClr val="FF0000"/>
                          </a:solidFill>
                        </a:rPr>
                        <a:t>vardır.</a:t>
                      </a:r>
                      <a:endParaRPr lang="tr-TR" sz="2400" dirty="0">
                        <a:solidFill>
                          <a:srgbClr val="FF0000"/>
                        </a:solidFill>
                      </a:endParaRPr>
                    </a:p>
                  </a:txBody>
                  <a:tcPr/>
                </a:tc>
                <a:tc>
                  <a:txBody>
                    <a:bodyPr/>
                    <a:lstStyle/>
                    <a:p>
                      <a:pPr marL="285750" indent="-285750">
                        <a:buFont typeface="Arial" panose="020B0604020202020204" pitchFamily="34" charset="0"/>
                        <a:buChar char="•"/>
                      </a:pPr>
                      <a:r>
                        <a:rPr lang="tr-TR" sz="2400" dirty="0" smtClean="0">
                          <a:solidFill>
                            <a:srgbClr val="FF0000"/>
                          </a:solidFill>
                        </a:rPr>
                        <a:t>Kişiliği</a:t>
                      </a:r>
                      <a:r>
                        <a:rPr lang="tr-TR" sz="2400" baseline="0" dirty="0" smtClean="0">
                          <a:solidFill>
                            <a:srgbClr val="FF0000"/>
                          </a:solidFill>
                        </a:rPr>
                        <a:t> </a:t>
                      </a:r>
                      <a:r>
                        <a:rPr lang="tr-TR" sz="2400" dirty="0" smtClean="0">
                          <a:solidFill>
                            <a:srgbClr val="FF0000"/>
                          </a:solidFill>
                        </a:rPr>
                        <a:t>vardır.</a:t>
                      </a:r>
                      <a:endParaRPr lang="tr-TR" sz="2400" dirty="0">
                        <a:solidFill>
                          <a:srgbClr val="FF0000"/>
                        </a:solidFill>
                      </a:endParaRPr>
                    </a:p>
                  </a:txBody>
                  <a:tcPr/>
                </a:tc>
              </a:tr>
              <a:tr h="370840">
                <a:tc>
                  <a:txBody>
                    <a:bodyPr/>
                    <a:lstStyle/>
                    <a:p>
                      <a:pPr marL="285750" indent="-285750">
                        <a:buFont typeface="Arial" panose="020B0604020202020204" pitchFamily="34" charset="0"/>
                        <a:buChar char="•"/>
                      </a:pPr>
                      <a:r>
                        <a:rPr lang="tr-TR" sz="2400" dirty="0" smtClean="0"/>
                        <a:t>Tüketiciye</a:t>
                      </a:r>
                      <a:r>
                        <a:rPr lang="tr-TR" sz="2400" baseline="0" dirty="0" smtClean="0"/>
                        <a:t> </a:t>
                      </a:r>
                      <a:r>
                        <a:rPr lang="tr-TR" sz="2400" dirty="0" smtClean="0"/>
                        <a:t>fiziksel</a:t>
                      </a:r>
                      <a:r>
                        <a:rPr lang="tr-TR" sz="2400" baseline="0" dirty="0" smtClean="0"/>
                        <a:t> </a:t>
                      </a:r>
                      <a:r>
                        <a:rPr lang="tr-TR" sz="2400" dirty="0" smtClean="0"/>
                        <a:t>yarar</a:t>
                      </a:r>
                      <a:r>
                        <a:rPr lang="tr-TR" sz="2400" baseline="0" dirty="0" smtClean="0"/>
                        <a:t> </a:t>
                      </a:r>
                      <a:r>
                        <a:rPr lang="tr-TR" sz="2400" dirty="0" smtClean="0"/>
                        <a:t>sağlar. </a:t>
                      </a:r>
                      <a:endParaRPr lang="tr-TR" sz="2400" dirty="0"/>
                    </a:p>
                  </a:txBody>
                  <a:tcPr/>
                </a:tc>
                <a:tc>
                  <a:txBody>
                    <a:bodyPr/>
                    <a:lstStyle/>
                    <a:p>
                      <a:pPr marL="285750" indent="-285750">
                        <a:buFont typeface="Arial" panose="020B0604020202020204" pitchFamily="34" charset="0"/>
                        <a:buChar char="•"/>
                      </a:pPr>
                      <a:r>
                        <a:rPr lang="tr-TR" sz="2400" dirty="0" smtClean="0"/>
                        <a:t>Tüketiciye</a:t>
                      </a:r>
                      <a:r>
                        <a:rPr lang="tr-TR" sz="2400" baseline="0" dirty="0" smtClean="0"/>
                        <a:t> </a:t>
                      </a:r>
                      <a:r>
                        <a:rPr lang="tr-TR" sz="2400" dirty="0" smtClean="0"/>
                        <a:t>tatmin</a:t>
                      </a:r>
                      <a:r>
                        <a:rPr lang="tr-TR" sz="2400" baseline="0" dirty="0" smtClean="0"/>
                        <a:t> </a:t>
                      </a:r>
                      <a:r>
                        <a:rPr lang="tr-TR" sz="2400" dirty="0" smtClean="0"/>
                        <a:t>sağlayan</a:t>
                      </a:r>
                      <a:r>
                        <a:rPr lang="tr-TR" sz="2400" baseline="0" dirty="0" smtClean="0"/>
                        <a:t> </a:t>
                      </a:r>
                      <a:r>
                        <a:rPr lang="tr-TR" sz="2400" dirty="0" smtClean="0"/>
                        <a:t>karışımdır.</a:t>
                      </a:r>
                      <a:endParaRPr lang="tr-TR" sz="2400" dirty="0"/>
                    </a:p>
                  </a:txBody>
                  <a:tcPr/>
                </a:tc>
              </a:tr>
              <a:tr h="370840">
                <a:tc>
                  <a:txBody>
                    <a:bodyPr/>
                    <a:lstStyle/>
                    <a:p>
                      <a:pPr marL="285750" indent="-285750">
                        <a:buFont typeface="Arial" panose="020B0604020202020204" pitchFamily="34" charset="0"/>
                        <a:buChar char="•"/>
                      </a:pPr>
                      <a:r>
                        <a:rPr lang="tr-TR" sz="2400" dirty="0" smtClean="0">
                          <a:solidFill>
                            <a:srgbClr val="FF0000"/>
                          </a:solidFill>
                        </a:rPr>
                        <a:t>Somuttur,</a:t>
                      </a:r>
                      <a:r>
                        <a:rPr lang="tr-TR" sz="2400" baseline="0" dirty="0" smtClean="0">
                          <a:solidFill>
                            <a:srgbClr val="FF0000"/>
                          </a:solidFill>
                        </a:rPr>
                        <a:t> </a:t>
                      </a:r>
                      <a:r>
                        <a:rPr lang="tr-TR" sz="2400" dirty="0" smtClean="0">
                          <a:solidFill>
                            <a:srgbClr val="FF0000"/>
                          </a:solidFill>
                        </a:rPr>
                        <a:t>fiziksel</a:t>
                      </a:r>
                      <a:r>
                        <a:rPr lang="tr-TR" sz="2400" baseline="0" dirty="0" smtClean="0">
                          <a:solidFill>
                            <a:srgbClr val="FF0000"/>
                          </a:solidFill>
                        </a:rPr>
                        <a:t> </a:t>
                      </a:r>
                      <a:r>
                        <a:rPr lang="tr-TR" sz="2400" dirty="0" smtClean="0">
                          <a:solidFill>
                            <a:srgbClr val="FF0000"/>
                          </a:solidFill>
                        </a:rPr>
                        <a:t>bileşenleri</a:t>
                      </a:r>
                      <a:r>
                        <a:rPr lang="tr-TR" sz="2400" baseline="0" dirty="0" smtClean="0">
                          <a:solidFill>
                            <a:srgbClr val="FF0000"/>
                          </a:solidFill>
                        </a:rPr>
                        <a:t> </a:t>
                      </a:r>
                      <a:r>
                        <a:rPr lang="tr-TR" sz="2400" dirty="0" smtClean="0">
                          <a:solidFill>
                            <a:srgbClr val="FF0000"/>
                          </a:solidFill>
                        </a:rPr>
                        <a:t>vardır. </a:t>
                      </a:r>
                      <a:endParaRPr lang="tr-TR" sz="2400" dirty="0">
                        <a:solidFill>
                          <a:srgbClr val="FF0000"/>
                        </a:solidFill>
                      </a:endParaRPr>
                    </a:p>
                  </a:txBody>
                  <a:tcPr/>
                </a:tc>
                <a:tc>
                  <a:txBody>
                    <a:bodyPr/>
                    <a:lstStyle/>
                    <a:p>
                      <a:pPr marL="285750" indent="-285750">
                        <a:buFont typeface="Arial" panose="020B0604020202020204" pitchFamily="34" charset="0"/>
                        <a:buChar char="•"/>
                      </a:pPr>
                      <a:r>
                        <a:rPr lang="tr-TR" sz="2400" dirty="0" smtClean="0">
                          <a:solidFill>
                            <a:srgbClr val="FF0000"/>
                          </a:solidFill>
                        </a:rPr>
                        <a:t>Soyuttur,</a:t>
                      </a:r>
                      <a:r>
                        <a:rPr lang="tr-TR" sz="2400" baseline="0" dirty="0" smtClean="0">
                          <a:solidFill>
                            <a:srgbClr val="FF0000"/>
                          </a:solidFill>
                        </a:rPr>
                        <a:t> </a:t>
                      </a:r>
                      <a:r>
                        <a:rPr lang="tr-TR" sz="2400" dirty="0" smtClean="0">
                          <a:solidFill>
                            <a:srgbClr val="FF0000"/>
                          </a:solidFill>
                        </a:rPr>
                        <a:t>duygusal</a:t>
                      </a:r>
                      <a:r>
                        <a:rPr lang="tr-TR" sz="2400" baseline="0" dirty="0" smtClean="0">
                          <a:solidFill>
                            <a:srgbClr val="FF0000"/>
                          </a:solidFill>
                        </a:rPr>
                        <a:t> </a:t>
                      </a:r>
                      <a:r>
                        <a:rPr lang="tr-TR" sz="2400" dirty="0" smtClean="0">
                          <a:solidFill>
                            <a:srgbClr val="FF0000"/>
                          </a:solidFill>
                        </a:rPr>
                        <a:t>bileşenleri</a:t>
                      </a:r>
                      <a:r>
                        <a:rPr lang="tr-TR" sz="2400" baseline="0" dirty="0" smtClean="0">
                          <a:solidFill>
                            <a:srgbClr val="FF0000"/>
                          </a:solidFill>
                        </a:rPr>
                        <a:t> </a:t>
                      </a:r>
                      <a:r>
                        <a:rPr lang="tr-TR" sz="2400" dirty="0" smtClean="0">
                          <a:solidFill>
                            <a:srgbClr val="FF0000"/>
                          </a:solidFill>
                        </a:rPr>
                        <a:t>vardır. </a:t>
                      </a:r>
                      <a:endParaRPr lang="tr-TR" sz="2400" dirty="0">
                        <a:solidFill>
                          <a:srgbClr val="FF0000"/>
                        </a:solidFill>
                      </a:endParaRPr>
                    </a:p>
                  </a:txBody>
                  <a:tcPr/>
                </a:tc>
              </a:tr>
              <a:tr h="370840">
                <a:tc>
                  <a:txBody>
                    <a:bodyPr/>
                    <a:lstStyle/>
                    <a:p>
                      <a:pPr marL="285750" indent="-285750">
                        <a:buFont typeface="Arial" panose="020B0604020202020204" pitchFamily="34" charset="0"/>
                        <a:buChar char="•"/>
                      </a:pPr>
                      <a:r>
                        <a:rPr lang="tr-TR" sz="2400" dirty="0" smtClean="0"/>
                        <a:t>Beynin</a:t>
                      </a:r>
                      <a:r>
                        <a:rPr lang="tr-TR" sz="2400" baseline="0" dirty="0" smtClean="0"/>
                        <a:t> </a:t>
                      </a:r>
                      <a:r>
                        <a:rPr lang="tr-TR" sz="2400" dirty="0" smtClean="0"/>
                        <a:t>sol</a:t>
                      </a:r>
                      <a:r>
                        <a:rPr lang="tr-TR" sz="2400" baseline="0" dirty="0" smtClean="0"/>
                        <a:t> </a:t>
                      </a:r>
                      <a:r>
                        <a:rPr lang="tr-TR" sz="2400" dirty="0" smtClean="0"/>
                        <a:t>(rasyonel)</a:t>
                      </a:r>
                      <a:r>
                        <a:rPr lang="tr-TR" sz="2400" baseline="0" dirty="0" smtClean="0"/>
                        <a:t> </a:t>
                      </a:r>
                      <a:r>
                        <a:rPr lang="tr-TR" sz="2400" dirty="0" smtClean="0"/>
                        <a:t>tarafına</a:t>
                      </a:r>
                      <a:r>
                        <a:rPr lang="tr-TR" sz="2400" baseline="0" dirty="0" smtClean="0"/>
                        <a:t> </a:t>
                      </a:r>
                      <a:r>
                        <a:rPr lang="tr-TR" sz="2400" dirty="0" smtClean="0"/>
                        <a:t>hitap</a:t>
                      </a:r>
                      <a:r>
                        <a:rPr lang="tr-TR" sz="2400" baseline="0" dirty="0" smtClean="0"/>
                        <a:t> </a:t>
                      </a:r>
                      <a:r>
                        <a:rPr lang="tr-TR" sz="2400" dirty="0" smtClean="0"/>
                        <a:t>eder. </a:t>
                      </a:r>
                      <a:endParaRPr lang="tr-TR" sz="2400" dirty="0"/>
                    </a:p>
                  </a:txBody>
                  <a:tcPr/>
                </a:tc>
                <a:tc>
                  <a:txBody>
                    <a:bodyPr/>
                    <a:lstStyle/>
                    <a:p>
                      <a:pPr marL="285750" indent="-285750">
                        <a:buFont typeface="Arial" panose="020B0604020202020204" pitchFamily="34" charset="0"/>
                        <a:buChar char="•"/>
                      </a:pPr>
                      <a:r>
                        <a:rPr lang="tr-TR" sz="2400" dirty="0" smtClean="0"/>
                        <a:t>Beynin</a:t>
                      </a:r>
                      <a:r>
                        <a:rPr lang="tr-TR" sz="2400" baseline="0" dirty="0" smtClean="0"/>
                        <a:t> </a:t>
                      </a:r>
                      <a:r>
                        <a:rPr lang="tr-TR" sz="2400" dirty="0" smtClean="0"/>
                        <a:t>sağ</a:t>
                      </a:r>
                      <a:r>
                        <a:rPr lang="tr-TR" sz="2400" baseline="0" dirty="0" smtClean="0"/>
                        <a:t> </a:t>
                      </a:r>
                      <a:r>
                        <a:rPr lang="tr-TR" sz="2400" dirty="0" smtClean="0"/>
                        <a:t>(duygusal)</a:t>
                      </a:r>
                      <a:r>
                        <a:rPr lang="tr-TR" sz="2400" baseline="0" dirty="0" smtClean="0"/>
                        <a:t> </a:t>
                      </a:r>
                      <a:r>
                        <a:rPr lang="tr-TR" sz="2400" dirty="0" smtClean="0"/>
                        <a:t>tarafına</a:t>
                      </a:r>
                      <a:r>
                        <a:rPr lang="tr-TR" sz="2400" baseline="0" dirty="0" smtClean="0"/>
                        <a:t> </a:t>
                      </a:r>
                      <a:r>
                        <a:rPr lang="tr-TR" sz="2400" dirty="0" smtClean="0"/>
                        <a:t>hitap</a:t>
                      </a:r>
                      <a:r>
                        <a:rPr lang="tr-TR" sz="2400" baseline="0" dirty="0" smtClean="0"/>
                        <a:t> </a:t>
                      </a:r>
                      <a:r>
                        <a:rPr lang="tr-TR" sz="2400" dirty="0" smtClean="0"/>
                        <a:t>eder.</a:t>
                      </a:r>
                    </a:p>
                    <a:p>
                      <a:pPr marL="0" indent="0">
                        <a:buFont typeface="Arial" panose="020B0604020202020204" pitchFamily="34" charset="0"/>
                        <a:buNone/>
                      </a:pPr>
                      <a:endParaRPr lang="tr-TR" sz="2400" dirty="0"/>
                    </a:p>
                  </a:txBody>
                  <a:tcPr/>
                </a:tc>
              </a:tr>
            </a:tbl>
          </a:graphicData>
        </a:graphic>
      </p:graphicFrame>
    </p:spTree>
    <p:extLst>
      <p:ext uri="{BB962C8B-B14F-4D97-AF65-F5344CB8AC3E}">
        <p14:creationId xmlns:p14="http://schemas.microsoft.com/office/powerpoint/2010/main" val="3905716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t>KAYNAKÇA</a:t>
            </a:r>
            <a:endParaRPr lang="tr-TR" dirty="0"/>
          </a:p>
        </p:txBody>
      </p:sp>
      <p:sp>
        <p:nvSpPr>
          <p:cNvPr id="3" name="İçerik Yer Tutucusu 2"/>
          <p:cNvSpPr>
            <a:spLocks noGrp="1"/>
          </p:cNvSpPr>
          <p:nvPr>
            <p:ph idx="1"/>
          </p:nvPr>
        </p:nvSpPr>
        <p:spPr/>
        <p:txBody>
          <a:bodyPr/>
          <a:lstStyle/>
          <a:p>
            <a:r>
              <a:rPr lang="tr-TR" dirty="0"/>
              <a:t>Marka Yönetimi, Işıl KARPAT AKTUĞLU, İletişim Yayınları, İstanbul, 2004</a:t>
            </a:r>
          </a:p>
          <a:p>
            <a:r>
              <a:rPr lang="tr-TR" dirty="0"/>
              <a:t>Marka Uygulamaları ve Önemi, Yakup DURMAZ, Süleyman ERTÜRK, </a:t>
            </a:r>
            <a:r>
              <a:rPr lang="tr-TR" dirty="0" err="1"/>
              <a:t>Internatonal</a:t>
            </a:r>
            <a:r>
              <a:rPr lang="tr-TR" dirty="0"/>
              <a:t> </a:t>
            </a:r>
            <a:r>
              <a:rPr lang="tr-TR" dirty="0" err="1"/>
              <a:t>Journal</a:t>
            </a:r>
            <a:r>
              <a:rPr lang="tr-TR" dirty="0"/>
              <a:t> of </a:t>
            </a:r>
            <a:r>
              <a:rPr lang="tr-TR" dirty="0" err="1"/>
              <a:t>Academic</a:t>
            </a:r>
            <a:r>
              <a:rPr lang="tr-TR" dirty="0"/>
              <a:t> Value </a:t>
            </a:r>
            <a:r>
              <a:rPr lang="tr-TR" dirty="0" err="1"/>
              <a:t>Studies</a:t>
            </a:r>
            <a:r>
              <a:rPr lang="tr-TR" dirty="0"/>
              <a:t>, 2016 / 2 (2): 82-93.</a:t>
            </a:r>
          </a:p>
          <a:p>
            <a:r>
              <a:rPr lang="tr-TR" dirty="0"/>
              <a:t>Marka Yönetimi, ATATÜRK ÜNİVERSİTESİ AÇIKÖĞRETİM FAKÜLTESİ YAYINI, ERZURUM, 2020</a:t>
            </a:r>
          </a:p>
          <a:p>
            <a:r>
              <a:rPr lang="tr-TR" dirty="0"/>
              <a:t>Marka ve Yönetimi, T.C. ANADOLU ÜNİVERSİTESİ YAYINI NO: 1993, ESKİŞEHİR, 2019 </a:t>
            </a:r>
          </a:p>
          <a:p>
            <a:r>
              <a:rPr lang="tr-TR" dirty="0"/>
              <a:t>Küresel Marka, </a:t>
            </a:r>
            <a:r>
              <a:rPr lang="tr-TR" dirty="0" err="1"/>
              <a:t>Nigel</a:t>
            </a:r>
            <a:r>
              <a:rPr lang="tr-TR" dirty="0"/>
              <a:t> HOLLIS, </a:t>
            </a:r>
            <a:r>
              <a:rPr lang="tr-TR" dirty="0" err="1"/>
              <a:t>Brandage</a:t>
            </a:r>
            <a:r>
              <a:rPr lang="tr-TR" dirty="0"/>
              <a:t> Yayınları, İstanbul, 2011</a:t>
            </a:r>
          </a:p>
          <a:p>
            <a:endParaRPr lang="tr-TR" dirty="0"/>
          </a:p>
        </p:txBody>
      </p:sp>
    </p:spTree>
    <p:extLst>
      <p:ext uri="{BB962C8B-B14F-4D97-AF65-F5344CB8AC3E}">
        <p14:creationId xmlns:p14="http://schemas.microsoft.com/office/powerpoint/2010/main" val="3246411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sv-SE" dirty="0" smtClean="0"/>
              <a:t>Marka </a:t>
            </a:r>
            <a:r>
              <a:rPr lang="sv-SE" dirty="0"/>
              <a:t>Kavramına Genel Bir Bakış</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lnSpc>
                <a:spcPct val="150000"/>
              </a:lnSpc>
              <a:buNone/>
            </a:pPr>
            <a:r>
              <a:rPr lang="tr-TR" sz="2800" dirty="0" smtClean="0"/>
              <a:t>        Küreselleşme </a:t>
            </a:r>
            <a:r>
              <a:rPr lang="tr-TR" sz="2800" dirty="0"/>
              <a:t>ile birlikte değişen teknolojik </a:t>
            </a:r>
            <a:r>
              <a:rPr lang="tr-TR" sz="2800" dirty="0" smtClean="0"/>
              <a:t>yenilikler, </a:t>
            </a:r>
            <a:r>
              <a:rPr lang="tr-TR" sz="2800" dirty="0"/>
              <a:t>ekonomik yaklaşımlar, </a:t>
            </a:r>
            <a:r>
              <a:rPr lang="tr-TR" sz="2800" dirty="0" smtClean="0"/>
              <a:t>ve </a:t>
            </a:r>
            <a:r>
              <a:rPr lang="tr-TR" sz="2800" dirty="0"/>
              <a:t>yoğun olarak yaşanan rekabet olgusu; tüketici eğilimlerinin ve güç dengelerinin değişimini de beraberinde getirmektedir. Yaşanan ve süreklilik gösteren bu değişim karşısında firmaların marka kararları da eskiye oranla daha stratejik boyut kazanmaktadır. </a:t>
            </a:r>
          </a:p>
        </p:txBody>
      </p:sp>
    </p:spTree>
    <p:extLst>
      <p:ext uri="{BB962C8B-B14F-4D97-AF65-F5344CB8AC3E}">
        <p14:creationId xmlns:p14="http://schemas.microsoft.com/office/powerpoint/2010/main" val="592113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2171700"/>
            <a:ext cx="9321800" cy="2031325"/>
          </a:xfrm>
          <a:prstGeom prst="rect">
            <a:avLst/>
          </a:prstGeom>
        </p:spPr>
        <p:txBody>
          <a:bodyPr wrap="square">
            <a:spAutoFit/>
          </a:bodyPr>
          <a:lstStyle/>
          <a:p>
            <a:pPr algn="just">
              <a:lnSpc>
                <a:spcPct val="150000"/>
              </a:lnSpc>
            </a:pPr>
            <a:r>
              <a:rPr lang="tr-TR" sz="2800" dirty="0"/>
              <a:t>Marka </a:t>
            </a:r>
            <a:r>
              <a:rPr lang="tr-TR" sz="2800" dirty="0" smtClean="0"/>
              <a:t>yaratılması ve  </a:t>
            </a:r>
            <a:r>
              <a:rPr lang="tr-TR" sz="2800" dirty="0"/>
              <a:t>yaratılan markaların korunarak geliştirilmesi, </a:t>
            </a:r>
            <a:r>
              <a:rPr lang="tr-TR" sz="2800" dirty="0" smtClean="0"/>
              <a:t>marka yöneticilerinin görevleri </a:t>
            </a:r>
            <a:r>
              <a:rPr lang="tr-TR" sz="2800" dirty="0"/>
              <a:t>arasında yer almaktadır. </a:t>
            </a:r>
          </a:p>
        </p:txBody>
      </p:sp>
    </p:spTree>
    <p:extLst>
      <p:ext uri="{BB962C8B-B14F-4D97-AF65-F5344CB8AC3E}">
        <p14:creationId xmlns:p14="http://schemas.microsoft.com/office/powerpoint/2010/main" val="1080987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1065937"/>
            <a:ext cx="9766300" cy="3970318"/>
          </a:xfrm>
          <a:prstGeom prst="rect">
            <a:avLst/>
          </a:prstGeom>
        </p:spPr>
        <p:txBody>
          <a:bodyPr wrap="square">
            <a:spAutoFit/>
          </a:bodyPr>
          <a:lstStyle/>
          <a:p>
            <a:pPr algn="just">
              <a:lnSpc>
                <a:spcPct val="150000"/>
              </a:lnSpc>
            </a:pPr>
            <a:r>
              <a:rPr lang="tr-TR" sz="2800" dirty="0" smtClean="0"/>
              <a:t>       Markanın </a:t>
            </a:r>
            <a:r>
              <a:rPr lang="tr-TR" sz="2800" dirty="0"/>
              <a:t>tarihsel süreç içinde ilk ortaya çıkışı sahipliği gösterme amacından ve farklılaşma fikrinden kaynaklanmaktadır. Öncelikli olarak ürün ve hizmetlerin kime ait olduklarına yönelik bir işaret şeklinde ortaya çıkan marka, bir kişinin sahip olduğu ürünlerin / hizmetlerin başkalarına ait olanlardan farklılaşmasını da </a:t>
            </a:r>
            <a:r>
              <a:rPr lang="tr-TR" sz="2800" dirty="0" smtClean="0"/>
              <a:t>sağlamıştır.</a:t>
            </a:r>
            <a:endParaRPr lang="tr-TR" sz="2800" dirty="0"/>
          </a:p>
        </p:txBody>
      </p:sp>
    </p:spTree>
    <p:extLst>
      <p:ext uri="{BB962C8B-B14F-4D97-AF65-F5344CB8AC3E}">
        <p14:creationId xmlns:p14="http://schemas.microsoft.com/office/powerpoint/2010/main" val="215836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97000" y="580072"/>
            <a:ext cx="9575800" cy="5909310"/>
          </a:xfrm>
          <a:prstGeom prst="rect">
            <a:avLst/>
          </a:prstGeom>
        </p:spPr>
        <p:txBody>
          <a:bodyPr wrap="square">
            <a:spAutoFit/>
          </a:bodyPr>
          <a:lstStyle/>
          <a:p>
            <a:pPr algn="just">
              <a:lnSpc>
                <a:spcPct val="150000"/>
              </a:lnSpc>
            </a:pPr>
            <a:r>
              <a:rPr lang="tr-TR" sz="2800" dirty="0"/>
              <a:t>Tarihsel süreç içinde marka kavramının gelişimine bakıldığında, Amerika Birleşik Devletleri’ndeki büyükbaş hayvanların çalınmasının önüne geçilmesi için üzerlerine işaretler konması şeklinde ortaya çıkmıştır. Markalar hayvanların ait olduğu çiftliği ifade etmekte ve bir çiftliğe ait hayvanın diğer çiftliğe ait hayvanlardan farklılaşmasını sağlamaktaydı. Marka sadece hayvanların ait oldukları çiftlikleri göstermekle kalmayıp, daha üst düzey kaliteyi de işaretlemekteydi.  </a:t>
            </a:r>
          </a:p>
        </p:txBody>
      </p:sp>
    </p:spTree>
    <p:extLst>
      <p:ext uri="{BB962C8B-B14F-4D97-AF65-F5344CB8AC3E}">
        <p14:creationId xmlns:p14="http://schemas.microsoft.com/office/powerpoint/2010/main" val="618664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31900" y="533755"/>
            <a:ext cx="10007600" cy="6555641"/>
          </a:xfrm>
          <a:prstGeom prst="rect">
            <a:avLst/>
          </a:prstGeom>
        </p:spPr>
        <p:txBody>
          <a:bodyPr wrap="square">
            <a:spAutoFit/>
          </a:bodyPr>
          <a:lstStyle/>
          <a:p>
            <a:pPr algn="just">
              <a:lnSpc>
                <a:spcPct val="150000"/>
              </a:lnSpc>
            </a:pPr>
            <a:r>
              <a:rPr lang="tr-TR" sz="2800" dirty="0" smtClean="0"/>
              <a:t>       Marka </a:t>
            </a:r>
            <a:r>
              <a:rPr lang="tr-TR" sz="2800" dirty="0"/>
              <a:t>ya da patentler ayrıca Yunan amforalarındaki zeytinyağı ve şarabın kaynağını ortaya çıkarmış, alıcıların gözünde ürün değeri yaratarak, üretici ve dağıtıcının adının belirlenmesine yardımcı olmuştur.  Günümüzdeki marka anlayışının temelleri ise 19. yüzyılın sonlarında atılmıştır. Bu yıllarda ürünlerin birtakım görsel işaretlerle birbirinden ayrılması şeklinde gündeme gelen marka 20. yüzyılın başlarında sadece görsel işaretlerle sınırlandırılmanın ötesine geçmiş ve tüketiciye marka aracılığıyla vaatlerin sunumu söz konusu olmaya başlamıştır. </a:t>
            </a:r>
          </a:p>
        </p:txBody>
      </p:sp>
    </p:spTree>
    <p:extLst>
      <p:ext uri="{BB962C8B-B14F-4D97-AF65-F5344CB8AC3E}">
        <p14:creationId xmlns:p14="http://schemas.microsoft.com/office/powerpoint/2010/main" val="935618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29821"/>
            <a:ext cx="9601200" cy="5262979"/>
          </a:xfrm>
          <a:prstGeom prst="rect">
            <a:avLst/>
          </a:prstGeom>
        </p:spPr>
        <p:txBody>
          <a:bodyPr wrap="square">
            <a:spAutoFit/>
          </a:bodyPr>
          <a:lstStyle/>
          <a:p>
            <a:pPr algn="just">
              <a:lnSpc>
                <a:spcPct val="150000"/>
              </a:lnSpc>
            </a:pPr>
            <a:r>
              <a:rPr lang="tr-TR" dirty="0"/>
              <a:t> </a:t>
            </a:r>
            <a:r>
              <a:rPr lang="tr-TR" dirty="0" smtClean="0"/>
              <a:t>           </a:t>
            </a:r>
            <a:r>
              <a:rPr lang="tr-TR" sz="2800" dirty="0" smtClean="0"/>
              <a:t>Markanın </a:t>
            </a:r>
            <a:r>
              <a:rPr lang="tr-TR" sz="2800" dirty="0"/>
              <a:t>günümüzde ulaştığı geniş kapsam ise, kurumlara </a:t>
            </a:r>
            <a:r>
              <a:rPr lang="tr-TR" sz="2800" dirty="0" smtClean="0"/>
              <a:t>ve firmalara önemli </a:t>
            </a:r>
            <a:r>
              <a:rPr lang="tr-TR" sz="2800" dirty="0"/>
              <a:t>bir rekabet avantajı sağlama yönünden katkı sunmakta, finansal performanslarına olumlu etki etmekte ve kurumların varlıklarını sürdürebilme becerilerine katkı sağlamaktadır. Marka, tüketicilerin satın alma süreci içinde birçok alternatif arasından tercih yapmaları gerekliliği ile karşı karşıya kaldıklarında belirleyici bir unsur olarak ön plana çıkmaktadır.</a:t>
            </a:r>
          </a:p>
        </p:txBody>
      </p:sp>
    </p:spTree>
    <p:extLst>
      <p:ext uri="{BB962C8B-B14F-4D97-AF65-F5344CB8AC3E}">
        <p14:creationId xmlns:p14="http://schemas.microsoft.com/office/powerpoint/2010/main" val="2366577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1079500"/>
          </a:xfrm>
        </p:spPr>
        <p:txBody>
          <a:bodyPr/>
          <a:lstStyle/>
          <a:p>
            <a:r>
              <a:rPr lang="tr-TR" dirty="0" smtClean="0"/>
              <a:t>Marka Nedir?</a:t>
            </a:r>
            <a:endParaRPr lang="tr-TR" dirty="0"/>
          </a:p>
        </p:txBody>
      </p:sp>
      <p:sp>
        <p:nvSpPr>
          <p:cNvPr id="3" name="İçerik Yer Tutucusu 2"/>
          <p:cNvSpPr>
            <a:spLocks noGrp="1"/>
          </p:cNvSpPr>
          <p:nvPr>
            <p:ph idx="1"/>
          </p:nvPr>
        </p:nvSpPr>
        <p:spPr>
          <a:xfrm>
            <a:off x="1371600" y="1765300"/>
            <a:ext cx="10033000" cy="4102100"/>
          </a:xfrm>
        </p:spPr>
        <p:txBody>
          <a:bodyPr>
            <a:noAutofit/>
          </a:bodyPr>
          <a:lstStyle/>
          <a:p>
            <a:pPr algn="just">
              <a:lnSpc>
                <a:spcPct val="150000"/>
              </a:lnSpc>
            </a:pPr>
            <a:r>
              <a:rPr lang="tr-TR" sz="2800" dirty="0"/>
              <a:t>Sözlüklerde marka, </a:t>
            </a:r>
            <a:r>
              <a:rPr lang="tr-TR" sz="2800" i="1" dirty="0">
                <a:solidFill>
                  <a:srgbClr val="C00000"/>
                </a:solidFill>
              </a:rPr>
              <a:t>rakiplerinden ayırıcı isim, işaret veya görsel unsurlar olarak tanımlanır. </a:t>
            </a:r>
          </a:p>
          <a:p>
            <a:pPr algn="just">
              <a:lnSpc>
                <a:spcPct val="150000"/>
              </a:lnSpc>
            </a:pPr>
            <a:r>
              <a:rPr lang="tr-TR" sz="2800" dirty="0" smtClean="0"/>
              <a:t>Amerikan </a:t>
            </a:r>
            <a:r>
              <a:rPr lang="tr-TR" sz="2800" dirty="0"/>
              <a:t>Pazarlama </a:t>
            </a:r>
            <a:r>
              <a:rPr lang="tr-TR" sz="2800" dirty="0" smtClean="0"/>
              <a:t>Birliği, </a:t>
            </a:r>
            <a:r>
              <a:rPr lang="tr-TR" sz="2800" dirty="0"/>
              <a:t>firma veya işletmeye yönelik marka tanımını şöyle yapmıştır: </a:t>
            </a:r>
            <a:r>
              <a:rPr lang="tr-TR" sz="2800" i="1" dirty="0">
                <a:solidFill>
                  <a:srgbClr val="C00000"/>
                </a:solidFill>
              </a:rPr>
              <a:t>Bir satıcının ya da satıcılar grubunun, ürün veya hizmetlerini tanımlayan ve onları rakiplerinden ayırt etmeyi amaçlayan bir isim, terim, işaret, sembol, şekil ya da bunların kombinasyonudur</a:t>
            </a:r>
            <a:r>
              <a:rPr lang="tr-TR" sz="2800" i="1" dirty="0" smtClean="0">
                <a:solidFill>
                  <a:srgbClr val="C00000"/>
                </a:solidFill>
              </a:rPr>
              <a:t>.</a:t>
            </a:r>
          </a:p>
          <a:p>
            <a:endParaRPr lang="tr-TR" sz="2800" dirty="0">
              <a:solidFill>
                <a:schemeClr val="tx1"/>
              </a:solidFill>
            </a:endParaRPr>
          </a:p>
        </p:txBody>
      </p:sp>
    </p:spTree>
    <p:extLst>
      <p:ext uri="{BB962C8B-B14F-4D97-AF65-F5344CB8AC3E}">
        <p14:creationId xmlns:p14="http://schemas.microsoft.com/office/powerpoint/2010/main" val="2272217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673100"/>
            <a:ext cx="9486900" cy="5262979"/>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tr-TR" sz="2800" dirty="0"/>
              <a:t>Kabul edilmiş uluslararası yasal tanımlamaya göre ise  marka; </a:t>
            </a:r>
            <a:r>
              <a:rPr lang="tr-TR" sz="2800" i="1" dirty="0">
                <a:solidFill>
                  <a:srgbClr val="C00000"/>
                </a:solidFill>
              </a:rPr>
              <a:t>ürünün veya hizmetin nasıl ortaya çıktığını ve ürün veya hizmeti rakip ürün veya hizmetlerden neyin farklı kıldığını belirten işaret veya işaretlerdir. </a:t>
            </a:r>
            <a:endParaRPr lang="tr-TR" sz="2800" i="1" dirty="0" smtClean="0">
              <a:solidFill>
                <a:srgbClr val="C00000"/>
              </a:solidFill>
            </a:endParaRPr>
          </a:p>
          <a:p>
            <a:pPr algn="just">
              <a:lnSpc>
                <a:spcPct val="150000"/>
              </a:lnSpc>
            </a:pPr>
            <a:endParaRPr lang="tr-TR" sz="2800" dirty="0"/>
          </a:p>
          <a:p>
            <a:pPr marL="285750" indent="-285750" algn="just">
              <a:lnSpc>
                <a:spcPct val="150000"/>
              </a:lnSpc>
              <a:buFont typeface="Arial" panose="020B0604020202020204" pitchFamily="34" charset="0"/>
              <a:buChar char="•"/>
            </a:pPr>
            <a:r>
              <a:rPr lang="tr-TR" sz="2800" dirty="0" smtClean="0"/>
              <a:t>İngiltere’nin marka planlama gurusu Paul </a:t>
            </a:r>
            <a:r>
              <a:rPr lang="tr-TR" sz="2800" dirty="0" err="1" smtClean="0"/>
              <a:t>Feldwick</a:t>
            </a:r>
            <a:r>
              <a:rPr lang="tr-TR" sz="2800" dirty="0" smtClean="0"/>
              <a:t> ise bir markayı şöyle tanımlıyor: </a:t>
            </a:r>
            <a:r>
              <a:rPr lang="tr-TR" sz="2800" i="1" dirty="0" smtClean="0">
                <a:solidFill>
                  <a:srgbClr val="C00000"/>
                </a:solidFill>
              </a:rPr>
              <a:t>‘’ Bir marka tüketici zihninde oluşan algıların bütünüdür.’’</a:t>
            </a:r>
          </a:p>
        </p:txBody>
      </p:sp>
    </p:spTree>
    <p:extLst>
      <p:ext uri="{BB962C8B-B14F-4D97-AF65-F5344CB8AC3E}">
        <p14:creationId xmlns:p14="http://schemas.microsoft.com/office/powerpoint/2010/main" val="173364580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452</TotalTime>
  <Words>771</Words>
  <Application>Microsoft Office PowerPoint</Application>
  <PresentationFormat>Geniş ekran</PresentationFormat>
  <Paragraphs>50</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Arial</vt:lpstr>
      <vt:lpstr>Franklin Gothic Book</vt:lpstr>
      <vt:lpstr>Crop</vt:lpstr>
      <vt:lpstr> MARKA YÖNETİMİ</vt:lpstr>
      <vt:lpstr> Marka Kavramına Genel Bir Bakış</vt:lpstr>
      <vt:lpstr>PowerPoint Sunusu</vt:lpstr>
      <vt:lpstr>PowerPoint Sunusu</vt:lpstr>
      <vt:lpstr>PowerPoint Sunusu</vt:lpstr>
      <vt:lpstr>PowerPoint Sunusu</vt:lpstr>
      <vt:lpstr>PowerPoint Sunusu</vt:lpstr>
      <vt:lpstr>Marka Nedir?</vt:lpstr>
      <vt:lpstr>PowerPoint Sunusu</vt:lpstr>
      <vt:lpstr>PowerPoint Sunusu</vt:lpstr>
      <vt:lpstr>Markanın üreticiye sağladığı yararlar: </vt:lpstr>
      <vt:lpstr>Markanın tüketiciye sağladığı yararlar: </vt:lpstr>
      <vt:lpstr>Ürün ve Marka Arasındaki Fark </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MARKA YÖNETİMİ</dc:title>
  <dc:creator>mehtap uğur</dc:creator>
  <cp:lastModifiedBy>mehtap uğur</cp:lastModifiedBy>
  <cp:revision>14</cp:revision>
  <dcterms:created xsi:type="dcterms:W3CDTF">2020-05-05T20:11:09Z</dcterms:created>
  <dcterms:modified xsi:type="dcterms:W3CDTF">2020-05-08T21:25:38Z</dcterms:modified>
</cp:coreProperties>
</file>