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59" r:id="rId8"/>
    <p:sldId id="267" r:id="rId9"/>
    <p:sldId id="260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288B-7E1E-4374-92FA-7F8FA556F068}" type="datetimeFigureOut">
              <a:rPr lang="en-US" smtClean="0"/>
              <a:t>8/11/2018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7676-58D4-493B-9EF9-E37EAB3AB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14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288B-7E1E-4374-92FA-7F8FA556F068}" type="datetimeFigureOut">
              <a:rPr lang="en-US" smtClean="0"/>
              <a:t>8/11/2018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7676-58D4-493B-9EF9-E37EAB3AB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35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288B-7E1E-4374-92FA-7F8FA556F068}" type="datetimeFigureOut">
              <a:rPr lang="en-US" smtClean="0"/>
              <a:t>8/11/2018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7676-58D4-493B-9EF9-E37EAB3AB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18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288B-7E1E-4374-92FA-7F8FA556F068}" type="datetimeFigureOut">
              <a:rPr lang="en-US" smtClean="0"/>
              <a:t>8/11/2018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7676-58D4-493B-9EF9-E37EAB3AB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72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288B-7E1E-4374-92FA-7F8FA556F068}" type="datetimeFigureOut">
              <a:rPr lang="en-US" smtClean="0"/>
              <a:t>8/11/2018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7676-58D4-493B-9EF9-E37EAB3AB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2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288B-7E1E-4374-92FA-7F8FA556F068}" type="datetimeFigureOut">
              <a:rPr lang="en-US" smtClean="0"/>
              <a:t>8/11/2018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7676-58D4-493B-9EF9-E37EAB3AB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91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288B-7E1E-4374-92FA-7F8FA556F068}" type="datetimeFigureOut">
              <a:rPr lang="en-US" smtClean="0"/>
              <a:t>8/11/2018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7676-58D4-493B-9EF9-E37EAB3AB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63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288B-7E1E-4374-92FA-7F8FA556F068}" type="datetimeFigureOut">
              <a:rPr lang="en-US" smtClean="0"/>
              <a:t>8/11/2018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7676-58D4-493B-9EF9-E37EAB3AB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69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288B-7E1E-4374-92FA-7F8FA556F068}" type="datetimeFigureOut">
              <a:rPr lang="en-US" smtClean="0"/>
              <a:t>8/11/2018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7676-58D4-493B-9EF9-E37EAB3AB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11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288B-7E1E-4374-92FA-7F8FA556F068}" type="datetimeFigureOut">
              <a:rPr lang="en-US" smtClean="0"/>
              <a:t>8/11/2018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7676-58D4-493B-9EF9-E37EAB3AB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39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288B-7E1E-4374-92FA-7F8FA556F068}" type="datetimeFigureOut">
              <a:rPr lang="en-US" smtClean="0"/>
              <a:t>8/11/2018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7676-58D4-493B-9EF9-E37EAB3AB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3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7288B-7E1E-4374-92FA-7F8FA556F068}" type="datetimeFigureOut">
              <a:rPr lang="en-US" smtClean="0"/>
              <a:t>8/11/2018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27676-58D4-493B-9EF9-E37EAB3AB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1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Evrim ve ilk iletişim biçimleri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3. Hafta</a:t>
            </a:r>
          </a:p>
          <a:p>
            <a:r>
              <a:rPr lang="tr-TR" dirty="0" err="1" smtClean="0"/>
              <a:t>Dr.Öğr</a:t>
            </a:r>
            <a:r>
              <a:rPr lang="tr-TR" dirty="0" smtClean="0"/>
              <a:t>. Üyesi Gül </a:t>
            </a:r>
            <a:r>
              <a:rPr lang="tr-TR" dirty="0"/>
              <a:t>K</a:t>
            </a:r>
            <a:r>
              <a:rPr lang="tr-TR" dirty="0" smtClean="0"/>
              <a:t>aragöz Kızılca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168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82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56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98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Yazı öncesi iletişim</a:t>
            </a:r>
            <a:br>
              <a:rPr lang="tr-TR" dirty="0" smtClean="0"/>
            </a:b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-Sese dayalı iletişim</a:t>
            </a:r>
          </a:p>
          <a:p>
            <a:pPr marL="0" indent="0">
              <a:buNone/>
            </a:pPr>
            <a:r>
              <a:rPr lang="tr-TR" dirty="0" smtClean="0"/>
              <a:t>*Dilin kullanımı</a:t>
            </a:r>
          </a:p>
          <a:p>
            <a:pPr marL="0" indent="0">
              <a:buNone/>
            </a:pPr>
            <a:r>
              <a:rPr lang="tr-TR" dirty="0" smtClean="0"/>
              <a:t>-Görsel iletişim: </a:t>
            </a:r>
          </a:p>
          <a:p>
            <a:pPr marL="0" indent="0">
              <a:buNone/>
            </a:pPr>
            <a:r>
              <a:rPr lang="tr-TR" dirty="0" smtClean="0"/>
              <a:t>*Jestler</a:t>
            </a:r>
          </a:p>
          <a:p>
            <a:pPr marL="0" indent="0">
              <a:buNone/>
            </a:pPr>
            <a:r>
              <a:rPr lang="tr-TR" dirty="0" smtClean="0"/>
              <a:t>*Mimikler</a:t>
            </a:r>
          </a:p>
          <a:p>
            <a:pPr marL="0" indent="0">
              <a:buNone/>
            </a:pPr>
            <a:r>
              <a:rPr lang="tr-TR" dirty="0" smtClean="0"/>
              <a:t>*Duman </a:t>
            </a:r>
          </a:p>
          <a:p>
            <a:pPr marL="0" indent="0">
              <a:buNone/>
            </a:pPr>
            <a:r>
              <a:rPr lang="tr-TR" dirty="0" smtClean="0"/>
              <a:t>*Resimler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230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Buzçağı</a:t>
            </a:r>
            <a:r>
              <a:rPr lang="tr-TR" dirty="0" smtClean="0"/>
              <a:t> İnsanının Simgeleri</a:t>
            </a:r>
            <a:endParaRPr lang="en-US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/>
              <a:t>İnsanlık Buz Çağı sırasında, Homo </a:t>
            </a:r>
            <a:r>
              <a:rPr lang="tr-TR" dirty="0" err="1" smtClean="0"/>
              <a:t>sapiensin</a:t>
            </a:r>
            <a:r>
              <a:rPr lang="tr-TR" dirty="0" smtClean="0"/>
              <a:t> ortaya çıkmasından kısa süre sonra simgeler kullanmaya ve imgeler kurmaya başlamıştır.</a:t>
            </a:r>
          </a:p>
          <a:p>
            <a:pPr algn="just"/>
            <a:endParaRPr lang="en-US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034" y="2726156"/>
            <a:ext cx="4901216" cy="345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72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Avrupa’da modern insanın ortaya çıkışından uzun zaman önce </a:t>
            </a:r>
            <a:r>
              <a:rPr lang="tr-TR" dirty="0" err="1" smtClean="0"/>
              <a:t>Neanderthal</a:t>
            </a:r>
            <a:r>
              <a:rPr lang="tr-TR" dirty="0" smtClean="0"/>
              <a:t> insanı da imgeler ve simgeler kullanmaktaydı.</a:t>
            </a:r>
          </a:p>
          <a:p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306" y="2910485"/>
            <a:ext cx="2869440" cy="3401415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866843" y="3631962"/>
            <a:ext cx="5764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 smtClean="0"/>
              <a:t>Kebara</a:t>
            </a:r>
            <a:r>
              <a:rPr lang="en-US" b="1" i="1" dirty="0" smtClean="0"/>
              <a:t> </a:t>
            </a:r>
            <a:r>
              <a:rPr lang="tr-TR" b="1" i="1" dirty="0" smtClean="0"/>
              <a:t>Mağarası</a:t>
            </a:r>
            <a:r>
              <a:rPr lang="en-US" b="1" i="1" dirty="0" smtClean="0"/>
              <a:t>, </a:t>
            </a:r>
            <a:r>
              <a:rPr lang="en-US" b="1" i="1" dirty="0" err="1" smtClean="0"/>
              <a:t>Isra</a:t>
            </a:r>
            <a:r>
              <a:rPr lang="tr-TR" b="1" i="1" dirty="0" err="1" smtClean="0"/>
              <a:t>il’de</a:t>
            </a:r>
            <a:r>
              <a:rPr lang="tr-TR" b="1" i="1" dirty="0" smtClean="0"/>
              <a:t> bulunan </a:t>
            </a:r>
            <a:r>
              <a:rPr lang="tr-TR" b="1" i="1" dirty="0" err="1" smtClean="0"/>
              <a:t>Neanderthal</a:t>
            </a:r>
            <a:r>
              <a:rPr lang="tr-TR" b="1" i="1" dirty="0" smtClean="0"/>
              <a:t> kalıntıları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10961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err="1" smtClean="0"/>
              <a:t>Neanderthaller</a:t>
            </a:r>
            <a:r>
              <a:rPr lang="tr-TR" dirty="0" smtClean="0"/>
              <a:t>, ölülerini mezara eşyaları ve hatta çiçeklerle gömmekteydi. Hayvan kemikleri, geyik boynuzları üzerinde toprak boyası kullanmaktaydılar.</a:t>
            </a:r>
          </a:p>
          <a:p>
            <a:pPr algn="just"/>
            <a:endParaRPr lang="tr-TR" dirty="0"/>
          </a:p>
          <a:p>
            <a:pPr algn="just"/>
            <a:r>
              <a:rPr lang="tr-TR" dirty="0" smtClean="0"/>
              <a:t>Macaristan’da </a:t>
            </a:r>
            <a:r>
              <a:rPr lang="tr-TR" dirty="0" err="1" smtClean="0"/>
              <a:t>Tata</a:t>
            </a:r>
            <a:r>
              <a:rPr lang="tr-TR" dirty="0" smtClean="0"/>
              <a:t> yakınlarında bulunan ve mikroskop altında incelenen günümüzden 45.000 yıl öncesine ait </a:t>
            </a:r>
            <a:r>
              <a:rPr lang="tr-TR" dirty="0" err="1" smtClean="0"/>
              <a:t>Tata</a:t>
            </a:r>
            <a:r>
              <a:rPr lang="tr-TR" dirty="0" smtClean="0"/>
              <a:t> Plakası </a:t>
            </a:r>
            <a:r>
              <a:rPr lang="tr-TR" dirty="0" err="1" smtClean="0"/>
              <a:t>Neanderthallerin</a:t>
            </a:r>
            <a:r>
              <a:rPr lang="tr-TR" dirty="0" smtClean="0"/>
              <a:t> bu kemiği bir araç olarak kullanmadığını, bunun boyanmış simgesel bir nesne olduğunu göstermektedir.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243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Neanderthaller</a:t>
            </a:r>
            <a:r>
              <a:rPr lang="tr-TR" dirty="0" smtClean="0"/>
              <a:t> tarafından yapılan </a:t>
            </a:r>
            <a:r>
              <a:rPr lang="tr-TR" dirty="0" err="1" smtClean="0"/>
              <a:t>Tata</a:t>
            </a:r>
            <a:r>
              <a:rPr lang="tr-TR" dirty="0" smtClean="0"/>
              <a:t> Plakası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Faydacı olamayan ritüel için kullanılan plaka</a:t>
            </a:r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166" y="2527625"/>
            <a:ext cx="5322269" cy="355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69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/>
              <a:t>Arkeologlar bugünkü modern insanın atası kabul edilen Cro-Magnon insanının simgesel eserler yaptıklarını düşünmektedirler. Buna ilişkin kanıtlardan biri M.Ö 30.000’li yıllara tarihlenen, mamut dişinden yapılan </a:t>
            </a:r>
            <a:r>
              <a:rPr lang="tr-TR" dirty="0" err="1" smtClean="0"/>
              <a:t>Vogelherd</a:t>
            </a:r>
            <a:r>
              <a:rPr lang="tr-TR" dirty="0" smtClean="0"/>
              <a:t> </a:t>
            </a:r>
            <a:r>
              <a:rPr lang="tr-TR" dirty="0" err="1" smtClean="0"/>
              <a:t>atı’dır</a:t>
            </a:r>
            <a:r>
              <a:rPr lang="tr-TR" dirty="0" smtClean="0"/>
              <a:t>.</a:t>
            </a:r>
          </a:p>
          <a:p>
            <a:pPr algn="just"/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888" y="3852863"/>
            <a:ext cx="43053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48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err="1" smtClean="0"/>
              <a:t>Tata</a:t>
            </a:r>
            <a:r>
              <a:rPr lang="tr-TR" dirty="0" smtClean="0"/>
              <a:t> Plakası ve </a:t>
            </a:r>
            <a:r>
              <a:rPr lang="tr-TR" dirty="0" err="1" smtClean="0"/>
              <a:t>Vogelherd</a:t>
            </a:r>
            <a:r>
              <a:rPr lang="tr-TR" dirty="0" smtClean="0"/>
              <a:t> Atı, uygun zamanda uygun biçimde kullanılmak amacıyla üretilmiş simgesel eserlerdir.  Bu tür bir kullanım için kültürel bir bağlam ve gelenek gerekir. Sanat eserlerini olanaklı kılan böyle bir geleneğin varlığıdır.</a:t>
            </a:r>
          </a:p>
          <a:p>
            <a:pPr algn="just"/>
            <a:r>
              <a:rPr lang="tr-TR" dirty="0" smtClean="0"/>
              <a:t>Cro-Magnon insanı </a:t>
            </a:r>
            <a:r>
              <a:rPr lang="tr-TR" dirty="0" err="1" smtClean="0"/>
              <a:t>Neanderthallerden</a:t>
            </a:r>
            <a:r>
              <a:rPr lang="tr-TR" dirty="0" smtClean="0"/>
              <a:t> daha karmaşık simgesel kültürler üretmişlerdir.</a:t>
            </a:r>
          </a:p>
          <a:p>
            <a:pPr algn="just"/>
            <a:endParaRPr lang="tr-TR" dirty="0"/>
          </a:p>
          <a:p>
            <a:pPr algn="just"/>
            <a:r>
              <a:rPr lang="tr-TR" dirty="0" smtClean="0"/>
              <a:t>Bu dönemde </a:t>
            </a:r>
            <a:r>
              <a:rPr lang="tr-TR" dirty="0" err="1" smtClean="0"/>
              <a:t>Cro-Magnonlar</a:t>
            </a:r>
            <a:r>
              <a:rPr lang="tr-TR" dirty="0" smtClean="0"/>
              <a:t> </a:t>
            </a:r>
            <a:r>
              <a:rPr lang="tr-TR" dirty="0" err="1" smtClean="0"/>
              <a:t>notasyonlar</a:t>
            </a:r>
            <a:r>
              <a:rPr lang="tr-TR" dirty="0" smtClean="0"/>
              <a:t> da kullanmışlardır. </a:t>
            </a:r>
            <a:r>
              <a:rPr lang="tr-TR" dirty="0" err="1" smtClean="0"/>
              <a:t>Notasyonun</a:t>
            </a:r>
            <a:r>
              <a:rPr lang="tr-TR" dirty="0" smtClean="0"/>
              <a:t> ve kayıt tutmanın kökeni insanın simgesel ve ekonomik yaşamının giderek karmaşıklaşmasıyla ilgilidir.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580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Notasyon</a:t>
            </a:r>
            <a:endParaRPr lang="en-US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5117" y="1825625"/>
            <a:ext cx="628176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37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241</Words>
  <Application>Microsoft Office PowerPoint</Application>
  <PresentationFormat>Geniş ekran</PresentationFormat>
  <Paragraphs>26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Teması</vt:lpstr>
      <vt:lpstr>Evrim ve ilk iletişim biçimleri</vt:lpstr>
      <vt:lpstr>Yazı öncesi iletişim </vt:lpstr>
      <vt:lpstr>Buzçağı İnsanının Simgeleri</vt:lpstr>
      <vt:lpstr>PowerPoint Sunusu</vt:lpstr>
      <vt:lpstr>PowerPoint Sunusu</vt:lpstr>
      <vt:lpstr>Neanderthaller tarafından yapılan Tata Plakası</vt:lpstr>
      <vt:lpstr>PowerPoint Sunusu</vt:lpstr>
      <vt:lpstr>PowerPoint Sunusu</vt:lpstr>
      <vt:lpstr>Notasyon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Evrim ve ilk iletişim biçimleri</dc:title>
  <dc:creator>Gul</dc:creator>
  <cp:lastModifiedBy>Gul</cp:lastModifiedBy>
  <cp:revision>8</cp:revision>
  <dcterms:created xsi:type="dcterms:W3CDTF">2018-08-11T20:22:16Z</dcterms:created>
  <dcterms:modified xsi:type="dcterms:W3CDTF">2018-08-11T22:53:29Z</dcterms:modified>
</cp:coreProperties>
</file>