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13"/>
  </p:notesMasterIdLst>
  <p:handoutMasterIdLst>
    <p:handoutMasterId r:id="rId14"/>
  </p:handoutMasterIdLst>
  <p:sldIdLst>
    <p:sldId id="256" r:id="rId2"/>
    <p:sldId id="258" r:id="rId3"/>
    <p:sldId id="263" r:id="rId4"/>
    <p:sldId id="265" r:id="rId5"/>
    <p:sldId id="259" r:id="rId6"/>
    <p:sldId id="262" r:id="rId7"/>
    <p:sldId id="257" r:id="rId8"/>
    <p:sldId id="260" r:id="rId9"/>
    <p:sldId id="264" r:id="rId10"/>
    <p:sldId id="261" r:id="rId11"/>
    <p:sldId id="266" r:id="rId12"/>
  </p:sldIdLst>
  <p:sldSz cx="9144000" cy="6858000" type="screen4x3"/>
  <p:notesSz cx="6735763" cy="98663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897" autoAdjust="0"/>
    <p:restoredTop sz="85240" autoAdjust="0"/>
  </p:normalViewPr>
  <p:slideViewPr>
    <p:cSldViewPr>
      <p:cViewPr varScale="1">
        <p:scale>
          <a:sx n="93" d="100"/>
          <a:sy n="93" d="100"/>
        </p:scale>
        <p:origin x="306" y="78"/>
      </p:cViewPr>
      <p:guideLst>
        <p:guide orient="horz" pos="2160"/>
        <p:guide pos="2880"/>
      </p:guideLst>
    </p:cSldViewPr>
  </p:slideViewPr>
  <p:notesTextViewPr>
    <p:cViewPr>
      <p:scale>
        <a:sx n="75" d="100"/>
        <a:sy n="75" d="100"/>
      </p:scale>
      <p:origin x="0" y="0"/>
    </p:cViewPr>
  </p:notesTextViewPr>
  <p:sorterViewPr>
    <p:cViewPr>
      <p:scale>
        <a:sx n="130" d="100"/>
        <a:sy n="130" d="100"/>
      </p:scale>
      <p:origin x="0" y="798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E72B95-C1E5-4E81-8231-BBE4C6326E51}" type="doc">
      <dgm:prSet loTypeId="urn:microsoft.com/office/officeart/2005/8/layout/target3" loCatId="relationship" qsTypeId="urn:microsoft.com/office/officeart/2005/8/quickstyle/simple1" qsCatId="simple" csTypeId="urn:microsoft.com/office/officeart/2005/8/colors/accent0_3" csCatId="mainScheme" phldr="1"/>
      <dgm:spPr/>
      <dgm:t>
        <a:bodyPr/>
        <a:lstStyle/>
        <a:p>
          <a:endParaRPr lang="tr-TR"/>
        </a:p>
      </dgm:t>
    </dgm:pt>
    <dgm:pt modelId="{3BBE6881-DB41-48E2-9436-6C1425CA7922}">
      <dgm:prSet/>
      <dgm:spPr/>
      <dgm:t>
        <a:bodyPr/>
        <a:lstStyle/>
        <a:p>
          <a:pPr rtl="0"/>
          <a:r>
            <a:rPr lang="tr-TR" b="0" i="0" baseline="0" dirty="0" smtClean="0"/>
            <a:t>Terör &amp; göç gibi travmatik bir olaya maruz kalmanın psikolojik etkileri çok çeşitlidir ve kişilerin teröre karşı geliştirdikleri tepkiler de çeşitli faktörlere bağlı olarak belirlenmektedir.</a:t>
          </a:r>
          <a:endParaRPr lang="tr-TR" dirty="0"/>
        </a:p>
      </dgm:t>
    </dgm:pt>
    <dgm:pt modelId="{4AEBB3AD-24C4-4081-BDD1-42A9F8FD19E0}" type="parTrans" cxnId="{5771C21F-B56E-4829-9374-83E56E286A75}">
      <dgm:prSet/>
      <dgm:spPr/>
      <dgm:t>
        <a:bodyPr/>
        <a:lstStyle/>
        <a:p>
          <a:endParaRPr lang="tr-TR"/>
        </a:p>
      </dgm:t>
    </dgm:pt>
    <dgm:pt modelId="{FC379751-9B0B-41C1-9E3B-51C7DDE88212}" type="sibTrans" cxnId="{5771C21F-B56E-4829-9374-83E56E286A75}">
      <dgm:prSet/>
      <dgm:spPr/>
      <dgm:t>
        <a:bodyPr/>
        <a:lstStyle/>
        <a:p>
          <a:endParaRPr lang="tr-TR"/>
        </a:p>
      </dgm:t>
    </dgm:pt>
    <dgm:pt modelId="{F147B6F4-B938-48EC-89F8-B32F745C560F}">
      <dgm:prSet/>
      <dgm:spPr/>
      <dgm:t>
        <a:bodyPr/>
        <a:lstStyle/>
        <a:p>
          <a:pPr rtl="0"/>
          <a:r>
            <a:rPr lang="tr-TR" b="1" i="0" baseline="0" dirty="0" smtClean="0">
              <a:solidFill>
                <a:srgbClr val="FF0000"/>
              </a:solidFill>
            </a:rPr>
            <a:t>GÖÇ DURUMSAL VE ÇOK BOYUTLU BİR KRİZ DURUMUDUR!!</a:t>
          </a:r>
          <a:endParaRPr lang="tr-TR" dirty="0">
            <a:solidFill>
              <a:srgbClr val="FF0000"/>
            </a:solidFill>
          </a:endParaRPr>
        </a:p>
      </dgm:t>
    </dgm:pt>
    <dgm:pt modelId="{EBFC2420-0E20-4764-B418-1D0B98E578EB}" type="parTrans" cxnId="{D6EBCBD0-935B-437B-9DAF-85D969C3C0AD}">
      <dgm:prSet/>
      <dgm:spPr/>
      <dgm:t>
        <a:bodyPr/>
        <a:lstStyle/>
        <a:p>
          <a:endParaRPr lang="tr-TR"/>
        </a:p>
      </dgm:t>
    </dgm:pt>
    <dgm:pt modelId="{55F04740-0B7C-483F-99C8-E65BBAE65C34}" type="sibTrans" cxnId="{D6EBCBD0-935B-437B-9DAF-85D969C3C0AD}">
      <dgm:prSet/>
      <dgm:spPr/>
      <dgm:t>
        <a:bodyPr/>
        <a:lstStyle/>
        <a:p>
          <a:endParaRPr lang="tr-TR"/>
        </a:p>
      </dgm:t>
    </dgm:pt>
    <dgm:pt modelId="{85955767-FEC3-453E-8295-4B4E96960703}" type="pres">
      <dgm:prSet presAssocID="{C7E72B95-C1E5-4E81-8231-BBE4C6326E51}" presName="Name0" presStyleCnt="0">
        <dgm:presLayoutVars>
          <dgm:chMax val="7"/>
          <dgm:dir/>
          <dgm:animLvl val="lvl"/>
          <dgm:resizeHandles val="exact"/>
        </dgm:presLayoutVars>
      </dgm:prSet>
      <dgm:spPr/>
      <dgm:t>
        <a:bodyPr/>
        <a:lstStyle/>
        <a:p>
          <a:endParaRPr lang="tr-TR"/>
        </a:p>
      </dgm:t>
    </dgm:pt>
    <dgm:pt modelId="{07FE5384-C11F-4358-A260-641595066BC6}" type="pres">
      <dgm:prSet presAssocID="{3BBE6881-DB41-48E2-9436-6C1425CA7922}" presName="circle1" presStyleLbl="node1" presStyleIdx="0" presStyleCnt="2"/>
      <dgm:spPr/>
    </dgm:pt>
    <dgm:pt modelId="{566F60A9-F8AA-4F44-B23F-FE52C2157981}" type="pres">
      <dgm:prSet presAssocID="{3BBE6881-DB41-48E2-9436-6C1425CA7922}" presName="space" presStyleCnt="0"/>
      <dgm:spPr/>
    </dgm:pt>
    <dgm:pt modelId="{F2A457B2-0AA6-4BEB-91E1-56C5F8EFFC8E}" type="pres">
      <dgm:prSet presAssocID="{3BBE6881-DB41-48E2-9436-6C1425CA7922}" presName="rect1" presStyleLbl="alignAcc1" presStyleIdx="0" presStyleCnt="2"/>
      <dgm:spPr/>
      <dgm:t>
        <a:bodyPr/>
        <a:lstStyle/>
        <a:p>
          <a:endParaRPr lang="tr-TR"/>
        </a:p>
      </dgm:t>
    </dgm:pt>
    <dgm:pt modelId="{BFE13A6A-CD0C-4409-AB68-3B33E907F226}" type="pres">
      <dgm:prSet presAssocID="{F147B6F4-B938-48EC-89F8-B32F745C560F}" presName="vertSpace2" presStyleLbl="node1" presStyleIdx="0" presStyleCnt="2"/>
      <dgm:spPr/>
    </dgm:pt>
    <dgm:pt modelId="{FF10602F-3BD7-40E1-BE98-E5D35BDAEE9E}" type="pres">
      <dgm:prSet presAssocID="{F147B6F4-B938-48EC-89F8-B32F745C560F}" presName="circle2" presStyleLbl="node1" presStyleIdx="1" presStyleCnt="2"/>
      <dgm:spPr/>
    </dgm:pt>
    <dgm:pt modelId="{6E673175-377D-40C5-A15E-A5E59299AFF7}" type="pres">
      <dgm:prSet presAssocID="{F147B6F4-B938-48EC-89F8-B32F745C560F}" presName="rect2" presStyleLbl="alignAcc1" presStyleIdx="1" presStyleCnt="2"/>
      <dgm:spPr/>
      <dgm:t>
        <a:bodyPr/>
        <a:lstStyle/>
        <a:p>
          <a:endParaRPr lang="tr-TR"/>
        </a:p>
      </dgm:t>
    </dgm:pt>
    <dgm:pt modelId="{9BDADC0A-D8A7-4DAA-BE58-9D52D2CD484D}" type="pres">
      <dgm:prSet presAssocID="{3BBE6881-DB41-48E2-9436-6C1425CA7922}" presName="rect1ParTxNoCh" presStyleLbl="alignAcc1" presStyleIdx="1" presStyleCnt="2">
        <dgm:presLayoutVars>
          <dgm:chMax val="1"/>
          <dgm:bulletEnabled val="1"/>
        </dgm:presLayoutVars>
      </dgm:prSet>
      <dgm:spPr/>
      <dgm:t>
        <a:bodyPr/>
        <a:lstStyle/>
        <a:p>
          <a:endParaRPr lang="tr-TR"/>
        </a:p>
      </dgm:t>
    </dgm:pt>
    <dgm:pt modelId="{48A28DC4-8E1F-47F9-ACC6-DAD75B52FCD5}" type="pres">
      <dgm:prSet presAssocID="{F147B6F4-B938-48EC-89F8-B32F745C560F}" presName="rect2ParTxNoCh" presStyleLbl="alignAcc1" presStyleIdx="1" presStyleCnt="2">
        <dgm:presLayoutVars>
          <dgm:chMax val="1"/>
          <dgm:bulletEnabled val="1"/>
        </dgm:presLayoutVars>
      </dgm:prSet>
      <dgm:spPr/>
      <dgm:t>
        <a:bodyPr/>
        <a:lstStyle/>
        <a:p>
          <a:endParaRPr lang="tr-TR"/>
        </a:p>
      </dgm:t>
    </dgm:pt>
  </dgm:ptLst>
  <dgm:cxnLst>
    <dgm:cxn modelId="{5771C21F-B56E-4829-9374-83E56E286A75}" srcId="{C7E72B95-C1E5-4E81-8231-BBE4C6326E51}" destId="{3BBE6881-DB41-48E2-9436-6C1425CA7922}" srcOrd="0" destOrd="0" parTransId="{4AEBB3AD-24C4-4081-BDD1-42A9F8FD19E0}" sibTransId="{FC379751-9B0B-41C1-9E3B-51C7DDE88212}"/>
    <dgm:cxn modelId="{7F90F772-8608-4B36-A78B-8144749C1256}" type="presOf" srcId="{3BBE6881-DB41-48E2-9436-6C1425CA7922}" destId="{9BDADC0A-D8A7-4DAA-BE58-9D52D2CD484D}" srcOrd="1" destOrd="0" presId="urn:microsoft.com/office/officeart/2005/8/layout/target3"/>
    <dgm:cxn modelId="{B340F01B-36F5-444A-8683-EAABF6FFD204}" type="presOf" srcId="{C7E72B95-C1E5-4E81-8231-BBE4C6326E51}" destId="{85955767-FEC3-453E-8295-4B4E96960703}" srcOrd="0" destOrd="0" presId="urn:microsoft.com/office/officeart/2005/8/layout/target3"/>
    <dgm:cxn modelId="{B46FB6FE-BEF7-4EEF-9524-C25D581327D2}" type="presOf" srcId="{3BBE6881-DB41-48E2-9436-6C1425CA7922}" destId="{F2A457B2-0AA6-4BEB-91E1-56C5F8EFFC8E}" srcOrd="0" destOrd="0" presId="urn:microsoft.com/office/officeart/2005/8/layout/target3"/>
    <dgm:cxn modelId="{D6EBCBD0-935B-437B-9DAF-85D969C3C0AD}" srcId="{C7E72B95-C1E5-4E81-8231-BBE4C6326E51}" destId="{F147B6F4-B938-48EC-89F8-B32F745C560F}" srcOrd="1" destOrd="0" parTransId="{EBFC2420-0E20-4764-B418-1D0B98E578EB}" sibTransId="{55F04740-0B7C-483F-99C8-E65BBAE65C34}"/>
    <dgm:cxn modelId="{5B07413A-179A-42D3-B28D-DB50E08F2C49}" type="presOf" srcId="{F147B6F4-B938-48EC-89F8-B32F745C560F}" destId="{6E673175-377D-40C5-A15E-A5E59299AFF7}" srcOrd="0" destOrd="0" presId="urn:microsoft.com/office/officeart/2005/8/layout/target3"/>
    <dgm:cxn modelId="{29FBD7B8-D4C3-4E20-87EA-D03963113790}" type="presOf" srcId="{F147B6F4-B938-48EC-89F8-B32F745C560F}" destId="{48A28DC4-8E1F-47F9-ACC6-DAD75B52FCD5}" srcOrd="1" destOrd="0" presId="urn:microsoft.com/office/officeart/2005/8/layout/target3"/>
    <dgm:cxn modelId="{5E429E5A-C1F0-48F7-87B3-E84AE54C7CDD}" type="presParOf" srcId="{85955767-FEC3-453E-8295-4B4E96960703}" destId="{07FE5384-C11F-4358-A260-641595066BC6}" srcOrd="0" destOrd="0" presId="urn:microsoft.com/office/officeart/2005/8/layout/target3"/>
    <dgm:cxn modelId="{9110C623-D5B9-4B2C-9B1F-D2F9E7D4DB25}" type="presParOf" srcId="{85955767-FEC3-453E-8295-4B4E96960703}" destId="{566F60A9-F8AA-4F44-B23F-FE52C2157981}" srcOrd="1" destOrd="0" presId="urn:microsoft.com/office/officeart/2005/8/layout/target3"/>
    <dgm:cxn modelId="{412B64DB-2015-45E6-833E-C24563E1EAEC}" type="presParOf" srcId="{85955767-FEC3-453E-8295-4B4E96960703}" destId="{F2A457B2-0AA6-4BEB-91E1-56C5F8EFFC8E}" srcOrd="2" destOrd="0" presId="urn:microsoft.com/office/officeart/2005/8/layout/target3"/>
    <dgm:cxn modelId="{02E340A6-6689-4993-93F1-04A0CA81ED39}" type="presParOf" srcId="{85955767-FEC3-453E-8295-4B4E96960703}" destId="{BFE13A6A-CD0C-4409-AB68-3B33E907F226}" srcOrd="3" destOrd="0" presId="urn:microsoft.com/office/officeart/2005/8/layout/target3"/>
    <dgm:cxn modelId="{FDF1AF00-29BF-4680-9FC6-8C0C01C42A65}" type="presParOf" srcId="{85955767-FEC3-453E-8295-4B4E96960703}" destId="{FF10602F-3BD7-40E1-BE98-E5D35BDAEE9E}" srcOrd="4" destOrd="0" presId="urn:microsoft.com/office/officeart/2005/8/layout/target3"/>
    <dgm:cxn modelId="{E7A151E3-F063-4F61-8B33-7769CC25B96A}" type="presParOf" srcId="{85955767-FEC3-453E-8295-4B4E96960703}" destId="{6E673175-377D-40C5-A15E-A5E59299AFF7}" srcOrd="5" destOrd="0" presId="urn:microsoft.com/office/officeart/2005/8/layout/target3"/>
    <dgm:cxn modelId="{F37AF931-4B7B-4CE8-A4E2-4B4AD03A967C}" type="presParOf" srcId="{85955767-FEC3-453E-8295-4B4E96960703}" destId="{9BDADC0A-D8A7-4DAA-BE58-9D52D2CD484D}" srcOrd="6" destOrd="0" presId="urn:microsoft.com/office/officeart/2005/8/layout/target3"/>
    <dgm:cxn modelId="{C9A0F535-6170-453F-8111-E0FDB2BEE7C3}" type="presParOf" srcId="{85955767-FEC3-453E-8295-4B4E96960703}" destId="{48A28DC4-8E1F-47F9-ACC6-DAD75B52FCD5}" srcOrd="7"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FE5384-C11F-4358-A260-641595066BC6}">
      <dsp:nvSpPr>
        <dsp:cNvPr id="0" name=""/>
        <dsp:cNvSpPr/>
      </dsp:nvSpPr>
      <dsp:spPr>
        <a:xfrm>
          <a:off x="0" y="0"/>
          <a:ext cx="3815320" cy="3815320"/>
        </a:xfrm>
        <a:prstGeom prst="pie">
          <a:avLst>
            <a:gd name="adj1" fmla="val 5400000"/>
            <a:gd name="adj2" fmla="val 1620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A457B2-0AA6-4BEB-91E1-56C5F8EFFC8E}">
      <dsp:nvSpPr>
        <dsp:cNvPr id="0" name=""/>
        <dsp:cNvSpPr/>
      </dsp:nvSpPr>
      <dsp:spPr>
        <a:xfrm>
          <a:off x="1907660" y="0"/>
          <a:ext cx="6134436" cy="3815320"/>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tr-TR" sz="2400" b="0" i="0" kern="1200" baseline="0" dirty="0" smtClean="0"/>
            <a:t>Terör &amp; göç gibi travmatik bir olaya maruz kalmanın psikolojik etkileri çok çeşitlidir ve kişilerin teröre karşı geliştirdikleri tepkiler de çeşitli faktörlere bağlı olarak belirlenmektedir.</a:t>
          </a:r>
          <a:endParaRPr lang="tr-TR" sz="2400" kern="1200" dirty="0"/>
        </a:p>
      </dsp:txBody>
      <dsp:txXfrm>
        <a:off x="1907660" y="0"/>
        <a:ext cx="6134436" cy="1812277"/>
      </dsp:txXfrm>
    </dsp:sp>
    <dsp:sp modelId="{FF10602F-3BD7-40E1-BE98-E5D35BDAEE9E}">
      <dsp:nvSpPr>
        <dsp:cNvPr id="0" name=""/>
        <dsp:cNvSpPr/>
      </dsp:nvSpPr>
      <dsp:spPr>
        <a:xfrm>
          <a:off x="1001521" y="1812277"/>
          <a:ext cx="1812277" cy="1812277"/>
        </a:xfrm>
        <a:prstGeom prst="pie">
          <a:avLst>
            <a:gd name="adj1" fmla="val 5400000"/>
            <a:gd name="adj2" fmla="val 1620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E673175-377D-40C5-A15E-A5E59299AFF7}">
      <dsp:nvSpPr>
        <dsp:cNvPr id="0" name=""/>
        <dsp:cNvSpPr/>
      </dsp:nvSpPr>
      <dsp:spPr>
        <a:xfrm>
          <a:off x="1907660" y="1812277"/>
          <a:ext cx="6134436" cy="1812277"/>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tr-TR" sz="2400" b="1" i="0" kern="1200" baseline="0" dirty="0" smtClean="0">
              <a:solidFill>
                <a:srgbClr val="FF0000"/>
              </a:solidFill>
            </a:rPr>
            <a:t>GÖÇ DURUMSAL VE ÇOK BOYUTLU BİR KRİZ DURUMUDUR!!</a:t>
          </a:r>
          <a:endParaRPr lang="tr-TR" sz="2400" kern="1200" dirty="0">
            <a:solidFill>
              <a:srgbClr val="FF0000"/>
            </a:solidFill>
          </a:endParaRPr>
        </a:p>
      </dsp:txBody>
      <dsp:txXfrm>
        <a:off x="1907660" y="1812277"/>
        <a:ext cx="6134436" cy="1812277"/>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9AADE786-789B-4368-8EF9-9BA104622036}" type="datetimeFigureOut">
              <a:rPr lang="tr-TR" smtClean="0"/>
              <a:t>17.12.2019</a:t>
            </a:fld>
            <a:endParaRPr lang="tr-TR"/>
          </a:p>
        </p:txBody>
      </p:sp>
      <p:sp>
        <p:nvSpPr>
          <p:cNvPr id="4" name="Altbilgi Yer Tutucusu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r>
              <a:rPr lang="tr-TR" smtClean="0"/>
              <a:t>Yrd. Doç. Dr. Aylin Demirli Yıldız/ Başkent Üniversitesi</a:t>
            </a:r>
            <a:endParaRPr lang="tr-TR"/>
          </a:p>
        </p:txBody>
      </p:sp>
      <p:sp>
        <p:nvSpPr>
          <p:cNvPr id="5" name="Slayt Numarası Yer Tutucusu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05D50CB4-FF51-4974-B3BF-2CA08035EB47}" type="slidenum">
              <a:rPr lang="tr-TR" smtClean="0"/>
              <a:t>‹#›</a:t>
            </a:fld>
            <a:endParaRPr lang="tr-TR"/>
          </a:p>
        </p:txBody>
      </p:sp>
    </p:spTree>
    <p:extLst>
      <p:ext uri="{BB962C8B-B14F-4D97-AF65-F5344CB8AC3E}">
        <p14:creationId xmlns:p14="http://schemas.microsoft.com/office/powerpoint/2010/main" val="342623488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967C5FE2-BDB5-42E8-B0A7-E3FBB74435C6}" type="datetimeFigureOut">
              <a:rPr lang="tr-TR" smtClean="0"/>
              <a:t>17.12.2019</a:t>
            </a:fld>
            <a:endParaRPr lang="tr-TR"/>
          </a:p>
        </p:txBody>
      </p:sp>
      <p:sp>
        <p:nvSpPr>
          <p:cNvPr id="4" name="Slayt Görüntüsü Yer Tutucusu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r>
              <a:rPr lang="tr-TR" smtClean="0"/>
              <a:t>Yrd. Doç. Dr. Aylin Demirli Yıldız/ Başkent Üniversitesi</a:t>
            </a:r>
            <a:endParaRPr lang="tr-TR"/>
          </a:p>
        </p:txBody>
      </p:sp>
      <p:sp>
        <p:nvSpPr>
          <p:cNvPr id="7" name="Slayt Numarası Yer Tutucusu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3F2A08E9-AD6B-4CCA-84C1-EACE7AF8DBEE}" type="slidenum">
              <a:rPr lang="tr-TR" smtClean="0"/>
              <a:t>‹#›</a:t>
            </a:fld>
            <a:endParaRPr lang="tr-TR"/>
          </a:p>
        </p:txBody>
      </p:sp>
    </p:spTree>
    <p:extLst>
      <p:ext uri="{BB962C8B-B14F-4D97-AF65-F5344CB8AC3E}">
        <p14:creationId xmlns:p14="http://schemas.microsoft.com/office/powerpoint/2010/main" val="3235248326"/>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1</a:t>
            </a:fld>
            <a:endParaRPr lang="tr-TR"/>
          </a:p>
        </p:txBody>
      </p:sp>
    </p:spTree>
    <p:extLst>
      <p:ext uri="{BB962C8B-B14F-4D97-AF65-F5344CB8AC3E}">
        <p14:creationId xmlns:p14="http://schemas.microsoft.com/office/powerpoint/2010/main" val="5207588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indent="450215">
              <a:lnSpc>
                <a:spcPct val="150000"/>
              </a:lnSpc>
              <a:spcBef>
                <a:spcPts val="600"/>
              </a:spcBef>
              <a:spcAft>
                <a:spcPts val="600"/>
              </a:spcAft>
            </a:pPr>
            <a:r>
              <a:rPr lang="tr-TR" sz="1200" dirty="0" smtClean="0">
                <a:solidFill>
                  <a:srgbClr val="000000"/>
                </a:solidFill>
                <a:effectLst/>
                <a:latin typeface="Times New Roman"/>
                <a:ea typeface="Arial Unicode MS"/>
                <a:cs typeface="Times New Roman"/>
              </a:rPr>
              <a:t>Uzun dönemli stres tepkilerinin ortaya çıkışında genetik donanım, toplumsal doku, geçmiş deneyimler ve gelecek beklentileri gibi faktörlerin yanı sıra saldırının fiziksel etkisi gibi özellikler ve olayın diğer özellikleri de kişilerin psikolojik tepkilerini şekillendirmektedir (Oral ve Özgüner, 2001). </a:t>
            </a:r>
            <a:endParaRPr lang="tr-TR" sz="1600" dirty="0" smtClean="0">
              <a:effectLst/>
              <a:latin typeface="+mn-lt"/>
              <a:ea typeface="Calibri"/>
              <a:cs typeface="Times New Roman"/>
            </a:endParaRPr>
          </a:p>
          <a:p>
            <a:endParaRPr lang="tr-TR" dirty="0"/>
          </a:p>
        </p:txBody>
      </p:sp>
      <p:sp>
        <p:nvSpPr>
          <p:cNvPr id="4" name="Slayt Numarası Yer Tutucusu 3"/>
          <p:cNvSpPr>
            <a:spLocks noGrp="1"/>
          </p:cNvSpPr>
          <p:nvPr>
            <p:ph type="sldNum" sz="quarter" idx="10"/>
          </p:nvPr>
        </p:nvSpPr>
        <p:spPr/>
        <p:txBody>
          <a:bodyPr/>
          <a:lstStyle/>
          <a:p>
            <a:fld id="{3F2A08E9-AD6B-4CCA-84C1-EACE7AF8DBEE}" type="slidenum">
              <a:rPr lang="tr-TR" smtClean="0"/>
              <a:t>10</a:t>
            </a:fld>
            <a:endParaRPr lang="tr-TR"/>
          </a:p>
        </p:txBody>
      </p:sp>
      <p:sp>
        <p:nvSpPr>
          <p:cNvPr id="5" name="Altbilgi Yer Tutucusu 4"/>
          <p:cNvSpPr>
            <a:spLocks noGrp="1"/>
          </p:cNvSpPr>
          <p:nvPr>
            <p:ph type="ftr" sz="quarter" idx="11"/>
          </p:nvPr>
        </p:nvSpPr>
        <p:spPr/>
        <p:txBody>
          <a:bodyPr/>
          <a:lstStyle/>
          <a:p>
            <a:r>
              <a:rPr lang="tr-TR" smtClean="0"/>
              <a:t>Yrd. Doç. Dr. Aylin Demirli Yıldız/ Başkent Üniversitesi</a:t>
            </a:r>
            <a:endParaRPr lang="tr-TR"/>
          </a:p>
        </p:txBody>
      </p:sp>
    </p:spTree>
    <p:extLst>
      <p:ext uri="{BB962C8B-B14F-4D97-AF65-F5344CB8AC3E}">
        <p14:creationId xmlns:p14="http://schemas.microsoft.com/office/powerpoint/2010/main" val="37671873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Bu etkilerin ortaya çıkması için illa çocukların krize doğrudan maruz kalmaları da gerekmemektedir. Sadece krizin yaşandığı mekânın yakınında bulunmaları, sonucunda sevdikleri birini kaybetmeleri, ya da sadece olaydan etkilenen bir bölgede yaşamaları hatta televizyondan izlemeleri durumunda bile uzun vadeli psikolojik sorunlar ortaya çıkabilmektedir. </a:t>
            </a:r>
            <a:endParaRPr lang="tr-TR" dirty="0"/>
          </a:p>
        </p:txBody>
      </p:sp>
      <p:sp>
        <p:nvSpPr>
          <p:cNvPr id="4" name="Slayt Numarası Yer Tutucusu 3"/>
          <p:cNvSpPr>
            <a:spLocks noGrp="1"/>
          </p:cNvSpPr>
          <p:nvPr>
            <p:ph type="sldNum" sz="quarter" idx="10"/>
          </p:nvPr>
        </p:nvSpPr>
        <p:spPr/>
        <p:txBody>
          <a:bodyPr/>
          <a:lstStyle/>
          <a:p>
            <a:fld id="{3F2A08E9-AD6B-4CCA-84C1-EACE7AF8DBEE}" type="slidenum">
              <a:rPr lang="tr-TR" smtClean="0"/>
              <a:t>11</a:t>
            </a:fld>
            <a:endParaRPr lang="tr-TR"/>
          </a:p>
        </p:txBody>
      </p:sp>
      <p:sp>
        <p:nvSpPr>
          <p:cNvPr id="5" name="Altbilgi Yer Tutucusu 4"/>
          <p:cNvSpPr>
            <a:spLocks noGrp="1"/>
          </p:cNvSpPr>
          <p:nvPr>
            <p:ph type="ftr" sz="quarter" idx="11"/>
          </p:nvPr>
        </p:nvSpPr>
        <p:spPr/>
        <p:txBody>
          <a:bodyPr/>
          <a:lstStyle/>
          <a:p>
            <a:r>
              <a:rPr lang="tr-TR" smtClean="0"/>
              <a:t>Yrd. Doç. Dr. Aylin Demirli Yıldız/ Başkent Üniversitesi</a:t>
            </a:r>
            <a:endParaRPr lang="tr-TR"/>
          </a:p>
        </p:txBody>
      </p:sp>
    </p:spTree>
    <p:extLst>
      <p:ext uri="{BB962C8B-B14F-4D97-AF65-F5344CB8AC3E}">
        <p14:creationId xmlns:p14="http://schemas.microsoft.com/office/powerpoint/2010/main" val="29950943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2</a:t>
            </a:fld>
            <a:endParaRPr lang="tr-TR"/>
          </a:p>
        </p:txBody>
      </p:sp>
    </p:spTree>
    <p:extLst>
      <p:ext uri="{BB962C8B-B14F-4D97-AF65-F5344CB8AC3E}">
        <p14:creationId xmlns:p14="http://schemas.microsoft.com/office/powerpoint/2010/main" val="36832995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3</a:t>
            </a:fld>
            <a:endParaRPr lang="tr-TR"/>
          </a:p>
        </p:txBody>
      </p:sp>
    </p:spTree>
    <p:extLst>
      <p:ext uri="{BB962C8B-B14F-4D97-AF65-F5344CB8AC3E}">
        <p14:creationId xmlns:p14="http://schemas.microsoft.com/office/powerpoint/2010/main" val="38678128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4</a:t>
            </a:fld>
            <a:endParaRPr lang="tr-TR"/>
          </a:p>
        </p:txBody>
      </p:sp>
    </p:spTree>
    <p:extLst>
      <p:ext uri="{BB962C8B-B14F-4D97-AF65-F5344CB8AC3E}">
        <p14:creationId xmlns:p14="http://schemas.microsoft.com/office/powerpoint/2010/main" val="36515805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Yrd. Doç. Dr. Aylin Demirli Yıldız/ Başkent Üniversitesi</a:t>
            </a:r>
            <a:endParaRPr lang="tr-TR"/>
          </a:p>
        </p:txBody>
      </p:sp>
      <p:sp>
        <p:nvSpPr>
          <p:cNvPr id="5" name="Slayt Numarası Yer Tutucusu 4"/>
          <p:cNvSpPr>
            <a:spLocks noGrp="1"/>
          </p:cNvSpPr>
          <p:nvPr>
            <p:ph type="sldNum" sz="quarter" idx="11"/>
          </p:nvPr>
        </p:nvSpPr>
        <p:spPr/>
        <p:txBody>
          <a:bodyPr/>
          <a:lstStyle/>
          <a:p>
            <a:fld id="{3F2A08E9-AD6B-4CCA-84C1-EACE7AF8DBEE}" type="slidenum">
              <a:rPr lang="tr-TR" smtClean="0"/>
              <a:t>5</a:t>
            </a:fld>
            <a:endParaRPr lang="tr-TR"/>
          </a:p>
        </p:txBody>
      </p:sp>
    </p:spTree>
    <p:extLst>
      <p:ext uri="{BB962C8B-B14F-4D97-AF65-F5344CB8AC3E}">
        <p14:creationId xmlns:p14="http://schemas.microsoft.com/office/powerpoint/2010/main" val="39603163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Teröre doğrudan ya da dolaylı olarak maruz kalan kişilerin tepkileri ilgilenmeme, empati/sempati kurma ya da travma olarak üç temel grupta değerlendirilebilir. Kişi, fiziksel olarak çok uzakta gerçekleşmiş ve kültürel olarak kendisiyle ilişkilendirmediği taraflar arasında gerçekleşen eylemlerde ilgilenmeme tavrını benimseyebilir. Diğer yandan, olay fiziksel olarak kendisine uzak bir yerde gerçekleşse de, taraflardan biriyle sembolik ya da kültürel olarak özdeşleşmesi gibi durumlarda söz konusu tarafla empati/sempati de kurabilir. Olaya hem kültürel hem de fiziksel yakınlık olması durumunda ise terör eylemine doğrudan ya da kitle iletişim araçları aracılığıyla maruz kalan kişiler çeşitli ölçülerde travma geçirebilmektedirler (</a:t>
            </a:r>
            <a:r>
              <a:rPr lang="tr-TR" dirty="0" err="1" smtClean="0"/>
              <a:t>Quarantelli</a:t>
            </a:r>
            <a:r>
              <a:rPr lang="tr-TR" dirty="0" smtClean="0"/>
              <a:t>, 1985). Genetik donanım, toplumsal doku, geçmiş deneyimler ve gelecek beklentileri gibi faktörlerin yanı sıra saldırının fiziksel etkisi gibi özellikler ve olayın diğer özellikleri de kişilerin psikolojik tepkilerini şekillendirmektedir. Örneğin, bombardıman ve gizli bombaların patlamasının neden olduğu zarar ile bir yerleşim alanına sızma, sivillere saldırma ve rehin alma gibi terörist eylemler arasında bir ayrımın yapılması önemlidir (Oral ve Özgüner, 2001). Gizli ya da uzak mesafedeki saldırılarda zararın önemli bir kısmının olay sırasında hemen ortaya çıkması, yardım ulaşana kadar olayın çoktan sona ermesi gibi nedenlerle bu tip eylemler doğal felaketlerle benzerlik gösterirler. </a:t>
            </a:r>
          </a:p>
          <a:p>
            <a:r>
              <a:rPr lang="tr-TR" dirty="0" smtClean="0"/>
              <a:t>Ayrıca, bireylerin özellikle tanıdık dünya imgeleri, insan doğası, ölüm ve kendileri ile ilgili düşüncelerinde farklılaşmalar gözlenmektedir. Kurbanlar, saldırı sonrası aynı kalamadıkları gibi, “dünyada kendi yerlerini bulma” ve dünya ile yeniden bütünleşmek için de psikolojik dönüşüm geçirmektedirler. Bu dönüşüm için çoğunlukla kişiye göre değişen bir yas ve iyileşme süreci gerekmektedir. Bireylerin önemli bir kısmı, yeni değerler özümseme ve uyum sağlama yolunu seçerken; bazıları, iyileşme döneminin ardından eski değer ve düşüncelerine dönebilmektedir (Jordan, 2005). Bunun yanı sıra, bireyler travmatik olaylara anlam yükleyerek, onları anlaşılır, tahmin ve kontrol edilebilir hale getirmeye çalışmaktadır (</a:t>
            </a:r>
            <a:r>
              <a:rPr lang="tr-TR" dirty="0" err="1" smtClean="0"/>
              <a:t>Holloway</a:t>
            </a:r>
            <a:r>
              <a:rPr lang="tr-TR" dirty="0" smtClean="0"/>
              <a:t> ve </a:t>
            </a:r>
            <a:r>
              <a:rPr lang="tr-TR" dirty="0" err="1" smtClean="0"/>
              <a:t>Fullerton</a:t>
            </a:r>
            <a:r>
              <a:rPr lang="tr-TR" dirty="0" smtClean="0"/>
              <a:t>, 1994).</a:t>
            </a:r>
            <a:endParaRPr lang="tr-TR" dirty="0"/>
          </a:p>
        </p:txBody>
      </p:sp>
      <p:sp>
        <p:nvSpPr>
          <p:cNvPr id="4" name="Slayt Numarası Yer Tutucusu 3"/>
          <p:cNvSpPr>
            <a:spLocks noGrp="1"/>
          </p:cNvSpPr>
          <p:nvPr>
            <p:ph type="sldNum" sz="quarter" idx="10"/>
          </p:nvPr>
        </p:nvSpPr>
        <p:spPr/>
        <p:txBody>
          <a:bodyPr/>
          <a:lstStyle/>
          <a:p>
            <a:fld id="{3F2A08E9-AD6B-4CCA-84C1-EACE7AF8DBEE}" type="slidenum">
              <a:rPr lang="tr-TR" smtClean="0"/>
              <a:t>6</a:t>
            </a:fld>
            <a:endParaRPr lang="tr-TR"/>
          </a:p>
        </p:txBody>
      </p:sp>
      <p:sp>
        <p:nvSpPr>
          <p:cNvPr id="5" name="Altbilgi Yer Tutucusu 4"/>
          <p:cNvSpPr>
            <a:spLocks noGrp="1"/>
          </p:cNvSpPr>
          <p:nvPr>
            <p:ph type="ftr" sz="quarter" idx="11"/>
          </p:nvPr>
        </p:nvSpPr>
        <p:spPr/>
        <p:txBody>
          <a:bodyPr/>
          <a:lstStyle/>
          <a:p>
            <a:r>
              <a:rPr lang="tr-TR" smtClean="0"/>
              <a:t>Yrd. Doç. Dr. Aylin Demirli Yıldız/ Başkent Üniversitesi</a:t>
            </a:r>
            <a:endParaRPr lang="tr-TR"/>
          </a:p>
        </p:txBody>
      </p:sp>
    </p:spTree>
    <p:extLst>
      <p:ext uri="{BB962C8B-B14F-4D97-AF65-F5344CB8AC3E}">
        <p14:creationId xmlns:p14="http://schemas.microsoft.com/office/powerpoint/2010/main" val="4757248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Günümüzde Sosyal öğrenme &amp; Bilişsel Kuram açısından ele alınmaktadır.</a:t>
            </a:r>
            <a:endParaRPr lang="tr-TR" dirty="0"/>
          </a:p>
        </p:txBody>
      </p:sp>
      <p:sp>
        <p:nvSpPr>
          <p:cNvPr id="4" name="Slayt Numarası Yer Tutucusu 3"/>
          <p:cNvSpPr>
            <a:spLocks noGrp="1"/>
          </p:cNvSpPr>
          <p:nvPr>
            <p:ph type="sldNum" sz="quarter" idx="10"/>
          </p:nvPr>
        </p:nvSpPr>
        <p:spPr/>
        <p:txBody>
          <a:bodyPr/>
          <a:lstStyle/>
          <a:p>
            <a:fld id="{3F2A08E9-AD6B-4CCA-84C1-EACE7AF8DBEE}" type="slidenum">
              <a:rPr lang="tr-TR" smtClean="0"/>
              <a:t>7</a:t>
            </a:fld>
            <a:endParaRPr lang="tr-TR"/>
          </a:p>
        </p:txBody>
      </p:sp>
      <p:sp>
        <p:nvSpPr>
          <p:cNvPr id="5" name="Altbilgi Yer Tutucusu 4"/>
          <p:cNvSpPr>
            <a:spLocks noGrp="1"/>
          </p:cNvSpPr>
          <p:nvPr>
            <p:ph type="ftr" sz="quarter" idx="11"/>
          </p:nvPr>
        </p:nvSpPr>
        <p:spPr/>
        <p:txBody>
          <a:bodyPr/>
          <a:lstStyle/>
          <a:p>
            <a:r>
              <a:rPr lang="tr-TR" smtClean="0"/>
              <a:t>Yrd. Doç. Dr. Aylin Demirli Yıldız/ Başkent Üniversitesi</a:t>
            </a:r>
            <a:endParaRPr lang="tr-TR"/>
          </a:p>
        </p:txBody>
      </p:sp>
    </p:spTree>
    <p:extLst>
      <p:ext uri="{BB962C8B-B14F-4D97-AF65-F5344CB8AC3E}">
        <p14:creationId xmlns:p14="http://schemas.microsoft.com/office/powerpoint/2010/main" val="25756800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Herkes krizlerden bir şekilde etkilenir (</a:t>
            </a:r>
            <a:r>
              <a:rPr lang="tr-TR" dirty="0" err="1" smtClean="0"/>
              <a:t>DiGiovanni</a:t>
            </a:r>
            <a:r>
              <a:rPr lang="tr-TR" dirty="0" smtClean="0"/>
              <a:t>, 2004). Dahası her bir birey farklı tepkiler verir. Üstelik yaşanan tepkilerin yoğunluğu kişiden kişiye değişebilir. Genetik donanım, yaş, toplumsal cinsiyet, toplumsal doku, geçmiş deneyimler, sosyal destek mekanizmasının var olup olmaması ve gelecek beklentileri gibi bireysel özelliklere dayalı faktörler bireylerin krizden etkilenme düzeyinde önemli risk faktörleri olarak kişilerin tepkilerini şekillendirmektedir (Oral ve Özgüner, 2001). Dahası, baş etme mekanizmaları, optimizm, yaşam olayları üzerinde algılanan kontrol düzeyi, güçlü bir kendilik algısı gibi kişisel faktörler krizin etkisi ve krize maruz kalan kişinin kırılganlığı üzerinde etilidir (</a:t>
            </a:r>
            <a:r>
              <a:rPr lang="tr-TR" dirty="0" err="1" smtClean="0"/>
              <a:t>Updegraff</a:t>
            </a:r>
            <a:r>
              <a:rPr lang="tr-TR" dirty="0" smtClean="0"/>
              <a:t> &amp; Taylor, 2000). </a:t>
            </a:r>
            <a:endParaRPr lang="tr-TR" dirty="0"/>
          </a:p>
        </p:txBody>
      </p:sp>
      <p:sp>
        <p:nvSpPr>
          <p:cNvPr id="4" name="Slayt Numarası Yer Tutucusu 3"/>
          <p:cNvSpPr>
            <a:spLocks noGrp="1"/>
          </p:cNvSpPr>
          <p:nvPr>
            <p:ph type="sldNum" sz="quarter" idx="10"/>
          </p:nvPr>
        </p:nvSpPr>
        <p:spPr/>
        <p:txBody>
          <a:bodyPr/>
          <a:lstStyle/>
          <a:p>
            <a:fld id="{3F2A08E9-AD6B-4CCA-84C1-EACE7AF8DBEE}" type="slidenum">
              <a:rPr lang="tr-TR" smtClean="0"/>
              <a:t>8</a:t>
            </a:fld>
            <a:endParaRPr lang="tr-TR"/>
          </a:p>
        </p:txBody>
      </p:sp>
      <p:sp>
        <p:nvSpPr>
          <p:cNvPr id="5" name="Altbilgi Yer Tutucusu 4"/>
          <p:cNvSpPr>
            <a:spLocks noGrp="1"/>
          </p:cNvSpPr>
          <p:nvPr>
            <p:ph type="ftr" sz="quarter" idx="11"/>
          </p:nvPr>
        </p:nvSpPr>
        <p:spPr/>
        <p:txBody>
          <a:bodyPr/>
          <a:lstStyle/>
          <a:p>
            <a:r>
              <a:rPr lang="tr-TR" smtClean="0"/>
              <a:t>Yrd. Doç. Dr. Aylin Demirli Yıldız/ Başkent Üniversitesi</a:t>
            </a:r>
            <a:endParaRPr lang="tr-TR"/>
          </a:p>
        </p:txBody>
      </p:sp>
    </p:spTree>
    <p:extLst>
      <p:ext uri="{BB962C8B-B14F-4D97-AF65-F5344CB8AC3E}">
        <p14:creationId xmlns:p14="http://schemas.microsoft.com/office/powerpoint/2010/main" val="2937446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Muhtemel Tepkiler</a:t>
            </a:r>
          </a:p>
          <a:p>
            <a:r>
              <a:rPr lang="tr-TR" dirty="0" smtClean="0"/>
              <a:t>Herkes krizlerden bir şekilde etkilenir ve kişilerin krize maruz kaldıklarından karşı geliştirdikleri tepkiler de çeşitli faktörlere bağlı olarak belirlenmektedir (</a:t>
            </a:r>
            <a:r>
              <a:rPr lang="tr-TR" dirty="0" err="1" smtClean="0"/>
              <a:t>DiGiovanni</a:t>
            </a:r>
            <a:r>
              <a:rPr lang="tr-TR" dirty="0" smtClean="0"/>
              <a:t>, 2004). Kriz anında verilen muhtemel tepkileri esas olarak fiziksel tepkiler, davranışsal tepkiler, duygusal tepkiler ve bilişsel tepkiler olarak dört ana başlıkta toplayabiliriz.</a:t>
            </a:r>
          </a:p>
          <a:p>
            <a:endParaRPr lang="tr-TR" dirty="0"/>
          </a:p>
        </p:txBody>
      </p:sp>
      <p:sp>
        <p:nvSpPr>
          <p:cNvPr id="4" name="Slayt Numarası Yer Tutucusu 3"/>
          <p:cNvSpPr>
            <a:spLocks noGrp="1"/>
          </p:cNvSpPr>
          <p:nvPr>
            <p:ph type="sldNum" sz="quarter" idx="10"/>
          </p:nvPr>
        </p:nvSpPr>
        <p:spPr/>
        <p:txBody>
          <a:bodyPr/>
          <a:lstStyle/>
          <a:p>
            <a:fld id="{3F2A08E9-AD6B-4CCA-84C1-EACE7AF8DBEE}" type="slidenum">
              <a:rPr lang="tr-TR" smtClean="0"/>
              <a:t>9</a:t>
            </a:fld>
            <a:endParaRPr lang="tr-TR"/>
          </a:p>
        </p:txBody>
      </p:sp>
      <p:sp>
        <p:nvSpPr>
          <p:cNvPr id="5" name="Altbilgi Yer Tutucusu 4"/>
          <p:cNvSpPr>
            <a:spLocks noGrp="1"/>
          </p:cNvSpPr>
          <p:nvPr>
            <p:ph type="ftr" sz="quarter" idx="11"/>
          </p:nvPr>
        </p:nvSpPr>
        <p:spPr/>
        <p:txBody>
          <a:bodyPr/>
          <a:lstStyle/>
          <a:p>
            <a:r>
              <a:rPr lang="tr-TR" smtClean="0"/>
              <a:t>Yrd. Doç. Dr. Aylin Demirli Yıldız/ Başkent Üniversitesi</a:t>
            </a:r>
            <a:endParaRPr lang="tr-TR"/>
          </a:p>
        </p:txBody>
      </p:sp>
    </p:spTree>
    <p:extLst>
      <p:ext uri="{BB962C8B-B14F-4D97-AF65-F5344CB8AC3E}">
        <p14:creationId xmlns:p14="http://schemas.microsoft.com/office/powerpoint/2010/main" val="41859050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4555655" y="5936188"/>
            <a:ext cx="2057400" cy="365125"/>
          </a:xfrm>
        </p:spPr>
        <p:txBody>
          <a:bodyPr/>
          <a:lstStyle/>
          <a:p>
            <a:fld id="{C0FA22DA-3B96-4267-99B5-5E71C768D694}" type="datetime1">
              <a:rPr lang="tr-TR" smtClean="0"/>
              <a:t>17.12.2019</a:t>
            </a:fld>
            <a:endParaRPr lang="tr-TR"/>
          </a:p>
        </p:txBody>
      </p:sp>
      <p:sp>
        <p:nvSpPr>
          <p:cNvPr id="5" name="Footer Placeholder 4"/>
          <p:cNvSpPr>
            <a:spLocks noGrp="1"/>
          </p:cNvSpPr>
          <p:nvPr>
            <p:ph type="ftr" sz="quarter" idx="11"/>
          </p:nvPr>
        </p:nvSpPr>
        <p:spPr>
          <a:xfrm>
            <a:off x="533401" y="5936189"/>
            <a:ext cx="4021666" cy="365125"/>
          </a:xfrm>
        </p:spPr>
        <p:txBody>
          <a:bodyPr/>
          <a:lstStyle/>
          <a:p>
            <a:r>
              <a:rPr lang="tr-TR" smtClean="0"/>
              <a:t>Yrd. Doç. Dr. Aylin Demirli Yıldız/ Başkent Üniversitesi Eğitim Fakültesi</a:t>
            </a:r>
            <a:endParaRPr lang="tr-TR"/>
          </a:p>
        </p:txBody>
      </p:sp>
      <p:sp>
        <p:nvSpPr>
          <p:cNvPr id="6" name="Slide Number Placeholder 5"/>
          <p:cNvSpPr>
            <a:spLocks noGrp="1"/>
          </p:cNvSpPr>
          <p:nvPr>
            <p:ph type="sldNum" sz="quarter" idx="12"/>
          </p:nvPr>
        </p:nvSpPr>
        <p:spPr>
          <a:xfrm>
            <a:off x="7010399" y="2750337"/>
            <a:ext cx="1370293" cy="1356442"/>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989968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3337783-1F9B-47F8-8EDA-596140682BD9}" type="datetime1">
              <a:rPr lang="tr-TR" smtClean="0"/>
              <a:t>17.12.2019</a:t>
            </a:fld>
            <a:endParaRPr lang="tr-TR"/>
          </a:p>
        </p:txBody>
      </p:sp>
      <p:sp>
        <p:nvSpPr>
          <p:cNvPr id="6" name="Footer Placeholder 5"/>
          <p:cNvSpPr>
            <a:spLocks noGrp="1"/>
          </p:cNvSpPr>
          <p:nvPr>
            <p:ph type="ftr" sz="quarter" idx="11"/>
          </p:nvPr>
        </p:nvSpPr>
        <p:spPr/>
        <p:txBody>
          <a:bodyPr/>
          <a:lstStyle/>
          <a:p>
            <a:r>
              <a:rPr lang="tr-TR" smtClean="0"/>
              <a:t>Yrd. Doç. Dr. Aylin Demirli Yıldız/ Başkent Üniversitesi Eğitim Fakültesi</a:t>
            </a:r>
            <a:endParaRPr lang="tr-TR"/>
          </a:p>
        </p:txBody>
      </p:sp>
      <p:sp>
        <p:nvSpPr>
          <p:cNvPr id="7" name="Slide Number Placeholder 6"/>
          <p:cNvSpPr>
            <a:spLocks noGrp="1"/>
          </p:cNvSpPr>
          <p:nvPr>
            <p:ph type="sldNum" sz="quarter" idx="12"/>
          </p:nvPr>
        </p:nvSpPr>
        <p:spPr>
          <a:xfrm>
            <a:off x="7856438" y="4711310"/>
            <a:ext cx="1149836" cy="1090789"/>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944947720"/>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3337783-1F9B-47F8-8EDA-596140682BD9}" type="datetime1">
              <a:rPr lang="tr-TR" smtClean="0"/>
              <a:t>17.12.2019</a:t>
            </a:fld>
            <a:endParaRPr lang="tr-TR"/>
          </a:p>
        </p:txBody>
      </p:sp>
      <p:sp>
        <p:nvSpPr>
          <p:cNvPr id="6" name="Footer Placeholder 5"/>
          <p:cNvSpPr>
            <a:spLocks noGrp="1"/>
          </p:cNvSpPr>
          <p:nvPr>
            <p:ph type="ftr" sz="quarter" idx="11"/>
          </p:nvPr>
        </p:nvSpPr>
        <p:spPr/>
        <p:txBody>
          <a:bodyPr/>
          <a:lstStyle/>
          <a:p>
            <a:r>
              <a:rPr lang="tr-TR" smtClean="0"/>
              <a:t>Yrd. Doç. Dr. Aylin Demirli Yıldız/ Başkent Üniversitesi Eğitim Fakültesi</a:t>
            </a:r>
            <a:endParaRPr lang="tr-TR"/>
          </a:p>
        </p:txBody>
      </p:sp>
      <p:sp>
        <p:nvSpPr>
          <p:cNvPr id="7" name="Slide Number Placeholder 6"/>
          <p:cNvSpPr>
            <a:spLocks noGrp="1"/>
          </p:cNvSpPr>
          <p:nvPr>
            <p:ph type="sldNum" sz="quarter" idx="12"/>
          </p:nvPr>
        </p:nvSpPr>
        <p:spPr>
          <a:xfrm>
            <a:off x="7856438" y="4711616"/>
            <a:ext cx="1149836" cy="1090789"/>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948614405"/>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3337783-1F9B-47F8-8EDA-596140682BD9}" type="datetime1">
              <a:rPr lang="tr-TR" smtClean="0"/>
              <a:t>17.12.2019</a:t>
            </a:fld>
            <a:endParaRPr lang="tr-TR"/>
          </a:p>
        </p:txBody>
      </p:sp>
      <p:sp>
        <p:nvSpPr>
          <p:cNvPr id="6" name="Footer Placeholder 5"/>
          <p:cNvSpPr>
            <a:spLocks noGrp="1"/>
          </p:cNvSpPr>
          <p:nvPr>
            <p:ph type="ftr" sz="quarter" idx="11"/>
          </p:nvPr>
        </p:nvSpPr>
        <p:spPr/>
        <p:txBody>
          <a:bodyPr/>
          <a:lstStyle/>
          <a:p>
            <a:r>
              <a:rPr lang="tr-TR" smtClean="0"/>
              <a:t>Yrd. Doç. Dr. Aylin Demirli Yıldız/ Başkent Üniversitesi Eğitim Fakültesi</a:t>
            </a:r>
            <a:endParaRPr lang="tr-TR"/>
          </a:p>
        </p:txBody>
      </p:sp>
      <p:sp>
        <p:nvSpPr>
          <p:cNvPr id="7" name="Slide Number Placeholder 6"/>
          <p:cNvSpPr>
            <a:spLocks noGrp="1"/>
          </p:cNvSpPr>
          <p:nvPr>
            <p:ph type="sldNum" sz="quarter" idx="12"/>
          </p:nvPr>
        </p:nvSpPr>
        <p:spPr>
          <a:xfrm>
            <a:off x="7856438" y="4709926"/>
            <a:ext cx="1149836" cy="1090789"/>
          </a:xfrm>
        </p:spPr>
        <p:txBody>
          <a:bodyPr/>
          <a:lstStyle/>
          <a:p>
            <a:fld id="{F302176B-0E47-46AC-8F43-DAB4B8A37D06}" type="slidenum">
              <a:rPr lang="tr-TR" smtClean="0"/>
              <a:t>‹#›</a:t>
            </a:fld>
            <a:endParaRPr lang="tr-TR"/>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4127231764"/>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3337783-1F9B-47F8-8EDA-596140682BD9}" type="datetime1">
              <a:rPr lang="tr-TR" smtClean="0"/>
              <a:t>17.12.2019</a:t>
            </a:fld>
            <a:endParaRPr lang="tr-TR"/>
          </a:p>
        </p:txBody>
      </p:sp>
      <p:sp>
        <p:nvSpPr>
          <p:cNvPr id="6" name="Footer Placeholder 5"/>
          <p:cNvSpPr>
            <a:spLocks noGrp="1"/>
          </p:cNvSpPr>
          <p:nvPr>
            <p:ph type="ftr" sz="quarter" idx="11"/>
          </p:nvPr>
        </p:nvSpPr>
        <p:spPr/>
        <p:txBody>
          <a:bodyPr/>
          <a:lstStyle/>
          <a:p>
            <a:r>
              <a:rPr lang="tr-TR" smtClean="0"/>
              <a:t>Yrd. Doç. Dr. Aylin Demirli Yıldız/ Başkent Üniversitesi Eğitim Fakültesi</a:t>
            </a:r>
            <a:endParaRPr lang="tr-TR"/>
          </a:p>
        </p:txBody>
      </p:sp>
      <p:sp>
        <p:nvSpPr>
          <p:cNvPr id="7" name="Slide Number Placeholder 6"/>
          <p:cNvSpPr>
            <a:spLocks noGrp="1"/>
          </p:cNvSpPr>
          <p:nvPr>
            <p:ph type="sldNum" sz="quarter" idx="12"/>
          </p:nvPr>
        </p:nvSpPr>
        <p:spPr>
          <a:xfrm>
            <a:off x="7856438" y="4709926"/>
            <a:ext cx="1149836" cy="1090789"/>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37053473"/>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B3337783-1F9B-47F8-8EDA-596140682BD9}" type="datetime1">
              <a:rPr lang="tr-TR" smtClean="0"/>
              <a:t>17.12.2019</a:t>
            </a:fld>
            <a:endParaRPr lang="tr-TR"/>
          </a:p>
        </p:txBody>
      </p:sp>
      <p:sp>
        <p:nvSpPr>
          <p:cNvPr id="4" name="Footer Placeholder 3"/>
          <p:cNvSpPr>
            <a:spLocks noGrp="1"/>
          </p:cNvSpPr>
          <p:nvPr>
            <p:ph type="ftr" sz="quarter" idx="11"/>
          </p:nvPr>
        </p:nvSpPr>
        <p:spPr/>
        <p:txBody>
          <a:bodyPr/>
          <a:lstStyle/>
          <a:p>
            <a:r>
              <a:rPr lang="tr-TR" smtClean="0"/>
              <a:t>Yrd. Doç. Dr. Aylin Demirli Yıldız/ Başkent Üniversitesi Eğitim Fakültesi</a:t>
            </a:r>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578271882"/>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B3337783-1F9B-47F8-8EDA-596140682BD9}" type="datetime1">
              <a:rPr lang="tr-TR" smtClean="0"/>
              <a:t>17.12.2019</a:t>
            </a:fld>
            <a:endParaRPr lang="tr-TR"/>
          </a:p>
        </p:txBody>
      </p:sp>
      <p:sp>
        <p:nvSpPr>
          <p:cNvPr id="4" name="Footer Placeholder 3"/>
          <p:cNvSpPr>
            <a:spLocks noGrp="1"/>
          </p:cNvSpPr>
          <p:nvPr>
            <p:ph type="ftr" sz="quarter" idx="11"/>
          </p:nvPr>
        </p:nvSpPr>
        <p:spPr/>
        <p:txBody>
          <a:bodyPr/>
          <a:lstStyle/>
          <a:p>
            <a:r>
              <a:rPr lang="tr-TR" smtClean="0"/>
              <a:t>Yrd. Doç. Dr. Aylin Demirli Yıldız/ Başkent Üniversitesi Eğitim Fakültesi</a:t>
            </a:r>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70034746"/>
      </p:ext>
    </p:extLst>
  </p:cSld>
  <p:clrMapOvr>
    <a:masterClrMapping/>
  </p:clrMapOvr>
  <p:hf sldNum="0"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F0478F8-9EDD-455B-AA13-E68F245B5D00}" type="datetime1">
              <a:rPr lang="tr-TR" smtClean="0"/>
              <a:t>17.12.2019</a:t>
            </a:fld>
            <a:endParaRPr lang="tr-TR"/>
          </a:p>
        </p:txBody>
      </p:sp>
      <p:sp>
        <p:nvSpPr>
          <p:cNvPr id="5" name="Footer Placeholder 4"/>
          <p:cNvSpPr>
            <a:spLocks noGrp="1"/>
          </p:cNvSpPr>
          <p:nvPr>
            <p:ph type="ftr" sz="quarter" idx="11"/>
          </p:nvPr>
        </p:nvSpPr>
        <p:spPr/>
        <p:txBody>
          <a:bodyPr/>
          <a:lstStyle/>
          <a:p>
            <a:r>
              <a:rPr lang="tr-TR" smtClean="0"/>
              <a:t>Yrd. Doç. Dr. Aylin Demirli Yıldız/ Başkent Üniversitesi Eğitim Fakültesi</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4214476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5029144" y="5936188"/>
            <a:ext cx="2057400" cy="365125"/>
          </a:xfrm>
        </p:spPr>
        <p:txBody>
          <a:bodyPr/>
          <a:lstStyle/>
          <a:p>
            <a:fld id="{7154FFDB-FF04-4A8B-A8BE-BEE51F73D64D}" type="datetime1">
              <a:rPr lang="tr-TR" smtClean="0"/>
              <a:t>17.12.2019</a:t>
            </a:fld>
            <a:endParaRPr lang="tr-TR"/>
          </a:p>
        </p:txBody>
      </p:sp>
      <p:sp>
        <p:nvSpPr>
          <p:cNvPr id="5" name="Footer Placeholder 4"/>
          <p:cNvSpPr>
            <a:spLocks noGrp="1"/>
          </p:cNvSpPr>
          <p:nvPr>
            <p:ph type="ftr" sz="quarter" idx="11"/>
          </p:nvPr>
        </p:nvSpPr>
        <p:spPr>
          <a:xfrm>
            <a:off x="510241" y="5936189"/>
            <a:ext cx="4518959" cy="365125"/>
          </a:xfrm>
        </p:spPr>
        <p:txBody>
          <a:bodyPr/>
          <a:lstStyle/>
          <a:p>
            <a:r>
              <a:rPr lang="tr-TR" smtClean="0"/>
              <a:t>Yrd. Doç. Dr. Aylin Demirli Yıldız/ Başkent Üniversitesi Eğitim Fakültesi</a:t>
            </a:r>
            <a:endParaRPr lang="tr-TR"/>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547129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grpSp>
        <p:nvGrpSpPr>
          <p:cNvPr id="27" name="Group 26"/>
          <p:cNvGrpSpPr/>
          <p:nvPr/>
        </p:nvGrpSpPr>
        <p:grpSpPr>
          <a:xfrm>
            <a:off x="0" y="609600"/>
            <a:ext cx="9161969" cy="1677035"/>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0" name="Rectangle 29"/>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9654703-0969-452D-9521-07826B0D5CAA}" type="datetime1">
              <a:rPr lang="tr-TR" smtClean="0"/>
              <a:t>17.12.2019</a:t>
            </a:fld>
            <a:endParaRPr lang="tr-TR"/>
          </a:p>
        </p:txBody>
      </p:sp>
      <p:sp>
        <p:nvSpPr>
          <p:cNvPr id="5" name="Footer Placeholder 4"/>
          <p:cNvSpPr>
            <a:spLocks noGrp="1"/>
          </p:cNvSpPr>
          <p:nvPr>
            <p:ph type="ftr" sz="quarter" idx="11"/>
          </p:nvPr>
        </p:nvSpPr>
        <p:spPr/>
        <p:txBody>
          <a:bodyPr/>
          <a:lstStyle/>
          <a:p>
            <a:r>
              <a:rPr lang="tr-TR" smtClean="0"/>
              <a:t>Yrd. Doç. Dr. Aylin Demirli Yıldız/ Başkent Üniversitesi Eğitim Fakültesi</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407554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5365810" y="5936188"/>
            <a:ext cx="2057400" cy="365125"/>
          </a:xfrm>
        </p:spPr>
        <p:txBody>
          <a:bodyPr/>
          <a:lstStyle/>
          <a:p>
            <a:fld id="{17353C87-753D-42B7-A370-0D109B08A871}" type="datetime1">
              <a:rPr lang="tr-TR" smtClean="0"/>
              <a:t>17.12.2019</a:t>
            </a:fld>
            <a:endParaRPr lang="tr-TR"/>
          </a:p>
        </p:txBody>
      </p:sp>
      <p:sp>
        <p:nvSpPr>
          <p:cNvPr id="5" name="Footer Placeholder 4"/>
          <p:cNvSpPr>
            <a:spLocks noGrp="1"/>
          </p:cNvSpPr>
          <p:nvPr>
            <p:ph type="ftr" sz="quarter" idx="11"/>
          </p:nvPr>
        </p:nvSpPr>
        <p:spPr>
          <a:xfrm>
            <a:off x="533400" y="5936189"/>
            <a:ext cx="4834673" cy="365125"/>
          </a:xfrm>
        </p:spPr>
        <p:txBody>
          <a:bodyPr/>
          <a:lstStyle/>
          <a:p>
            <a:r>
              <a:rPr lang="tr-TR" smtClean="0"/>
              <a:t>Yrd. Doç. Dr. Aylin Demirli Yıldız/ Başkent Üniversitesi Eğitim Fakültesi</a:t>
            </a:r>
            <a:endParaRPr lang="tr-TR"/>
          </a:p>
        </p:txBody>
      </p:sp>
      <p:sp>
        <p:nvSpPr>
          <p:cNvPr id="6" name="Slide Number Placeholder 5"/>
          <p:cNvSpPr>
            <a:spLocks noGrp="1"/>
          </p:cNvSpPr>
          <p:nvPr>
            <p:ph type="sldNum" sz="quarter" idx="12"/>
          </p:nvPr>
        </p:nvSpPr>
        <p:spPr>
          <a:xfrm>
            <a:off x="7856438" y="2869896"/>
            <a:ext cx="1149836" cy="1090789"/>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844408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2F30929-1499-48A6-87DE-B3404A35AD57}" type="datetime1">
              <a:rPr lang="tr-TR" smtClean="0"/>
              <a:t>17.12.2019</a:t>
            </a:fld>
            <a:endParaRPr lang="tr-TR"/>
          </a:p>
        </p:txBody>
      </p:sp>
      <p:sp>
        <p:nvSpPr>
          <p:cNvPr id="6" name="Footer Placeholder 5"/>
          <p:cNvSpPr>
            <a:spLocks noGrp="1"/>
          </p:cNvSpPr>
          <p:nvPr>
            <p:ph type="ftr" sz="quarter" idx="11"/>
          </p:nvPr>
        </p:nvSpPr>
        <p:spPr/>
        <p:txBody>
          <a:bodyPr/>
          <a:lstStyle/>
          <a:p>
            <a:r>
              <a:rPr lang="tr-TR" smtClean="0"/>
              <a:t>Yrd. Doç. Dr. Aylin Demirli Yıldız/ Başkent Üniversitesi Eğitim Fakültesi</a:t>
            </a:r>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235407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531638" y="3030009"/>
            <a:ext cx="3367045"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061129" y="3030009"/>
            <a:ext cx="3367044"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3867404-601A-4980-AB9E-5D3D258E68DC}" type="datetime1">
              <a:rPr lang="tr-TR" smtClean="0"/>
              <a:t>17.12.2019</a:t>
            </a:fld>
            <a:endParaRPr lang="tr-TR"/>
          </a:p>
        </p:txBody>
      </p:sp>
      <p:sp>
        <p:nvSpPr>
          <p:cNvPr id="8" name="Footer Placeholder 7"/>
          <p:cNvSpPr>
            <a:spLocks noGrp="1"/>
          </p:cNvSpPr>
          <p:nvPr>
            <p:ph type="ftr" sz="quarter" idx="11"/>
          </p:nvPr>
        </p:nvSpPr>
        <p:spPr/>
        <p:txBody>
          <a:bodyPr/>
          <a:lstStyle/>
          <a:p>
            <a:r>
              <a:rPr lang="tr-TR" smtClean="0"/>
              <a:t>Yrd. Doç. Dr. Aylin Demirli Yıldız/ Başkent Üniversitesi Eğitim Fakültesi</a:t>
            </a:r>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569511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31690DF-E6FD-4576-95D1-2F555BC1EE01}" type="datetime1">
              <a:rPr lang="tr-TR" smtClean="0"/>
              <a:t>17.12.2019</a:t>
            </a:fld>
            <a:endParaRPr lang="tr-TR"/>
          </a:p>
        </p:txBody>
      </p:sp>
      <p:sp>
        <p:nvSpPr>
          <p:cNvPr id="4" name="Footer Placeholder 3"/>
          <p:cNvSpPr>
            <a:spLocks noGrp="1"/>
          </p:cNvSpPr>
          <p:nvPr>
            <p:ph type="ftr" sz="quarter" idx="11"/>
          </p:nvPr>
        </p:nvSpPr>
        <p:spPr/>
        <p:txBody>
          <a:bodyPr/>
          <a:lstStyle/>
          <a:p>
            <a:r>
              <a:rPr lang="tr-TR" smtClean="0"/>
              <a:t>Yrd. Doç. Dr. Aylin Demirli Yıldız/ Başkent Üniversitesi Eğitim Fakültesi</a:t>
            </a:r>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449018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cstate="print">
            <a:extLst>
              <a:ext uri="{28A0092B-C50C-407E-A947-70E740481C1C}">
                <a14:useLocalDpi xmlns:a14="http://schemas.microsoft.com/office/drawing/2010/main" val="0"/>
              </a:ext>
            </a:extLst>
          </a:blip>
          <a:srcRect r="9871"/>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6DFD5A49-0D35-4ABD-A99D-BB5B661A9EFA}" type="datetime1">
              <a:rPr lang="tr-TR" smtClean="0"/>
              <a:t>17.12.2019</a:t>
            </a:fld>
            <a:endParaRPr lang="tr-TR"/>
          </a:p>
        </p:txBody>
      </p:sp>
      <p:sp>
        <p:nvSpPr>
          <p:cNvPr id="3" name="Footer Placeholder 2"/>
          <p:cNvSpPr>
            <a:spLocks noGrp="1"/>
          </p:cNvSpPr>
          <p:nvPr>
            <p:ph type="ftr" sz="quarter" idx="11"/>
          </p:nvPr>
        </p:nvSpPr>
        <p:spPr/>
        <p:txBody>
          <a:bodyPr/>
          <a:lstStyle/>
          <a:p>
            <a:r>
              <a:rPr lang="tr-TR" smtClean="0"/>
              <a:t>Yrd. Doç. Dr. Aylin Demirli Yıldız/ Başkent Üniversitesi Eğitim Fakültesi</a:t>
            </a:r>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401711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7DF651E-F10E-46BD-85E3-1EAEEB6A21DA}" type="datetime1">
              <a:rPr lang="tr-TR" smtClean="0"/>
              <a:t>17.12.2019</a:t>
            </a:fld>
            <a:endParaRPr lang="tr-TR"/>
          </a:p>
        </p:txBody>
      </p:sp>
      <p:sp>
        <p:nvSpPr>
          <p:cNvPr id="6" name="Footer Placeholder 5"/>
          <p:cNvSpPr>
            <a:spLocks noGrp="1"/>
          </p:cNvSpPr>
          <p:nvPr>
            <p:ph type="ftr" sz="quarter" idx="11"/>
          </p:nvPr>
        </p:nvSpPr>
        <p:spPr/>
        <p:txBody>
          <a:bodyPr/>
          <a:lstStyle/>
          <a:p>
            <a:r>
              <a:rPr lang="tr-TR" smtClean="0"/>
              <a:t>Yrd. Doç. Dr. Aylin Demirli Yıldız/ Başkent Üniversitesi Eğitim Fakültesi</a:t>
            </a:r>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891984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cstate="print">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3AFD7B6-F0D6-402F-941D-9FF653F49E2A}" type="datetime1">
              <a:rPr lang="tr-TR" smtClean="0"/>
              <a:t>17.12.2019</a:t>
            </a:fld>
            <a:endParaRPr lang="tr-TR"/>
          </a:p>
        </p:txBody>
      </p:sp>
      <p:sp>
        <p:nvSpPr>
          <p:cNvPr id="6" name="Footer Placeholder 5"/>
          <p:cNvSpPr>
            <a:spLocks noGrp="1"/>
          </p:cNvSpPr>
          <p:nvPr>
            <p:ph type="ftr" sz="quarter" idx="11"/>
          </p:nvPr>
        </p:nvSpPr>
        <p:spPr/>
        <p:txBody>
          <a:bodyPr/>
          <a:lstStyle/>
          <a:p>
            <a:r>
              <a:rPr lang="tr-TR" smtClean="0"/>
              <a:t>Yrd. Doç. Dr. Aylin Demirli Yıldız/ Başkent Üniversitesi Eğitim Fakültesi</a:t>
            </a:r>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198688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a:alphaModFix amt="10000"/>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extLst>
            <a:ext uri="{909E8E84-426E-40dd-AFC4-6F175D3DCCD1}">
              <a14:hiddenFill xmlns:a14="http://schemas.microsoft.com/office/drawing/2010/main" xmlns="">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3337783-1F9B-47F8-8EDA-596140682BD9}" type="datetime1">
              <a:rPr lang="tr-TR" smtClean="0"/>
              <a:t>17.12.2019</a:t>
            </a:fld>
            <a:endParaRPr lang="tr-TR"/>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r>
              <a:rPr lang="tr-TR" smtClean="0"/>
              <a:t>Yrd. Doç. Dr. Aylin Demirli Yıldız/ Başkent Üniversitesi Eğitim Fakültesi</a:t>
            </a:r>
            <a:endParaRPr lang="tr-TR"/>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856424765"/>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hf sldNum="0" hd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859552" y="2636912"/>
            <a:ext cx="5120640" cy="1363608"/>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5400" dirty="0"/>
              <a:t/>
            </a:r>
            <a:br>
              <a:rPr lang="tr-TR" sz="5400" dirty="0"/>
            </a:br>
            <a:r>
              <a:rPr lang="tr-TR" sz="5400" dirty="0"/>
              <a:t/>
            </a:r>
            <a:br>
              <a:rPr lang="tr-TR" sz="5400" dirty="0"/>
            </a:br>
            <a:endParaRPr lang="tr-TR" sz="6000" b="1" cap="none"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Alt Başlık 2"/>
          <p:cNvSpPr>
            <a:spLocks noGrp="1"/>
          </p:cNvSpPr>
          <p:nvPr>
            <p:ph type="subTitle" idx="1"/>
          </p:nvPr>
        </p:nvSpPr>
        <p:spPr>
          <a:xfrm>
            <a:off x="3419872" y="3765252"/>
            <a:ext cx="5724128" cy="2083791"/>
          </a:xfrm>
        </p:spPr>
        <p:txBody>
          <a:bodyPr>
            <a:normAutofit/>
          </a:bodyPr>
          <a:lstStyle/>
          <a:p>
            <a:pPr algn="ctr"/>
            <a:endParaRPr lang="tr-TR" dirty="0"/>
          </a:p>
          <a:p>
            <a:pPr algn="ctr"/>
            <a:endParaRPr lang="tr-TR" dirty="0"/>
          </a:p>
          <a:p>
            <a:pPr algn="ctr"/>
            <a:endParaRPr lang="tr-TR" dirty="0"/>
          </a:p>
        </p:txBody>
      </p:sp>
      <p:sp>
        <p:nvSpPr>
          <p:cNvPr id="4" name="Dikdörtgen 3"/>
          <p:cNvSpPr/>
          <p:nvPr/>
        </p:nvSpPr>
        <p:spPr>
          <a:xfrm>
            <a:off x="755576" y="3090446"/>
            <a:ext cx="6102424" cy="677108"/>
          </a:xfrm>
          <a:prstGeom prst="rect">
            <a:avLst/>
          </a:prstGeom>
        </p:spPr>
        <p:txBody>
          <a:bodyPr wrap="square">
            <a:spAutoFit/>
          </a:bodyPr>
          <a:lstStyle/>
          <a:p>
            <a:r>
              <a:rPr lang="tr-TR"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Göç ve Okul</a:t>
            </a:r>
            <a:br>
              <a:rPr lang="tr-TR"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tr-TR" dirty="0"/>
              <a:t>Kültüre Duyarlı </a:t>
            </a:r>
            <a:r>
              <a:rPr lang="tr-TR" dirty="0" err="1"/>
              <a:t>Psikososyal</a:t>
            </a:r>
            <a:r>
              <a:rPr lang="tr-TR" dirty="0"/>
              <a:t> </a:t>
            </a:r>
            <a:r>
              <a:rPr lang="tr-TR" dirty="0" smtClean="0"/>
              <a:t>Destek I</a:t>
            </a:r>
            <a:endParaRPr lang="tr-TR" dirty="0"/>
          </a:p>
        </p:txBody>
      </p:sp>
    </p:spTree>
    <p:extLst>
      <p:ext uri="{BB962C8B-B14F-4D97-AF65-F5344CB8AC3E}">
        <p14:creationId xmlns:p14="http://schemas.microsoft.com/office/powerpoint/2010/main" val="42129598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lvl="2" algn="l" rtl="0">
              <a:spcBef>
                <a:spcPts val="400"/>
              </a:spcBef>
            </a:pPr>
            <a:r>
              <a:rPr lang="tr-TR" dirty="0"/>
              <a:t>Uzun Dönemli Travmatik Stres Tepkileri</a:t>
            </a:r>
            <a:r>
              <a:rPr lang="tr-TR" sz="2400" dirty="0"/>
              <a:t/>
            </a:r>
            <a:br>
              <a:rPr lang="tr-TR" sz="2400" dirty="0"/>
            </a:b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Bireylerin </a:t>
            </a:r>
            <a:r>
              <a:rPr lang="tr-TR" dirty="0"/>
              <a:t>fiziksel ve psikolojik bütünlüğünü, mal varlığını ve diğer kendine ait varlıklarını, tanışıklık/ aşinalık ve kontrol edebilirlik duygusunu, önemli değerlerini, düşüncelerini, yorumlarını, tutumlarını ve varsayımlarını tehdit etmekte olan doğrudan ve dolaylı tehditler travmatik bireyler ve toplumlar yaratmaktadır. Ayrıca, krizlere maruz kalmak kişilerin rutin faaliyetlerinin durmasına da neden olabilmektedir (</a:t>
            </a:r>
            <a:r>
              <a:rPr lang="tr-TR" dirty="0" err="1"/>
              <a:t>Zeidner</a:t>
            </a:r>
            <a:r>
              <a:rPr lang="tr-TR" dirty="0"/>
              <a:t>, 2006</a:t>
            </a:r>
            <a:r>
              <a:rPr lang="tr-TR" dirty="0" smtClean="0"/>
              <a:t>).</a:t>
            </a:r>
          </a:p>
          <a:p>
            <a:endParaRPr lang="tr-TR" dirty="0"/>
          </a:p>
          <a:p>
            <a:r>
              <a:rPr lang="tr-TR" dirty="0"/>
              <a:t>Tüm bunların yanı sıra kızgınlık, reddetme, odaklanma bozukluğu ve uyku bozukluğu hatta depresyon gibi sorunlar da görülebilmektedir. Bunlara, uyku bozuklukları, kendini üzgün hissetme, endişe, kaygı, artan alkol ve sigara tüketimi de eklenebilir (</a:t>
            </a:r>
            <a:r>
              <a:rPr lang="tr-TR" dirty="0" err="1"/>
              <a:t>Nandi</a:t>
            </a:r>
            <a:r>
              <a:rPr lang="tr-TR" dirty="0"/>
              <a:t>, </a:t>
            </a:r>
            <a:r>
              <a:rPr lang="tr-TR" dirty="0" err="1"/>
              <a:t>Galea</a:t>
            </a:r>
            <a:r>
              <a:rPr lang="tr-TR" dirty="0"/>
              <a:t>, </a:t>
            </a:r>
            <a:r>
              <a:rPr lang="tr-TR" dirty="0" err="1"/>
              <a:t>Ahern</a:t>
            </a:r>
            <a:r>
              <a:rPr lang="tr-TR" dirty="0"/>
              <a:t> ve </a:t>
            </a:r>
            <a:r>
              <a:rPr lang="tr-TR" dirty="0" err="1"/>
              <a:t>Vlahov</a:t>
            </a:r>
            <a:r>
              <a:rPr lang="tr-TR" dirty="0"/>
              <a:t>, 2005).</a:t>
            </a:r>
          </a:p>
        </p:txBody>
      </p:sp>
    </p:spTree>
    <p:extLst>
      <p:ext uri="{BB962C8B-B14F-4D97-AF65-F5344CB8AC3E}">
        <p14:creationId xmlns:p14="http://schemas.microsoft.com/office/powerpoint/2010/main" val="9524235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a:t>Aynı olaya maruz kalan çocuk ve ergenler yetişkinlerden farklı tepkiler verebilmektedir. Çocuklarda, bir kriz durumunun ardından ciddi psikolojik sorunlar görülebilmektedir (www.apa.org/</a:t>
            </a:r>
            <a:r>
              <a:rPr lang="tr-TR" dirty="0" err="1"/>
              <a:t>ppo</a:t>
            </a:r>
            <a:r>
              <a:rPr lang="tr-TR" dirty="0"/>
              <a:t>/</a:t>
            </a:r>
            <a:r>
              <a:rPr lang="tr-TR" dirty="0" err="1"/>
              <a:t>issues</a:t>
            </a:r>
            <a:r>
              <a:rPr lang="tr-TR" dirty="0"/>
              <a:t>/pterrorchild.html). </a:t>
            </a:r>
            <a:r>
              <a:rPr lang="tr-TR" dirty="0" smtClean="0"/>
              <a:t>Bekleneceği </a:t>
            </a:r>
            <a:r>
              <a:rPr lang="tr-TR" dirty="0"/>
              <a:t>üzere, kendileri, yakınları zarar gören veya öldürülen çocuklar, daha ağır psikolojik sorunlar sergilerken, küçük yaşta olanlar, bilişsel gelişim düzeylerinden dolayı çok daha fazla korkmaktadırlar (</a:t>
            </a:r>
            <a:r>
              <a:rPr lang="tr-TR" dirty="0" err="1"/>
              <a:t>Burnham</a:t>
            </a:r>
            <a:r>
              <a:rPr lang="tr-TR" dirty="0"/>
              <a:t>, 2005). </a:t>
            </a:r>
            <a:endParaRPr lang="tr-TR" dirty="0" smtClean="0"/>
          </a:p>
          <a:p>
            <a:r>
              <a:rPr lang="tr-TR" dirty="0" smtClean="0"/>
              <a:t> </a:t>
            </a:r>
            <a:endParaRPr lang="tr-TR" dirty="0"/>
          </a:p>
        </p:txBody>
      </p:sp>
    </p:spTree>
    <p:extLst>
      <p:ext uri="{BB962C8B-B14F-4D97-AF65-F5344CB8AC3E}">
        <p14:creationId xmlns:p14="http://schemas.microsoft.com/office/powerpoint/2010/main" val="27373072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76225" y="332656"/>
            <a:ext cx="8591550" cy="1224136"/>
          </a:xfrm>
        </p:spPr>
        <p:txBody>
          <a:bodyPr>
            <a:noAutofit/>
          </a:bodyPr>
          <a:lstStyle/>
          <a:p>
            <a:r>
              <a:rPr lang="tr-TR" sz="7200" dirty="0" smtClean="0"/>
              <a:t>GÖÇ</a:t>
            </a:r>
            <a:endParaRPr lang="tr-TR" sz="7200" dirty="0"/>
          </a:p>
        </p:txBody>
      </p:sp>
      <p:sp>
        <p:nvSpPr>
          <p:cNvPr id="3" name="İçerik Yer Tutucusu 2"/>
          <p:cNvSpPr>
            <a:spLocks noGrp="1"/>
          </p:cNvSpPr>
          <p:nvPr>
            <p:ph idx="1"/>
          </p:nvPr>
        </p:nvSpPr>
        <p:spPr>
          <a:xfrm>
            <a:off x="274320" y="1484784"/>
            <a:ext cx="8595360" cy="4751424"/>
          </a:xfrm>
        </p:spPr>
        <p:txBody>
          <a:bodyPr>
            <a:normAutofit/>
          </a:bodyPr>
          <a:lstStyle/>
          <a:p>
            <a:pPr marL="0" indent="0">
              <a:buNone/>
            </a:pPr>
            <a:endParaRPr lang="tr-TR" dirty="0" smtClean="0"/>
          </a:p>
          <a:p>
            <a:pPr marL="0" indent="0">
              <a:buNone/>
            </a:pPr>
            <a:r>
              <a:rPr lang="tr-TR" dirty="0" smtClean="0"/>
              <a:t>Bir </a:t>
            </a:r>
            <a:r>
              <a:rPr lang="tr-TR" dirty="0"/>
              <a:t>ülkeden başka bir ülkeye kalıcı bir biçimde yerleşmek amacıyla yasal veya yasal olmayan yollardan yapılan yolculuk olarak ele alınmaktadır. </a:t>
            </a:r>
            <a:endParaRPr lang="tr-TR" dirty="0" smtClean="0"/>
          </a:p>
          <a:p>
            <a:endParaRPr lang="tr-TR" dirty="0"/>
          </a:p>
          <a:p>
            <a:r>
              <a:rPr lang="tr-TR" dirty="0"/>
              <a:t>Bu Birleşmiş Milletler Yüksek Komiserliği’nin yetki alanında dünyadaki en büyük mülteci krizidir. 5. yılında olan Suriye savaşının hâlihazırda bitmesine ilişkin hiçbir emare görülmezken, sayı 2015 raporlarına göre 5 milyon sınırına yaklaşmış durumdadır (www.unhcr.org.tr, 2015).</a:t>
            </a:r>
          </a:p>
          <a:p>
            <a:endParaRPr lang="tr-TR" dirty="0"/>
          </a:p>
        </p:txBody>
      </p:sp>
    </p:spTree>
    <p:extLst>
      <p:ext uri="{BB962C8B-B14F-4D97-AF65-F5344CB8AC3E}">
        <p14:creationId xmlns:p14="http://schemas.microsoft.com/office/powerpoint/2010/main" val="33191414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Eski göçlerden farkı ne?</a:t>
            </a:r>
            <a:endParaRPr lang="tr-TR" dirty="0"/>
          </a:p>
        </p:txBody>
      </p:sp>
      <p:sp>
        <p:nvSpPr>
          <p:cNvPr id="3" name="İçerik Yer Tutucusu 2"/>
          <p:cNvSpPr>
            <a:spLocks noGrp="1"/>
          </p:cNvSpPr>
          <p:nvPr>
            <p:ph idx="1"/>
          </p:nvPr>
        </p:nvSpPr>
        <p:spPr>
          <a:xfrm>
            <a:off x="274320" y="1484784"/>
            <a:ext cx="8595360" cy="4751424"/>
          </a:xfrm>
        </p:spPr>
        <p:txBody>
          <a:bodyPr>
            <a:normAutofit/>
          </a:bodyPr>
          <a:lstStyle/>
          <a:p>
            <a:pPr>
              <a:lnSpc>
                <a:spcPct val="115000"/>
              </a:lnSpc>
              <a:spcAft>
                <a:spcPts val="1000"/>
              </a:spcAft>
            </a:pPr>
            <a:endParaRPr lang="tr-TR" sz="2400" dirty="0" smtClean="0">
              <a:latin typeface="Calibri"/>
              <a:ea typeface="Calibri"/>
              <a:cs typeface="Times New Roman"/>
            </a:endParaRPr>
          </a:p>
          <a:p>
            <a:pPr>
              <a:lnSpc>
                <a:spcPct val="115000"/>
              </a:lnSpc>
              <a:spcAft>
                <a:spcPts val="1000"/>
              </a:spcAft>
            </a:pPr>
            <a:r>
              <a:rPr lang="tr-TR" sz="2400" dirty="0" smtClean="0">
                <a:latin typeface="Calibri"/>
                <a:ea typeface="Calibri"/>
                <a:cs typeface="Times New Roman"/>
              </a:rPr>
              <a:t>Özellikle </a:t>
            </a:r>
            <a:r>
              <a:rPr lang="tr-TR" sz="2400" dirty="0">
                <a:latin typeface="Calibri"/>
                <a:ea typeface="Calibri"/>
                <a:cs typeface="Times New Roman"/>
              </a:rPr>
              <a:t>1970’lerden sonra hızla değişen mülteci profilinin eski çalışmalar ile anlamlandırılmasının zorluğudur (</a:t>
            </a:r>
            <a:r>
              <a:rPr lang="tr-TR" sz="2400" dirty="0" err="1">
                <a:latin typeface="Calibri"/>
                <a:ea typeface="Calibri"/>
                <a:cs typeface="Times New Roman"/>
              </a:rPr>
              <a:t>Paludani</a:t>
            </a:r>
            <a:r>
              <a:rPr lang="tr-TR" sz="2400" dirty="0">
                <a:latin typeface="Calibri"/>
                <a:ea typeface="Calibri"/>
                <a:cs typeface="Times New Roman"/>
              </a:rPr>
              <a:t> 1974; George, 2010). </a:t>
            </a:r>
            <a:r>
              <a:rPr lang="tr-TR" sz="2400" dirty="0" err="1">
                <a:latin typeface="Calibri"/>
                <a:ea typeface="Calibri"/>
                <a:cs typeface="Times New Roman"/>
              </a:rPr>
              <a:t>Paludan’ın</a:t>
            </a:r>
            <a:r>
              <a:rPr lang="tr-TR" sz="2400" dirty="0">
                <a:latin typeface="Calibri"/>
                <a:ea typeface="Calibri"/>
                <a:cs typeface="Times New Roman"/>
              </a:rPr>
              <a:t> (1974) “</a:t>
            </a:r>
            <a:r>
              <a:rPr lang="tr-TR" sz="2400" dirty="0">
                <a:solidFill>
                  <a:srgbClr val="FF0000"/>
                </a:solidFill>
                <a:latin typeface="Calibri"/>
                <a:ea typeface="Calibri"/>
                <a:cs typeface="Times New Roman"/>
              </a:rPr>
              <a:t>yeni mülteciler</a:t>
            </a:r>
            <a:r>
              <a:rPr lang="tr-TR" sz="2400" dirty="0">
                <a:latin typeface="Calibri"/>
                <a:ea typeface="Calibri"/>
                <a:cs typeface="Times New Roman"/>
              </a:rPr>
              <a:t>” olarak adlandırdığı olgu kültürel, etnik ve ırk özellikleri bakımından hedef ülkeden çok büyük farklılıklar göstermektedir. Dolayısı ile “</a:t>
            </a:r>
            <a:r>
              <a:rPr lang="tr-TR" sz="2400" dirty="0">
                <a:solidFill>
                  <a:srgbClr val="FF0000"/>
                </a:solidFill>
                <a:latin typeface="Calibri"/>
                <a:ea typeface="Calibri"/>
                <a:cs typeface="Times New Roman"/>
              </a:rPr>
              <a:t>eski </a:t>
            </a:r>
            <a:r>
              <a:rPr lang="tr-TR" sz="2400" dirty="0" err="1">
                <a:solidFill>
                  <a:srgbClr val="FF0000"/>
                </a:solidFill>
                <a:latin typeface="Calibri"/>
                <a:ea typeface="Calibri"/>
                <a:cs typeface="Times New Roman"/>
              </a:rPr>
              <a:t>mülteciler</a:t>
            </a:r>
            <a:r>
              <a:rPr lang="tr-TR" sz="2400" dirty="0" err="1">
                <a:latin typeface="Calibri"/>
                <a:ea typeface="Calibri"/>
                <a:cs typeface="Times New Roman"/>
              </a:rPr>
              <a:t>”den</a:t>
            </a:r>
            <a:r>
              <a:rPr lang="tr-TR" sz="2400" dirty="0">
                <a:latin typeface="Calibri"/>
                <a:ea typeface="Calibri"/>
                <a:cs typeface="Times New Roman"/>
              </a:rPr>
              <a:t> farklı olarak pek çok zaman yeni yaşamlarında herhangi bir soydaşlık, akrabalık, sosyal destek veya yakınlık deneyimi yaşayamamaktadırlar</a:t>
            </a:r>
            <a:endParaRPr lang="tr-TR" dirty="0"/>
          </a:p>
        </p:txBody>
      </p:sp>
    </p:spTree>
    <p:extLst>
      <p:ext uri="{BB962C8B-B14F-4D97-AF65-F5344CB8AC3E}">
        <p14:creationId xmlns:p14="http://schemas.microsoft.com/office/powerpoint/2010/main" val="20459195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74320" y="1988840"/>
            <a:ext cx="8595360" cy="3888432"/>
          </a:xfrm>
        </p:spPr>
        <p:txBody>
          <a:bodyPr/>
          <a:lstStyle/>
          <a:p>
            <a:pPr lvl="0">
              <a:lnSpc>
                <a:spcPct val="115000"/>
              </a:lnSpc>
              <a:spcAft>
                <a:spcPts val="1000"/>
              </a:spcAft>
              <a:buClr>
                <a:srgbClr val="0F6FC6"/>
              </a:buClr>
            </a:pPr>
            <a:r>
              <a:rPr lang="tr-TR" sz="1700" dirty="0" smtClean="0">
                <a:latin typeface="Calibri"/>
                <a:ea typeface="Calibri"/>
                <a:cs typeface="Times New Roman"/>
              </a:rPr>
              <a:t>Bu </a:t>
            </a:r>
            <a:r>
              <a:rPr lang="tr-TR" sz="1700" dirty="0">
                <a:latin typeface="Calibri"/>
                <a:ea typeface="Calibri"/>
                <a:cs typeface="Times New Roman"/>
              </a:rPr>
              <a:t>farklılıklar tehlikeyi önceden fark ederek planlı göç ettiği için </a:t>
            </a:r>
            <a:r>
              <a:rPr lang="tr-TR" sz="1700" b="1" dirty="0">
                <a:latin typeface="Calibri"/>
                <a:ea typeface="Calibri"/>
                <a:cs typeface="Times New Roman"/>
              </a:rPr>
              <a:t>“öngörülü mülteci”</a:t>
            </a:r>
            <a:r>
              <a:rPr lang="tr-TR" sz="1700" dirty="0">
                <a:latin typeface="Calibri"/>
                <a:ea typeface="Calibri"/>
                <a:cs typeface="Times New Roman"/>
              </a:rPr>
              <a:t> (</a:t>
            </a:r>
            <a:r>
              <a:rPr lang="tr-TR" sz="1700" dirty="0" err="1">
                <a:latin typeface="Calibri"/>
                <a:ea typeface="Calibri"/>
                <a:cs typeface="Times New Roman"/>
              </a:rPr>
              <a:t>anticipatory</a:t>
            </a:r>
            <a:r>
              <a:rPr lang="tr-TR" sz="1700" dirty="0">
                <a:latin typeface="Calibri"/>
                <a:ea typeface="Calibri"/>
                <a:cs typeface="Times New Roman"/>
              </a:rPr>
              <a:t> </a:t>
            </a:r>
            <a:r>
              <a:rPr lang="tr-TR" sz="1700" dirty="0" err="1">
                <a:latin typeface="Calibri"/>
                <a:ea typeface="Calibri"/>
                <a:cs typeface="Times New Roman"/>
              </a:rPr>
              <a:t>refugees</a:t>
            </a:r>
            <a:r>
              <a:rPr lang="tr-TR" sz="1700" dirty="0">
                <a:latin typeface="Calibri"/>
                <a:ea typeface="Calibri"/>
                <a:cs typeface="Times New Roman"/>
              </a:rPr>
              <a:t>) olarak adlandırılan nispeten daha güvenli yollardan ve hazırlıklı göç etmiş gruplar için bile önemli güçlükler yaratmaktadır. </a:t>
            </a:r>
            <a:endParaRPr lang="tr-TR" sz="1700" dirty="0" smtClean="0">
              <a:latin typeface="Calibri"/>
              <a:ea typeface="Calibri"/>
              <a:cs typeface="Times New Roman"/>
            </a:endParaRPr>
          </a:p>
          <a:p>
            <a:pPr lvl="0">
              <a:lnSpc>
                <a:spcPct val="115000"/>
              </a:lnSpc>
              <a:spcAft>
                <a:spcPts val="1000"/>
              </a:spcAft>
              <a:buClr>
                <a:srgbClr val="0F6FC6"/>
              </a:buClr>
            </a:pPr>
            <a:r>
              <a:rPr lang="tr-TR" sz="1700" dirty="0" smtClean="0">
                <a:latin typeface="Calibri"/>
                <a:ea typeface="Calibri"/>
                <a:cs typeface="Times New Roman"/>
              </a:rPr>
              <a:t>Hayatta </a:t>
            </a:r>
            <a:r>
              <a:rPr lang="tr-TR" sz="1700" dirty="0">
                <a:latin typeface="Calibri"/>
                <a:ea typeface="Calibri"/>
                <a:cs typeface="Times New Roman"/>
              </a:rPr>
              <a:t>kalmak için hızla hareket etmek zorunda kalan </a:t>
            </a:r>
            <a:r>
              <a:rPr lang="tr-TR" sz="1700" b="1" dirty="0">
                <a:latin typeface="Calibri"/>
                <a:ea typeface="Calibri"/>
                <a:cs typeface="Times New Roman"/>
              </a:rPr>
              <a:t>“Acil mülteci”</a:t>
            </a:r>
            <a:r>
              <a:rPr lang="tr-TR" sz="1700" dirty="0">
                <a:latin typeface="Calibri"/>
                <a:ea typeface="Calibri"/>
                <a:cs typeface="Times New Roman"/>
              </a:rPr>
              <a:t> (</a:t>
            </a:r>
            <a:r>
              <a:rPr lang="tr-TR" sz="1700" dirty="0" err="1">
                <a:latin typeface="Calibri"/>
                <a:ea typeface="Calibri"/>
                <a:cs typeface="Times New Roman"/>
              </a:rPr>
              <a:t>acute</a:t>
            </a:r>
            <a:r>
              <a:rPr lang="tr-TR" sz="1700" dirty="0">
                <a:latin typeface="Calibri"/>
                <a:ea typeface="Calibri"/>
                <a:cs typeface="Times New Roman"/>
              </a:rPr>
              <a:t> </a:t>
            </a:r>
            <a:r>
              <a:rPr lang="tr-TR" sz="1700" dirty="0" err="1">
                <a:latin typeface="Calibri"/>
                <a:ea typeface="Calibri"/>
                <a:cs typeface="Times New Roman"/>
              </a:rPr>
              <a:t>refugees</a:t>
            </a:r>
            <a:r>
              <a:rPr lang="tr-TR" sz="1700" dirty="0">
                <a:latin typeface="Calibri"/>
                <a:ea typeface="Calibri"/>
                <a:cs typeface="Times New Roman"/>
              </a:rPr>
              <a:t>) için bu yabancılık çok daha büyük riskler taşımaktadır. Çatışmanın ortasında kaldığı için bir anda ve hem psikolojik hem finansal açıdan hazırlıksız yakalanan ve çoğunlukla ağır savaş veya çatışma travmaları deneyimleyen bu grup ilk aşamada ulaştıkları “sığınma” bölgelerine ulaştıklarında vermeleri gereken önemli kararlarla yüz yüze gelmektedir: Eve mi dönelim? Kalıcı bir ülke mi arayalım? Çatışma süresince geçici kamplarda mı yaşayalım? Üstelik hangi kararı verirlerse versinler temel yaşamsal ihtiyaçlarını nasıl karşı-ayacaklarını planlamaları gerekmektedir.</a:t>
            </a:r>
            <a:endParaRPr lang="tr-TR" dirty="0">
              <a:latin typeface="Calibri"/>
              <a:ea typeface="Calibri"/>
              <a:cs typeface="Times New Roman"/>
            </a:endParaRPr>
          </a:p>
          <a:p>
            <a:endParaRPr lang="tr-TR" dirty="0"/>
          </a:p>
        </p:txBody>
      </p:sp>
    </p:spTree>
    <p:extLst>
      <p:ext uri="{BB962C8B-B14F-4D97-AF65-F5344CB8AC3E}">
        <p14:creationId xmlns:p14="http://schemas.microsoft.com/office/powerpoint/2010/main" val="6264284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74320" y="404664"/>
            <a:ext cx="8595360" cy="5831544"/>
          </a:xfrm>
        </p:spPr>
        <p:txBody>
          <a:bodyPr>
            <a:normAutofit lnSpcReduction="10000"/>
          </a:bodyPr>
          <a:lstStyle/>
          <a:p>
            <a:r>
              <a:rPr lang="tr-TR" b="1" u="sng" dirty="0"/>
              <a:t>Göç Stresi: </a:t>
            </a:r>
            <a:r>
              <a:rPr lang="tr-TR" dirty="0"/>
              <a:t>Göç süreci ve öncesinde </a:t>
            </a:r>
            <a:r>
              <a:rPr lang="tr-TR" dirty="0" smtClean="0"/>
              <a:t>yüz yüze </a:t>
            </a:r>
            <a:r>
              <a:rPr lang="tr-TR" dirty="0"/>
              <a:t>gelinen doğrudan veya dolaylı kriz deneyimleri ile bunların sonucunda ortaya çıkan duygusal deneyimler göç stresi olarak ele alınmaktadır. Organ kaybı, yakınların kaybı, yakınların geride bırakılması, temel yaşamsal ihtiyaçların karşılanamaması, ekonomik zorluk yaşama, doğrudan terör, çatışma ve/veya saldırıya maruz kalma,  temel becerilerin kaybedilmesi, ayrımcılığa uğrama gibi geniş bir </a:t>
            </a:r>
            <a:r>
              <a:rPr lang="tr-TR" dirty="0" smtClean="0"/>
              <a:t>yelpazede  </a:t>
            </a:r>
            <a:r>
              <a:rPr lang="tr-TR" dirty="0"/>
              <a:t>travmatik stres faktörlerini doğrudan deneyimleme, tanık olma veya bunların deneyimlendiğini biliyor olmak göç stresi olarak ele alınacaktır</a:t>
            </a:r>
            <a:r>
              <a:rPr lang="tr-TR" dirty="0" smtClean="0"/>
              <a:t>.</a:t>
            </a:r>
          </a:p>
          <a:p>
            <a:pPr marL="0" indent="0">
              <a:buNone/>
            </a:pPr>
            <a:endParaRPr lang="tr-TR" dirty="0"/>
          </a:p>
          <a:p>
            <a:r>
              <a:rPr lang="tr-TR" b="1" u="sng" dirty="0"/>
              <a:t>Göç Sonrası Yaşam Güçlükleri: </a:t>
            </a:r>
            <a:r>
              <a:rPr lang="tr-TR" dirty="0"/>
              <a:t>Belli başlı göç sonrası stres faktörleri iletişim, ayrımcılık, geride kalanlar için endişe, iş bulma, göç süreci zorlukları, sağlık ve sosyal hizmetlere erişim, kültürlenme  alanlarında deneyimlenen güçlükler olarak ele alınmıştır.</a:t>
            </a:r>
          </a:p>
          <a:p>
            <a:endParaRPr lang="tr-TR" dirty="0"/>
          </a:p>
        </p:txBody>
      </p:sp>
    </p:spTree>
    <p:extLst>
      <p:ext uri="{BB962C8B-B14F-4D97-AF65-F5344CB8AC3E}">
        <p14:creationId xmlns:p14="http://schemas.microsoft.com/office/powerpoint/2010/main" val="6928674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dirty="0"/>
              <a:t>Terör &amp; Göç Olayına Maruz Kalmanın Psikolojik Etkileri</a:t>
            </a:r>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3559455072"/>
              </p:ext>
            </p:extLst>
          </p:nvPr>
        </p:nvGraphicFramePr>
        <p:xfrm>
          <a:off x="539552" y="1700808"/>
          <a:ext cx="8042096" cy="38153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348441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76225" y="228601"/>
            <a:ext cx="8591550" cy="752128"/>
          </a:xfrm>
        </p:spPr>
        <p:txBody>
          <a:bodyPr/>
          <a:lstStyle/>
          <a:p>
            <a:r>
              <a:rPr lang="tr-TR" dirty="0" smtClean="0">
                <a:solidFill>
                  <a:srgbClr val="FF0000"/>
                </a:solidFill>
              </a:rPr>
              <a:t>GÖÇ…</a:t>
            </a:r>
            <a:endParaRPr lang="tr-TR" dirty="0">
              <a:solidFill>
                <a:srgbClr val="FF0000"/>
              </a:solidFill>
            </a:endParaRPr>
          </a:p>
        </p:txBody>
      </p:sp>
      <p:pic>
        <p:nvPicPr>
          <p:cNvPr id="1026"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274638" y="1196752"/>
            <a:ext cx="8594725" cy="475252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41112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375594583"/>
              </p:ext>
            </p:extLst>
          </p:nvPr>
        </p:nvGraphicFramePr>
        <p:xfrm>
          <a:off x="755575" y="548680"/>
          <a:ext cx="7776865" cy="5837866"/>
        </p:xfrm>
        <a:graphic>
          <a:graphicData uri="http://schemas.openxmlformats.org/drawingml/2006/table">
            <a:tbl>
              <a:tblPr firstRow="1" firstCol="1" bandRow="1">
                <a:tableStyleId>{5C22544A-7EE6-4342-B048-85BDC9FD1C3A}</a:tableStyleId>
              </a:tblPr>
              <a:tblGrid>
                <a:gridCol w="443387"/>
                <a:gridCol w="2694726"/>
                <a:gridCol w="2479913"/>
                <a:gridCol w="2158839"/>
              </a:tblGrid>
              <a:tr h="406262">
                <a:tc>
                  <a:txBody>
                    <a:bodyPr/>
                    <a:lstStyle/>
                    <a:p>
                      <a:pPr algn="ctr">
                        <a:lnSpc>
                          <a:spcPct val="150000"/>
                        </a:lnSpc>
                        <a:spcAft>
                          <a:spcPts val="0"/>
                        </a:spcAft>
                      </a:pPr>
                      <a:r>
                        <a:rPr lang="en-US" sz="900" dirty="0">
                          <a:effectLst/>
                        </a:rPr>
                        <a:t/>
                      </a:r>
                      <a:br>
                        <a:rPr lang="en-US" sz="900" dirty="0">
                          <a:effectLst/>
                        </a:rPr>
                      </a:br>
                      <a:r>
                        <a:rPr lang="tr-TR" sz="900" dirty="0">
                          <a:effectLst/>
                        </a:rPr>
                        <a:t> </a:t>
                      </a:r>
                      <a:endParaRPr lang="tr-TR" sz="900" dirty="0">
                        <a:effectLst/>
                        <a:latin typeface="Calibri"/>
                        <a:ea typeface="Calibri"/>
                        <a:cs typeface="Times New Roman"/>
                      </a:endParaRPr>
                    </a:p>
                  </a:txBody>
                  <a:tcPr marL="45360" marR="45360" marT="0" marB="0"/>
                </a:tc>
                <a:tc>
                  <a:txBody>
                    <a:bodyPr/>
                    <a:lstStyle/>
                    <a:p>
                      <a:pPr algn="ctr">
                        <a:lnSpc>
                          <a:spcPct val="150000"/>
                        </a:lnSpc>
                        <a:spcAft>
                          <a:spcPts val="0"/>
                        </a:spcAft>
                      </a:pPr>
                      <a:r>
                        <a:rPr lang="tr-TR" sz="900" dirty="0">
                          <a:effectLst/>
                        </a:rPr>
                        <a:t>Bireysel Faktörler</a:t>
                      </a:r>
                      <a:endParaRPr lang="tr-TR" sz="900" dirty="0">
                        <a:effectLst/>
                        <a:latin typeface="Calibri"/>
                        <a:ea typeface="Calibri"/>
                        <a:cs typeface="Times New Roman"/>
                      </a:endParaRPr>
                    </a:p>
                  </a:txBody>
                  <a:tcPr marL="45360" marR="45360" marT="0" marB="0"/>
                </a:tc>
                <a:tc>
                  <a:txBody>
                    <a:bodyPr/>
                    <a:lstStyle/>
                    <a:p>
                      <a:pPr algn="ctr">
                        <a:lnSpc>
                          <a:spcPct val="150000"/>
                        </a:lnSpc>
                        <a:spcAft>
                          <a:spcPts val="0"/>
                        </a:spcAft>
                      </a:pPr>
                      <a:r>
                        <a:rPr lang="tr-TR" sz="700" dirty="0">
                          <a:effectLst/>
                        </a:rPr>
                        <a:t>Olayla İlgili Faktörler</a:t>
                      </a:r>
                      <a:endParaRPr lang="tr-TR" sz="700" dirty="0">
                        <a:effectLst/>
                        <a:latin typeface="Calibri"/>
                        <a:ea typeface="Calibri"/>
                        <a:cs typeface="Times New Roman"/>
                      </a:endParaRPr>
                    </a:p>
                  </a:txBody>
                  <a:tcPr marL="45360" marR="45360" marT="0" marB="0"/>
                </a:tc>
                <a:tc>
                  <a:txBody>
                    <a:bodyPr/>
                    <a:lstStyle/>
                    <a:p>
                      <a:pPr algn="ctr">
                        <a:lnSpc>
                          <a:spcPct val="150000"/>
                        </a:lnSpc>
                        <a:spcAft>
                          <a:spcPts val="0"/>
                        </a:spcAft>
                      </a:pPr>
                      <a:r>
                        <a:rPr lang="tr-TR" sz="700">
                          <a:effectLst/>
                        </a:rPr>
                        <a:t>Olay Sonrası Faktörler</a:t>
                      </a:r>
                      <a:endParaRPr lang="tr-TR" sz="700">
                        <a:effectLst/>
                        <a:latin typeface="Calibri"/>
                        <a:ea typeface="Calibri"/>
                        <a:cs typeface="Times New Roman"/>
                      </a:endParaRPr>
                    </a:p>
                  </a:txBody>
                  <a:tcPr marL="45360" marR="45360" marT="0" marB="0"/>
                </a:tc>
              </a:tr>
              <a:tr h="2878078">
                <a:tc>
                  <a:txBody>
                    <a:bodyPr/>
                    <a:lstStyle/>
                    <a:p>
                      <a:pPr marL="342900" marR="71755" lvl="0" indent="-342900" algn="ctr">
                        <a:lnSpc>
                          <a:spcPct val="150000"/>
                        </a:lnSpc>
                        <a:spcAft>
                          <a:spcPts val="0"/>
                        </a:spcAft>
                        <a:buFont typeface="Times New Roman"/>
                        <a:buChar char=""/>
                      </a:pPr>
                      <a:r>
                        <a:rPr lang="tr-TR" sz="900" dirty="0">
                          <a:effectLst/>
                        </a:rPr>
                        <a:t>GÜNCEL BİREYSEL FAKTÖRLER</a:t>
                      </a:r>
                      <a:endParaRPr lang="tr-TR" sz="900" dirty="0">
                        <a:effectLst/>
                        <a:latin typeface="Calibri"/>
                        <a:ea typeface="Arial Unicode MS"/>
                        <a:cs typeface="Times New Roman"/>
                      </a:endParaRPr>
                    </a:p>
                  </a:txBody>
                  <a:tcPr marL="45360" marR="45360" marT="0" marB="0" vert="vert270" anchor="ctr"/>
                </a:tc>
                <a:tc>
                  <a:txBody>
                    <a:bodyPr/>
                    <a:lstStyle/>
                    <a:p>
                      <a:pPr marL="342900" lvl="0" indent="-342900">
                        <a:lnSpc>
                          <a:spcPct val="150000"/>
                        </a:lnSpc>
                        <a:spcAft>
                          <a:spcPts val="0"/>
                        </a:spcAft>
                        <a:buFont typeface="Times New Roman"/>
                        <a:buChar char=""/>
                      </a:pPr>
                      <a:r>
                        <a:rPr lang="tr-TR" sz="900" dirty="0">
                          <a:effectLst/>
                        </a:rPr>
                        <a:t>- Cinsiyet (kadınlar risklere daha açık olabilmektedirler)</a:t>
                      </a:r>
                    </a:p>
                    <a:p>
                      <a:pPr marL="342900" lvl="0" indent="-342900">
                        <a:lnSpc>
                          <a:spcPct val="150000"/>
                        </a:lnSpc>
                        <a:spcAft>
                          <a:spcPts val="0"/>
                        </a:spcAft>
                        <a:buFont typeface="Times New Roman"/>
                        <a:buChar char=""/>
                      </a:pPr>
                      <a:r>
                        <a:rPr lang="tr-TR" sz="900" dirty="0">
                          <a:effectLst/>
                        </a:rPr>
                        <a:t>- Travmatik Yaşantı Sırasında Yaşın Küçük Olması</a:t>
                      </a:r>
                    </a:p>
                    <a:p>
                      <a:pPr marL="342900" lvl="0" indent="-342900">
                        <a:lnSpc>
                          <a:spcPct val="150000"/>
                        </a:lnSpc>
                        <a:spcAft>
                          <a:spcPts val="0"/>
                        </a:spcAft>
                        <a:buFont typeface="Times New Roman"/>
                        <a:buChar char=""/>
                      </a:pPr>
                      <a:r>
                        <a:rPr lang="tr-TR" sz="900" dirty="0">
                          <a:effectLst/>
                        </a:rPr>
                        <a:t>- Medeni Durum (Bekar yada boşanmış olmak riski artırmaktadır)</a:t>
                      </a:r>
                    </a:p>
                    <a:p>
                      <a:pPr marL="342900" lvl="0" indent="-342900">
                        <a:lnSpc>
                          <a:spcPct val="150000"/>
                        </a:lnSpc>
                        <a:spcAft>
                          <a:spcPts val="0"/>
                        </a:spcAft>
                        <a:buFont typeface="Times New Roman"/>
                        <a:buChar char=""/>
                      </a:pPr>
                      <a:r>
                        <a:rPr lang="tr-TR" sz="900" dirty="0">
                          <a:effectLst/>
                        </a:rPr>
                        <a:t>- Düşük Eğitim Düzeyi</a:t>
                      </a:r>
                    </a:p>
                    <a:p>
                      <a:pPr marL="342900" lvl="0" indent="-342900">
                        <a:lnSpc>
                          <a:spcPct val="150000"/>
                        </a:lnSpc>
                        <a:spcAft>
                          <a:spcPts val="0"/>
                        </a:spcAft>
                        <a:buFont typeface="Times New Roman"/>
                        <a:buChar char=""/>
                      </a:pPr>
                      <a:r>
                        <a:rPr lang="tr-TR" sz="900" dirty="0">
                          <a:effectLst/>
                        </a:rPr>
                        <a:t>- Düşük Zeka Düzeyi</a:t>
                      </a:r>
                    </a:p>
                    <a:p>
                      <a:pPr>
                        <a:lnSpc>
                          <a:spcPct val="150000"/>
                        </a:lnSpc>
                        <a:spcAft>
                          <a:spcPts val="0"/>
                        </a:spcAft>
                      </a:pPr>
                      <a:r>
                        <a:rPr lang="tr-TR" sz="900" dirty="0">
                          <a:effectLst/>
                        </a:rPr>
                        <a:t>- Hatalı Başa Çıkma Stratejiler</a:t>
                      </a:r>
                    </a:p>
                    <a:p>
                      <a:pPr>
                        <a:lnSpc>
                          <a:spcPct val="150000"/>
                        </a:lnSpc>
                        <a:spcAft>
                          <a:spcPts val="0"/>
                        </a:spcAft>
                      </a:pPr>
                      <a:r>
                        <a:rPr lang="tr-TR" sz="900" dirty="0">
                          <a:effectLst/>
                        </a:rPr>
                        <a:t>- Kronik Tıbbi Rahatsızlıklara Sahip Olma</a:t>
                      </a:r>
                    </a:p>
                    <a:p>
                      <a:pPr>
                        <a:lnSpc>
                          <a:spcPct val="150000"/>
                        </a:lnSpc>
                        <a:spcAft>
                          <a:spcPts val="0"/>
                        </a:spcAft>
                      </a:pPr>
                      <a:r>
                        <a:rPr lang="tr-TR" sz="900" dirty="0">
                          <a:effectLst/>
                        </a:rPr>
                        <a:t>- Kronik Psikolojik Bozukluklara Sahip Olma. </a:t>
                      </a:r>
                    </a:p>
                    <a:p>
                      <a:pPr marL="342900" lvl="0" indent="-342900">
                        <a:lnSpc>
                          <a:spcPct val="150000"/>
                        </a:lnSpc>
                        <a:spcAft>
                          <a:spcPts val="0"/>
                        </a:spcAft>
                        <a:buFont typeface="Times New Roman"/>
                        <a:buChar char=""/>
                      </a:pPr>
                      <a:r>
                        <a:rPr lang="tr-TR" sz="900" dirty="0">
                          <a:effectLst/>
                        </a:rPr>
                        <a:t>- Kronikleşmiş Yoksulluk, Evsizlik, İşsizlik Durumlarında Yaşamak</a:t>
                      </a:r>
                      <a:endParaRPr lang="tr-TR" sz="900" dirty="0">
                        <a:effectLst/>
                        <a:latin typeface="Calibri"/>
                        <a:ea typeface="Arial Unicode MS"/>
                        <a:cs typeface="Times New Roman"/>
                      </a:endParaRPr>
                    </a:p>
                  </a:txBody>
                  <a:tcPr marL="45360" marR="45360" marT="0" marB="0"/>
                </a:tc>
                <a:tc rowSpan="2">
                  <a:txBody>
                    <a:bodyPr/>
                    <a:lstStyle/>
                    <a:p>
                      <a:pPr>
                        <a:lnSpc>
                          <a:spcPct val="150000"/>
                        </a:lnSpc>
                        <a:spcAft>
                          <a:spcPts val="0"/>
                        </a:spcAft>
                      </a:pPr>
                      <a:r>
                        <a:rPr lang="tr-TR" sz="900" dirty="0">
                          <a:effectLst/>
                        </a:rPr>
                        <a:t>- Yaşamı tehdit eden ya da ağır yaralanmaya neden olan bir olayı yaşamak ya da buna şahit olmak. </a:t>
                      </a:r>
                    </a:p>
                    <a:p>
                      <a:pPr>
                        <a:lnSpc>
                          <a:spcPct val="150000"/>
                        </a:lnSpc>
                        <a:spcAft>
                          <a:spcPts val="0"/>
                        </a:spcAft>
                      </a:pPr>
                      <a:r>
                        <a:rPr lang="tr-TR" sz="900" dirty="0">
                          <a:effectLst/>
                        </a:rPr>
                        <a:t>- Aşırı şiddet nedeniyle ölümlere, yaralanmalara ya da çevresel hasarlara şahit olmak. </a:t>
                      </a:r>
                    </a:p>
                    <a:p>
                      <a:pPr>
                        <a:lnSpc>
                          <a:spcPct val="150000"/>
                        </a:lnSpc>
                        <a:spcAft>
                          <a:spcPts val="0"/>
                        </a:spcAft>
                      </a:pPr>
                      <a:r>
                        <a:rPr lang="tr-TR" sz="900" dirty="0">
                          <a:effectLst/>
                        </a:rPr>
                        <a:t>- Kişinin evini, değerli eşyalarını, önem verdiği ve kendisi için destek grubu niteliği taşıyan ilişkilerini kaybetmesi. </a:t>
                      </a:r>
                    </a:p>
                    <a:p>
                      <a:pPr>
                        <a:lnSpc>
                          <a:spcPct val="150000"/>
                        </a:lnSpc>
                        <a:spcAft>
                          <a:spcPts val="0"/>
                        </a:spcAft>
                      </a:pPr>
                      <a:r>
                        <a:rPr lang="tr-TR" sz="900" dirty="0">
                          <a:effectLst/>
                        </a:rPr>
                        <a:t>- Aşırı derecede yorgunluk, uykusuzluk ve aç kalma. </a:t>
                      </a:r>
                    </a:p>
                    <a:p>
                      <a:pPr>
                        <a:lnSpc>
                          <a:spcPct val="150000"/>
                        </a:lnSpc>
                        <a:spcAft>
                          <a:spcPts val="0"/>
                        </a:spcAft>
                      </a:pPr>
                      <a:r>
                        <a:rPr lang="tr-TR" sz="900" dirty="0">
                          <a:effectLst/>
                        </a:rPr>
                        <a:t>- Tehlikelere uzun süreli maruz kalma ve kayıp yaşama. </a:t>
                      </a:r>
                    </a:p>
                    <a:p>
                      <a:pPr>
                        <a:lnSpc>
                          <a:spcPct val="150000"/>
                        </a:lnSpc>
                        <a:spcAft>
                          <a:spcPts val="0"/>
                        </a:spcAft>
                      </a:pPr>
                      <a:r>
                        <a:rPr lang="tr-TR" sz="900" dirty="0">
                          <a:effectLst/>
                        </a:rPr>
                        <a:t>- Zehirli maddelere maruz kalmış olma (zehirli gazları soluma, radyoaktif maddelere maruz kalmış olma).</a:t>
                      </a:r>
                    </a:p>
                    <a:p>
                      <a:pPr>
                        <a:lnSpc>
                          <a:spcPct val="150000"/>
                        </a:lnSpc>
                        <a:spcAft>
                          <a:spcPts val="0"/>
                        </a:spcAft>
                      </a:pPr>
                      <a:r>
                        <a:rPr lang="tr-TR" sz="900" dirty="0">
                          <a:effectLst/>
                        </a:rPr>
                        <a:t>- Travma sırasında </a:t>
                      </a:r>
                      <a:r>
                        <a:rPr lang="tr-TR" sz="900" dirty="0" err="1">
                          <a:effectLst/>
                        </a:rPr>
                        <a:t>Disosiyasyon</a:t>
                      </a:r>
                      <a:endParaRPr lang="tr-TR" sz="900" dirty="0">
                        <a:effectLst/>
                      </a:endParaRPr>
                    </a:p>
                    <a:p>
                      <a:pPr>
                        <a:lnSpc>
                          <a:spcPct val="150000"/>
                        </a:lnSpc>
                        <a:spcAft>
                          <a:spcPts val="0"/>
                        </a:spcAft>
                      </a:pPr>
                      <a:r>
                        <a:rPr lang="tr-TR" sz="700" dirty="0">
                          <a:effectLst/>
                        </a:rPr>
                        <a:t> </a:t>
                      </a:r>
                      <a:endParaRPr lang="tr-TR" sz="700" dirty="0">
                        <a:effectLst/>
                        <a:latin typeface="Calibri"/>
                        <a:ea typeface="Calibri"/>
                        <a:cs typeface="Times New Roman"/>
                      </a:endParaRPr>
                    </a:p>
                  </a:txBody>
                  <a:tcPr marL="45360" marR="45360" marT="0" marB="0"/>
                </a:tc>
                <a:tc rowSpan="2">
                  <a:txBody>
                    <a:bodyPr/>
                    <a:lstStyle/>
                    <a:p>
                      <a:pPr>
                        <a:lnSpc>
                          <a:spcPct val="150000"/>
                        </a:lnSpc>
                        <a:spcAft>
                          <a:spcPts val="0"/>
                        </a:spcAft>
                      </a:pPr>
                      <a:r>
                        <a:rPr lang="tr-TR" sz="900" dirty="0">
                          <a:effectLst/>
                        </a:rPr>
                        <a:t>- Travmatik Yaşantı Sonrasında Sosyal Destek Yoksunluğu</a:t>
                      </a:r>
                    </a:p>
                    <a:p>
                      <a:pPr>
                        <a:lnSpc>
                          <a:spcPct val="150000"/>
                        </a:lnSpc>
                        <a:spcAft>
                          <a:spcPts val="0"/>
                        </a:spcAft>
                      </a:pPr>
                      <a:r>
                        <a:rPr lang="tr-TR" sz="900" dirty="0">
                          <a:effectLst/>
                        </a:rPr>
                        <a:t>- Travmatik Yaşantı Sonrasında Genel Yaşam Stresi</a:t>
                      </a:r>
                    </a:p>
                    <a:p>
                      <a:pPr>
                        <a:lnSpc>
                          <a:spcPct val="150000"/>
                        </a:lnSpc>
                        <a:spcAft>
                          <a:spcPts val="0"/>
                        </a:spcAft>
                      </a:pPr>
                      <a:r>
                        <a:rPr lang="tr-TR" sz="900" dirty="0">
                          <a:effectLst/>
                        </a:rPr>
                        <a:t>- Sosyal Destek Mekanizmalarına Ulaşamamak</a:t>
                      </a:r>
                    </a:p>
                    <a:p>
                      <a:pPr>
                        <a:lnSpc>
                          <a:spcPct val="150000"/>
                        </a:lnSpc>
                        <a:spcAft>
                          <a:spcPts val="0"/>
                        </a:spcAft>
                      </a:pPr>
                      <a:r>
                        <a:rPr lang="tr-TR" sz="700" dirty="0">
                          <a:effectLst/>
                        </a:rPr>
                        <a:t> </a:t>
                      </a:r>
                    </a:p>
                    <a:p>
                      <a:pPr>
                        <a:lnSpc>
                          <a:spcPct val="150000"/>
                        </a:lnSpc>
                        <a:spcAft>
                          <a:spcPts val="0"/>
                        </a:spcAft>
                      </a:pPr>
                      <a:r>
                        <a:rPr lang="tr-TR" sz="700" dirty="0">
                          <a:effectLst/>
                        </a:rPr>
                        <a:t> </a:t>
                      </a:r>
                      <a:endParaRPr lang="tr-TR" sz="700" dirty="0">
                        <a:effectLst/>
                        <a:latin typeface="Calibri"/>
                        <a:ea typeface="Calibri"/>
                        <a:cs typeface="Times New Roman"/>
                      </a:endParaRPr>
                    </a:p>
                  </a:txBody>
                  <a:tcPr marL="45360" marR="45360" marT="0" marB="0"/>
                </a:tc>
              </a:tr>
              <a:tr h="2548308">
                <a:tc>
                  <a:txBody>
                    <a:bodyPr/>
                    <a:lstStyle/>
                    <a:p>
                      <a:pPr marL="342900" marR="71755" lvl="0" indent="-342900" algn="ctr">
                        <a:lnSpc>
                          <a:spcPct val="150000"/>
                        </a:lnSpc>
                        <a:spcAft>
                          <a:spcPts val="0"/>
                        </a:spcAft>
                        <a:buFont typeface="Times New Roman"/>
                        <a:buChar char=""/>
                      </a:pPr>
                      <a:r>
                        <a:rPr lang="tr-TR" sz="700">
                          <a:effectLst/>
                        </a:rPr>
                        <a:t>GEÇMİŞE DAYALI BİREYSEL FAKTÖRLER</a:t>
                      </a:r>
                      <a:endParaRPr lang="tr-TR" sz="700">
                        <a:effectLst/>
                        <a:latin typeface="Calibri"/>
                        <a:ea typeface="Arial Unicode MS"/>
                        <a:cs typeface="Times New Roman"/>
                      </a:endParaRPr>
                    </a:p>
                  </a:txBody>
                  <a:tcPr marL="45360" marR="45360" marT="0" marB="0" vert="vert270" anchor="ctr"/>
                </a:tc>
                <a:tc>
                  <a:txBody>
                    <a:bodyPr/>
                    <a:lstStyle/>
                    <a:p>
                      <a:pPr marL="342900" lvl="0" indent="-342900">
                        <a:lnSpc>
                          <a:spcPct val="150000"/>
                        </a:lnSpc>
                        <a:spcAft>
                          <a:spcPts val="0"/>
                        </a:spcAft>
                        <a:buFont typeface="Times New Roman"/>
                        <a:buChar char=""/>
                      </a:pPr>
                      <a:r>
                        <a:rPr lang="tr-TR" sz="900" dirty="0">
                          <a:effectLst/>
                        </a:rPr>
                        <a:t>- Azınlık Statüsü Nedeni ile Ayrımcılığa Maruz Kalmış Olmak</a:t>
                      </a:r>
                    </a:p>
                    <a:p>
                      <a:pPr marL="342900" lvl="0" indent="-342900">
                        <a:lnSpc>
                          <a:spcPct val="150000"/>
                        </a:lnSpc>
                        <a:spcAft>
                          <a:spcPts val="0"/>
                        </a:spcAft>
                        <a:buFont typeface="Times New Roman"/>
                        <a:buChar char=""/>
                      </a:pPr>
                      <a:r>
                        <a:rPr lang="tr-TR" sz="900" dirty="0">
                          <a:effectLst/>
                        </a:rPr>
                        <a:t>- Ailede ve/veya Bireyde Psikolojik Bozukluk Tarihçesi</a:t>
                      </a:r>
                    </a:p>
                    <a:p>
                      <a:pPr>
                        <a:lnSpc>
                          <a:spcPct val="150000"/>
                        </a:lnSpc>
                        <a:spcAft>
                          <a:spcPts val="0"/>
                        </a:spcAft>
                      </a:pPr>
                      <a:r>
                        <a:rPr lang="tr-TR" sz="900" dirty="0">
                          <a:effectLst/>
                        </a:rPr>
                        <a:t>- Başka Travmalara Maruz Kalmış Olma (Büyük Kazalar, Taciz, Savaş, Kurtarma Çalışmalarına Katılmış Olma, Vb.). </a:t>
                      </a:r>
                    </a:p>
                    <a:p>
                      <a:pPr>
                        <a:lnSpc>
                          <a:spcPct val="150000"/>
                        </a:lnSpc>
                        <a:spcAft>
                          <a:spcPts val="0"/>
                        </a:spcAft>
                      </a:pPr>
                      <a:r>
                        <a:rPr lang="tr-TR" sz="900" dirty="0">
                          <a:effectLst/>
                        </a:rPr>
                        <a:t>- Önemli Ve Zorlayıcı Yaşam Olaylarına Maruz Kalmış Olmak (Ör. Çocuklukta istismara maruz kalmış olmak).</a:t>
                      </a:r>
                    </a:p>
                    <a:p>
                      <a:pPr>
                        <a:lnSpc>
                          <a:spcPct val="150000"/>
                        </a:lnSpc>
                        <a:spcAft>
                          <a:spcPts val="0"/>
                        </a:spcAft>
                      </a:pPr>
                      <a:r>
                        <a:rPr lang="tr-TR" sz="900" dirty="0">
                          <a:effectLst/>
                        </a:rPr>
                        <a:t>- Ebeveynlerin boşanması, ölümü ya da tek ebeveyn ile yaşamak</a:t>
                      </a:r>
                    </a:p>
                    <a:p>
                      <a:pPr>
                        <a:lnSpc>
                          <a:spcPct val="150000"/>
                        </a:lnSpc>
                        <a:spcAft>
                          <a:spcPts val="0"/>
                        </a:spcAft>
                      </a:pPr>
                      <a:r>
                        <a:rPr lang="tr-TR" sz="900" dirty="0">
                          <a:effectLst/>
                        </a:rPr>
                        <a:t>- Ergenlik döneminde anne olmak</a:t>
                      </a:r>
                      <a:endParaRPr lang="tr-TR" sz="900" dirty="0">
                        <a:effectLst/>
                        <a:latin typeface="Calibri"/>
                        <a:ea typeface="Calibri"/>
                        <a:cs typeface="Times New Roman"/>
                      </a:endParaRPr>
                    </a:p>
                  </a:txBody>
                  <a:tcPr marL="45360" marR="45360" marT="0" marB="0"/>
                </a:tc>
                <a:tc vMerge="1">
                  <a:txBody>
                    <a:bodyPr/>
                    <a:lstStyle/>
                    <a:p>
                      <a:endParaRPr lang="tr-TR"/>
                    </a:p>
                  </a:txBody>
                  <a:tcPr/>
                </a:tc>
                <a:tc vMerge="1">
                  <a:txBody>
                    <a:bodyPr/>
                    <a:lstStyle/>
                    <a:p>
                      <a:endParaRPr lang="tr-TR"/>
                    </a:p>
                  </a:txBody>
                  <a:tcPr/>
                </a:tc>
              </a:tr>
            </a:tbl>
          </a:graphicData>
        </a:graphic>
      </p:graphicFrame>
    </p:spTree>
    <p:extLst>
      <p:ext uri="{BB962C8B-B14F-4D97-AF65-F5344CB8AC3E}">
        <p14:creationId xmlns:p14="http://schemas.microsoft.com/office/powerpoint/2010/main" val="13608461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502368003"/>
              </p:ext>
            </p:extLst>
          </p:nvPr>
        </p:nvGraphicFramePr>
        <p:xfrm>
          <a:off x="827582" y="692691"/>
          <a:ext cx="7704856" cy="5112572"/>
        </p:xfrm>
        <a:graphic>
          <a:graphicData uri="http://schemas.openxmlformats.org/drawingml/2006/table">
            <a:tbl>
              <a:tblPr firstRow="1" firstCol="1" bandRow="1">
                <a:tableStyleId>{5C22544A-7EE6-4342-B048-85BDC9FD1C3A}</a:tableStyleId>
              </a:tblPr>
              <a:tblGrid>
                <a:gridCol w="1926214"/>
                <a:gridCol w="1890212"/>
                <a:gridCol w="1962216"/>
                <a:gridCol w="1926214"/>
              </a:tblGrid>
              <a:tr h="450446">
                <a:tc>
                  <a:txBody>
                    <a:bodyPr/>
                    <a:lstStyle/>
                    <a:p>
                      <a:pPr>
                        <a:lnSpc>
                          <a:spcPct val="200000"/>
                        </a:lnSpc>
                        <a:spcAft>
                          <a:spcPts val="0"/>
                        </a:spcAft>
                      </a:pPr>
                      <a:r>
                        <a:rPr lang="tr-TR" sz="1000">
                          <a:effectLst/>
                        </a:rPr>
                        <a:t>Fiziksel Tepkiler</a:t>
                      </a:r>
                      <a:endParaRPr lang="tr-TR" sz="1100">
                        <a:solidFill>
                          <a:srgbClr val="000000"/>
                        </a:solidFill>
                        <a:effectLst/>
                        <a:latin typeface="Calibri"/>
                        <a:ea typeface="Calibri"/>
                        <a:cs typeface="Times New Roman"/>
                      </a:endParaRPr>
                    </a:p>
                  </a:txBody>
                  <a:tcPr marL="68580" marR="68580" marT="0" marB="0"/>
                </a:tc>
                <a:tc>
                  <a:txBody>
                    <a:bodyPr/>
                    <a:lstStyle/>
                    <a:p>
                      <a:pPr>
                        <a:lnSpc>
                          <a:spcPct val="200000"/>
                        </a:lnSpc>
                        <a:spcAft>
                          <a:spcPts val="0"/>
                        </a:spcAft>
                      </a:pPr>
                      <a:r>
                        <a:rPr lang="tr-TR" sz="1000">
                          <a:effectLst/>
                        </a:rPr>
                        <a:t>Davranışsal Tepkiler</a:t>
                      </a:r>
                      <a:endParaRPr lang="tr-TR" sz="1100">
                        <a:solidFill>
                          <a:srgbClr val="000000"/>
                        </a:solidFill>
                        <a:effectLst/>
                        <a:latin typeface="Calibri"/>
                        <a:ea typeface="Calibri"/>
                        <a:cs typeface="Times New Roman"/>
                      </a:endParaRPr>
                    </a:p>
                  </a:txBody>
                  <a:tcPr marL="68580" marR="68580" marT="0" marB="0"/>
                </a:tc>
                <a:tc>
                  <a:txBody>
                    <a:bodyPr/>
                    <a:lstStyle/>
                    <a:p>
                      <a:pPr>
                        <a:lnSpc>
                          <a:spcPct val="200000"/>
                        </a:lnSpc>
                        <a:spcAft>
                          <a:spcPts val="0"/>
                        </a:spcAft>
                      </a:pPr>
                      <a:r>
                        <a:rPr lang="tr-TR" sz="1000">
                          <a:effectLst/>
                        </a:rPr>
                        <a:t>Duygusal Tepkiler</a:t>
                      </a:r>
                      <a:endParaRPr lang="tr-TR" sz="1100">
                        <a:solidFill>
                          <a:srgbClr val="000000"/>
                        </a:solidFill>
                        <a:effectLst/>
                        <a:latin typeface="Calibri"/>
                        <a:ea typeface="Calibri"/>
                        <a:cs typeface="Times New Roman"/>
                      </a:endParaRPr>
                    </a:p>
                  </a:txBody>
                  <a:tcPr marL="68580" marR="68580" marT="0" marB="0"/>
                </a:tc>
                <a:tc>
                  <a:txBody>
                    <a:bodyPr/>
                    <a:lstStyle/>
                    <a:p>
                      <a:pPr>
                        <a:lnSpc>
                          <a:spcPct val="200000"/>
                        </a:lnSpc>
                        <a:spcAft>
                          <a:spcPts val="0"/>
                        </a:spcAft>
                      </a:pPr>
                      <a:r>
                        <a:rPr lang="tr-TR" sz="1000">
                          <a:effectLst/>
                        </a:rPr>
                        <a:t>Bilişsel Tepkiler</a:t>
                      </a:r>
                      <a:endParaRPr lang="tr-TR" sz="1100">
                        <a:solidFill>
                          <a:srgbClr val="000000"/>
                        </a:solidFill>
                        <a:effectLst/>
                        <a:latin typeface="Calibri"/>
                        <a:ea typeface="Calibri"/>
                        <a:cs typeface="Times New Roman"/>
                      </a:endParaRPr>
                    </a:p>
                  </a:txBody>
                  <a:tcPr marL="68580" marR="68580" marT="0" marB="0"/>
                </a:tc>
              </a:tr>
              <a:tr h="518014">
                <a:tc>
                  <a:txBody>
                    <a:bodyPr/>
                    <a:lstStyle/>
                    <a:p>
                      <a:pPr>
                        <a:lnSpc>
                          <a:spcPct val="115000"/>
                        </a:lnSpc>
                        <a:spcAft>
                          <a:spcPts val="0"/>
                        </a:spcAft>
                      </a:pPr>
                      <a:r>
                        <a:rPr lang="tr-TR" sz="1000">
                          <a:effectLst/>
                        </a:rPr>
                        <a:t>• Baş ağrıları ve baş dönmesi</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Uyku düzeninde bozulma ve kâbus görme</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Şoka girme ve hissizlik hali</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Dikkat ve konsantrasyon sorunları</a:t>
                      </a:r>
                      <a:endParaRPr lang="tr-TR" sz="1100">
                        <a:solidFill>
                          <a:srgbClr val="000000"/>
                        </a:solidFill>
                        <a:effectLst/>
                        <a:latin typeface="Calibri"/>
                        <a:ea typeface="Calibri"/>
                        <a:cs typeface="Times New Roman"/>
                      </a:endParaRPr>
                    </a:p>
                  </a:txBody>
                  <a:tcPr marL="68580" marR="68580" marT="0" marB="0"/>
                </a:tc>
              </a:tr>
              <a:tr h="259007">
                <a:tc>
                  <a:txBody>
                    <a:bodyPr/>
                    <a:lstStyle/>
                    <a:p>
                      <a:pPr>
                        <a:lnSpc>
                          <a:spcPct val="115000"/>
                        </a:lnSpc>
                        <a:spcAft>
                          <a:spcPts val="0"/>
                        </a:spcAft>
                      </a:pPr>
                      <a:r>
                        <a:rPr lang="tr-TR" sz="1000">
                          <a:effectLst/>
                        </a:rPr>
                        <a:t>• Üşüme veya yanma hissi</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Asabi ve gergin hissetme</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Güvensizlik hissi</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Unutkanlık</a:t>
                      </a:r>
                      <a:endParaRPr lang="tr-TR" sz="1100">
                        <a:solidFill>
                          <a:srgbClr val="000000"/>
                        </a:solidFill>
                        <a:effectLst/>
                        <a:latin typeface="Calibri"/>
                        <a:ea typeface="Calibri"/>
                        <a:cs typeface="Times New Roman"/>
                      </a:endParaRPr>
                    </a:p>
                  </a:txBody>
                  <a:tcPr marL="68580" marR="68580" marT="0" marB="0"/>
                </a:tc>
              </a:tr>
              <a:tr h="518014">
                <a:tc>
                  <a:txBody>
                    <a:bodyPr/>
                    <a:lstStyle/>
                    <a:p>
                      <a:pPr>
                        <a:lnSpc>
                          <a:spcPct val="115000"/>
                        </a:lnSpc>
                        <a:spcAft>
                          <a:spcPts val="0"/>
                        </a:spcAft>
                      </a:pPr>
                      <a:r>
                        <a:rPr lang="tr-TR" sz="1000">
                          <a:effectLst/>
                        </a:rPr>
                        <a:t>• Göğüste daralma hissi</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Sürekli tetikte olma, kötü bir şey olacak beklentisi</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Derin üzüntü</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Düşünce bozuklukları</a:t>
                      </a:r>
                      <a:endParaRPr lang="tr-TR" sz="1100">
                        <a:solidFill>
                          <a:srgbClr val="000000"/>
                        </a:solidFill>
                        <a:effectLst/>
                        <a:latin typeface="Calibri"/>
                        <a:ea typeface="Calibri"/>
                        <a:cs typeface="Times New Roman"/>
                      </a:endParaRPr>
                    </a:p>
                  </a:txBody>
                  <a:tcPr marL="68580" marR="68580" marT="0" marB="0"/>
                </a:tc>
              </a:tr>
              <a:tr h="518014">
                <a:tc>
                  <a:txBody>
                    <a:bodyPr/>
                    <a:lstStyle/>
                    <a:p>
                      <a:pPr>
                        <a:lnSpc>
                          <a:spcPct val="115000"/>
                        </a:lnSpc>
                        <a:spcAft>
                          <a:spcPts val="0"/>
                        </a:spcAft>
                      </a:pPr>
                      <a:r>
                        <a:rPr lang="tr-TR" sz="1000">
                          <a:effectLst/>
                        </a:rPr>
                        <a:t>• Heyecanlı, gergin ve aşırı uyarılmışlık hissi</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Görünür bir neden yokken ağlama veya ağlamaklı olma</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Ölen kişilere duyulan yoğun özlem</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Karar verememe</a:t>
                      </a:r>
                      <a:endParaRPr lang="tr-TR" sz="1100">
                        <a:solidFill>
                          <a:srgbClr val="000000"/>
                        </a:solidFill>
                        <a:effectLst/>
                        <a:latin typeface="Calibri"/>
                        <a:ea typeface="Calibri"/>
                        <a:cs typeface="Times New Roman"/>
                      </a:endParaRPr>
                    </a:p>
                  </a:txBody>
                  <a:tcPr marL="68580" marR="68580" marT="0" marB="0"/>
                </a:tc>
              </a:tr>
              <a:tr h="518014">
                <a:tc>
                  <a:txBody>
                    <a:bodyPr/>
                    <a:lstStyle/>
                    <a:p>
                      <a:pPr>
                        <a:lnSpc>
                          <a:spcPct val="115000"/>
                        </a:lnSpc>
                        <a:spcAft>
                          <a:spcPts val="0"/>
                        </a:spcAft>
                      </a:pPr>
                      <a:r>
                        <a:rPr lang="tr-TR" sz="1000">
                          <a:effectLst/>
                        </a:rPr>
                        <a:t>• Halsizlik ve yorgunluk</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Aile veya çalışma arkadaşlarıyla çatışmalar</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Çaresiz ve güçsüz hissetme</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Tam veya kısmi amnezi (hafıza kaybı) yaşama</a:t>
                      </a:r>
                      <a:endParaRPr lang="tr-TR" sz="1100">
                        <a:solidFill>
                          <a:srgbClr val="000000"/>
                        </a:solidFill>
                        <a:effectLst/>
                        <a:latin typeface="Calibri"/>
                        <a:ea typeface="Calibri"/>
                        <a:cs typeface="Times New Roman"/>
                      </a:endParaRPr>
                    </a:p>
                  </a:txBody>
                  <a:tcPr marL="68580" marR="68580" marT="0" marB="0"/>
                </a:tc>
              </a:tr>
              <a:tr h="518014">
                <a:tc>
                  <a:txBody>
                    <a:bodyPr/>
                    <a:lstStyle/>
                    <a:p>
                      <a:pPr>
                        <a:lnSpc>
                          <a:spcPct val="115000"/>
                        </a:lnSpc>
                        <a:spcAft>
                          <a:spcPts val="0"/>
                        </a:spcAft>
                      </a:pPr>
                      <a:r>
                        <a:rPr lang="tr-TR" sz="1000">
                          <a:effectLst/>
                        </a:rPr>
                        <a:t>• Mide bulantısı ve bağırsak rahatsızlığı</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Travmatik olayı hatırlatıcı unsurlardan kaçma</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Aşırı alınganlık</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Rahatsızlık veren anılar ve imgelerle meşgul olma</a:t>
                      </a:r>
                      <a:endParaRPr lang="tr-TR" sz="1100">
                        <a:solidFill>
                          <a:srgbClr val="000000"/>
                        </a:solidFill>
                        <a:effectLst/>
                        <a:latin typeface="Calibri"/>
                        <a:ea typeface="Calibri"/>
                        <a:cs typeface="Times New Roman"/>
                      </a:endParaRPr>
                    </a:p>
                  </a:txBody>
                  <a:tcPr marL="68580" marR="68580" marT="0" marB="0"/>
                </a:tc>
              </a:tr>
              <a:tr h="259007">
                <a:tc>
                  <a:txBody>
                    <a:bodyPr/>
                    <a:lstStyle/>
                    <a:p>
                      <a:pPr>
                        <a:lnSpc>
                          <a:spcPct val="115000"/>
                        </a:lnSpc>
                        <a:spcAft>
                          <a:spcPts val="0"/>
                        </a:spcAft>
                      </a:pPr>
                      <a:r>
                        <a:rPr lang="tr-TR" sz="1000">
                          <a:effectLst/>
                        </a:rPr>
                        <a:t>• İştah azalması veya artması</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Duyguları ifade edememe</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Öfke ve öç alma isteği</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Katı özeleştiri yapma</a:t>
                      </a:r>
                      <a:endParaRPr lang="tr-TR" sz="1100">
                        <a:solidFill>
                          <a:srgbClr val="000000"/>
                        </a:solidFill>
                        <a:effectLst/>
                        <a:latin typeface="Calibri"/>
                        <a:ea typeface="Calibri"/>
                        <a:cs typeface="Times New Roman"/>
                      </a:endParaRPr>
                    </a:p>
                  </a:txBody>
                  <a:tcPr marL="68580" marR="68580" marT="0" marB="0"/>
                </a:tc>
              </a:tr>
              <a:tr h="518014">
                <a:tc>
                  <a:txBody>
                    <a:bodyPr/>
                    <a:lstStyle/>
                    <a:p>
                      <a:pPr>
                        <a:lnSpc>
                          <a:spcPct val="115000"/>
                        </a:lnSpc>
                        <a:spcAft>
                          <a:spcPts val="0"/>
                        </a:spcAft>
                      </a:pPr>
                      <a:r>
                        <a:rPr lang="tr-TR" sz="1000">
                          <a:effectLst/>
                        </a:rPr>
                        <a:t>• Genel olarak sağlık durumunun kötüleşmesi</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Sosyal ortamlardan uzaklaşma ve içe kapanma</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Hırçınlık, toleransın az olması</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Sürekli tehlikelerden korunma planları yapma</a:t>
                      </a:r>
                      <a:endParaRPr lang="tr-TR" sz="1100">
                        <a:solidFill>
                          <a:srgbClr val="000000"/>
                        </a:solidFill>
                        <a:effectLst/>
                        <a:latin typeface="Calibri"/>
                        <a:ea typeface="Calibri"/>
                        <a:cs typeface="Times New Roman"/>
                      </a:endParaRPr>
                    </a:p>
                  </a:txBody>
                  <a:tcPr marL="68580" marR="68580" marT="0" marB="0"/>
                </a:tc>
              </a:tr>
              <a:tr h="518014">
                <a:tc>
                  <a:txBody>
                    <a:bodyPr/>
                    <a:lstStyle/>
                    <a:p>
                      <a:pPr>
                        <a:lnSpc>
                          <a:spcPct val="115000"/>
                        </a:lnSpc>
                        <a:spcAft>
                          <a:spcPts val="0"/>
                        </a:spcAft>
                      </a:pPr>
                      <a:r>
                        <a:rPr lang="tr-TR" sz="1000">
                          <a:effectLst/>
                        </a:rPr>
                        <a:t> </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Alkol ve ilaç kullanımında artış</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Umutsuzluk ve karamsarlık</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Manevi ve dini inançları sorgulama </a:t>
                      </a:r>
                      <a:endParaRPr lang="tr-TR" sz="1100">
                        <a:solidFill>
                          <a:srgbClr val="000000"/>
                        </a:solidFill>
                        <a:effectLst/>
                        <a:latin typeface="Calibri"/>
                        <a:ea typeface="Calibri"/>
                        <a:cs typeface="Times New Roman"/>
                      </a:endParaRPr>
                    </a:p>
                  </a:txBody>
                  <a:tcPr marL="68580" marR="68580" marT="0" marB="0"/>
                </a:tc>
              </a:tr>
              <a:tr h="259007">
                <a:tc>
                  <a:txBody>
                    <a:bodyPr/>
                    <a:lstStyle/>
                    <a:p>
                      <a:pPr>
                        <a:lnSpc>
                          <a:spcPct val="115000"/>
                        </a:lnSpc>
                        <a:spcAft>
                          <a:spcPts val="0"/>
                        </a:spcAft>
                      </a:pPr>
                      <a:r>
                        <a:rPr lang="tr-TR" sz="1000">
                          <a:effectLst/>
                        </a:rPr>
                        <a:t> </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Suçluluk hissi</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a:t>
                      </a:r>
                      <a:endParaRPr lang="tr-TR" sz="1100">
                        <a:solidFill>
                          <a:srgbClr val="000000"/>
                        </a:solidFill>
                        <a:effectLst/>
                        <a:latin typeface="Calibri"/>
                        <a:ea typeface="Calibri"/>
                        <a:cs typeface="Times New Roman"/>
                      </a:endParaRPr>
                    </a:p>
                  </a:txBody>
                  <a:tcPr marL="68580" marR="68580" marT="0" marB="0"/>
                </a:tc>
              </a:tr>
              <a:tr h="259007">
                <a:tc>
                  <a:txBody>
                    <a:bodyPr/>
                    <a:lstStyle/>
                    <a:p>
                      <a:pPr>
                        <a:lnSpc>
                          <a:spcPct val="115000"/>
                        </a:lnSpc>
                        <a:spcAft>
                          <a:spcPts val="0"/>
                        </a:spcAft>
                      </a:pPr>
                      <a:r>
                        <a:rPr lang="tr-TR" sz="1000">
                          <a:effectLst/>
                        </a:rPr>
                        <a:t> </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a:effectLst/>
                        </a:rPr>
                        <a:t>• Ani duygu değişimi</a:t>
                      </a:r>
                      <a:endParaRPr lang="tr-TR" sz="1100">
                        <a:solidFill>
                          <a:srgbClr val="00000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000" dirty="0">
                          <a:effectLst/>
                        </a:rPr>
                        <a:t> </a:t>
                      </a:r>
                      <a:endParaRPr lang="tr-TR" sz="1100" dirty="0">
                        <a:solidFill>
                          <a:srgbClr val="000000"/>
                        </a:solidFill>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2796586589"/>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Berlin</Template>
  <TotalTime>273</TotalTime>
  <Words>1807</Words>
  <Application>Microsoft Office PowerPoint</Application>
  <PresentationFormat>Ekran Gösterisi (4:3)</PresentationFormat>
  <Paragraphs>138</Paragraphs>
  <Slides>11</Slides>
  <Notes>11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 Unicode MS</vt:lpstr>
      <vt:lpstr>Arial</vt:lpstr>
      <vt:lpstr>Calibri</vt:lpstr>
      <vt:lpstr>Times New Roman</vt:lpstr>
      <vt:lpstr>Trebuchet MS</vt:lpstr>
      <vt:lpstr>Berlin</vt:lpstr>
      <vt:lpstr>  </vt:lpstr>
      <vt:lpstr>GÖÇ</vt:lpstr>
      <vt:lpstr>Eski göçlerden farkı ne?</vt:lpstr>
      <vt:lpstr>PowerPoint Sunusu</vt:lpstr>
      <vt:lpstr>PowerPoint Sunusu</vt:lpstr>
      <vt:lpstr>Terör &amp; Göç Olayına Maruz Kalmanın Psikolojik Etkileri</vt:lpstr>
      <vt:lpstr>GÖÇ…</vt:lpstr>
      <vt:lpstr>PowerPoint Sunusu</vt:lpstr>
      <vt:lpstr>PowerPoint Sunusu</vt:lpstr>
      <vt:lpstr>Uzun Dönemli Travmatik Stres Tepkileri </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Göç ve Okul</dc:title>
  <dc:creator>ay</dc:creator>
  <cp:lastModifiedBy>EYLEMTURK</cp:lastModifiedBy>
  <cp:revision>38</cp:revision>
  <cp:lastPrinted>2017-08-16T06:28:31Z</cp:lastPrinted>
  <dcterms:created xsi:type="dcterms:W3CDTF">2017-01-27T06:57:29Z</dcterms:created>
  <dcterms:modified xsi:type="dcterms:W3CDTF">2019-12-17T10:40:51Z</dcterms:modified>
</cp:coreProperties>
</file>