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72" r:id="rId3"/>
    <p:sldId id="273" r:id="rId4"/>
    <p:sldId id="275" r:id="rId5"/>
    <p:sldId id="276" r:id="rId6"/>
    <p:sldId id="278" r:id="rId7"/>
    <p:sldId id="279" r:id="rId8"/>
    <p:sldId id="280" r:id="rId9"/>
    <p:sldId id="284" r:id="rId10"/>
    <p:sldId id="285" r:id="rId11"/>
    <p:sldId id="287" r:id="rId12"/>
    <p:sldId id="336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5501" autoAdjust="0"/>
  </p:normalViewPr>
  <p:slideViewPr>
    <p:cSldViewPr snapToGrid="0">
      <p:cViewPr varScale="1">
        <p:scale>
          <a:sx n="74" d="100"/>
          <a:sy n="74" d="100"/>
        </p:scale>
        <p:origin x="-57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1EC91D-288F-463E-8760-5EC464DB5E2B}" type="datetimeFigureOut">
              <a:rPr lang="tr-TR" smtClean="0"/>
              <a:t>29.4.2019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59E81C-41FA-48CE-B578-5CFEB02258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4614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29.4.2019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2292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29.4.2019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1393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29.4.2019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458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29.4.2019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5289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29.4.2019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776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29.4.2019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3134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29.4.2019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14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29.4.2019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0096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29.4.2019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0504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29.4.2019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5142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643-5151-4422-B7F1-5F3E2C0CDEBF}" type="datetimeFigureOut">
              <a:rPr lang="tr-TR" smtClean="0"/>
              <a:t>29.4.2019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88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94643-5151-4422-B7F1-5F3E2C0CDEBF}" type="datetimeFigureOut">
              <a:rPr lang="tr-TR" smtClean="0"/>
              <a:t>29.4.2019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1030E-F569-4BE3-A9AF-7868F3626F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7514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Polymer </a:t>
            </a:r>
            <a:r>
              <a:rPr lang="tr-TR" dirty="0" err="1" smtClean="0"/>
              <a:t>Technology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000" dirty="0" err="1" smtClean="0"/>
              <a:t>Chapter</a:t>
            </a:r>
            <a:r>
              <a:rPr lang="tr-TR" sz="4000" smtClean="0"/>
              <a:t> 8</a:t>
            </a:r>
            <a:endParaRPr lang="tr-TR" sz="4000" dirty="0" smtClean="0"/>
          </a:p>
          <a:p>
            <a:r>
              <a:rPr lang="en-US" sz="4000" dirty="0"/>
              <a:t>Solid-State Properties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838803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Solid-State Properties</a:t>
            </a:r>
            <a:br>
              <a:rPr lang="en-US" dirty="0"/>
            </a:br>
            <a:r>
              <a:rPr lang="en-US" sz="2700" dirty="0">
                <a:solidFill>
                  <a:srgbClr val="FF0000"/>
                </a:solidFill>
              </a:rPr>
              <a:t>Measurement </a:t>
            </a:r>
            <a:r>
              <a:rPr lang="en-US" sz="2700" dirty="0" smtClean="0">
                <a:solidFill>
                  <a:srgbClr val="FF0000"/>
                </a:solidFill>
              </a:rPr>
              <a:t>Techniques</a:t>
            </a:r>
            <a:r>
              <a:rPr lang="tr-TR" sz="2700" dirty="0">
                <a:solidFill>
                  <a:srgbClr val="FF0000"/>
                </a:solidFill>
              </a:rPr>
              <a:t/>
            </a:r>
            <a:br>
              <a:rPr lang="tr-TR" sz="2700" dirty="0">
                <a:solidFill>
                  <a:srgbClr val="FF0000"/>
                </a:solidFill>
              </a:rPr>
            </a:br>
            <a:r>
              <a:rPr lang="tr-TR" sz="2700" dirty="0">
                <a:solidFill>
                  <a:srgbClr val="FF0000"/>
                </a:solidFill>
              </a:rPr>
              <a:t>Dilatometry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9739745" cy="4351338"/>
          </a:xfrm>
        </p:spPr>
        <p:txBody>
          <a:bodyPr>
            <a:noAutofit/>
          </a:bodyPr>
          <a:lstStyle/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err="1" smtClean="0"/>
              <a:t>dilatometry</a:t>
            </a:r>
            <a:r>
              <a:rPr lang="tr-TR" sz="2400" dirty="0" smtClean="0"/>
              <a:t> is </a:t>
            </a:r>
            <a:r>
              <a:rPr lang="tr-TR" sz="2400" dirty="0"/>
              <a:t>o</a:t>
            </a:r>
            <a:r>
              <a:rPr lang="en-US" sz="2400" dirty="0" smtClean="0"/>
              <a:t>ne </a:t>
            </a:r>
            <a:r>
              <a:rPr lang="en-US" sz="2400" dirty="0"/>
              <a:t>of the earliest methods used to determine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thermal transitions</a:t>
            </a:r>
            <a:r>
              <a:rPr lang="tr-TR" sz="2400" dirty="0" smtClean="0"/>
              <a:t>.</a:t>
            </a:r>
            <a:endParaRPr lang="tr-TR" sz="2400" dirty="0" smtClean="0"/>
          </a:p>
          <a:p>
            <a:r>
              <a:rPr lang="tr-TR" sz="2400" dirty="0" smtClean="0"/>
              <a:t>A</a:t>
            </a:r>
            <a:r>
              <a:rPr lang="en-US" sz="2400" dirty="0" smtClean="0"/>
              <a:t> </a:t>
            </a:r>
            <a:r>
              <a:rPr lang="en-US" sz="2400" dirty="0"/>
              <a:t>small sample of </a:t>
            </a:r>
            <a:r>
              <a:rPr lang="en-US" sz="2400" dirty="0" smtClean="0"/>
              <a:t>p</a:t>
            </a:r>
            <a:r>
              <a:rPr lang="tr-TR" sz="2400" dirty="0" err="1" smtClean="0"/>
              <a:t>lastic</a:t>
            </a:r>
            <a:r>
              <a:rPr lang="en-US" sz="2400" dirty="0" smtClean="0"/>
              <a:t> </a:t>
            </a:r>
            <a:r>
              <a:rPr lang="en-US" sz="2400" dirty="0"/>
              <a:t>is </a:t>
            </a:r>
            <a:r>
              <a:rPr lang="tr-TR" sz="2400" dirty="0" err="1" smtClean="0"/>
              <a:t>placed</a:t>
            </a:r>
            <a:r>
              <a:rPr lang="en-US" sz="2400" dirty="0" smtClean="0"/>
              <a:t> in</a:t>
            </a:r>
            <a:r>
              <a:rPr lang="tr-TR" sz="2400" dirty="0" err="1" smtClean="0"/>
              <a:t>to</a:t>
            </a:r>
            <a:r>
              <a:rPr lang="en-US" sz="2400" dirty="0" smtClean="0"/>
              <a:t> </a:t>
            </a:r>
            <a:r>
              <a:rPr lang="en-US" sz="2400" dirty="0"/>
              <a:t>a glass bulb to which a precision-bored, calibrated glass capillary is attached. </a:t>
            </a:r>
            <a:endParaRPr lang="tr-TR" sz="2400" dirty="0" smtClean="0"/>
          </a:p>
          <a:p>
            <a:r>
              <a:rPr lang="en-US" sz="2400" dirty="0" smtClean="0"/>
              <a:t>Mercury</a:t>
            </a:r>
            <a:r>
              <a:rPr lang="tr-TR" sz="2400" dirty="0" smtClean="0"/>
              <a:t> </a:t>
            </a:r>
            <a:r>
              <a:rPr lang="en-US" sz="2400" dirty="0" smtClean="0"/>
              <a:t>is </a:t>
            </a:r>
            <a:r>
              <a:rPr lang="en-US" sz="2400" dirty="0"/>
              <a:t>used to fill the bulb and part of the capillary</a:t>
            </a:r>
            <a:r>
              <a:rPr lang="en-US" sz="2400" dirty="0" smtClean="0"/>
              <a:t>.</a:t>
            </a:r>
            <a:r>
              <a:rPr lang="tr-TR" sz="2400" dirty="0" smtClean="0"/>
              <a:t> </a:t>
            </a:r>
          </a:p>
          <a:p>
            <a:r>
              <a:rPr lang="tr-TR" sz="2400" dirty="0" err="1" smtClean="0"/>
              <a:t>Then</a:t>
            </a:r>
            <a:r>
              <a:rPr lang="tr-TR" sz="2400" dirty="0" smtClean="0"/>
              <a:t>, </a:t>
            </a:r>
            <a:r>
              <a:rPr lang="tr-TR" sz="2400" dirty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dilatometer is </a:t>
            </a:r>
            <a:r>
              <a:rPr lang="en-US" sz="2400" dirty="0" smtClean="0"/>
              <a:t>immersed </a:t>
            </a:r>
            <a:r>
              <a:rPr lang="en-US" sz="2400" dirty="0"/>
              <a:t>in a controlled-temperature bath and the height of the mercury in the capillary is </a:t>
            </a:r>
            <a:r>
              <a:rPr lang="tr-TR" sz="2400" dirty="0" err="1" smtClean="0"/>
              <a:t>noted</a:t>
            </a:r>
            <a:r>
              <a:rPr lang="en-US" sz="2400" dirty="0" smtClean="0"/>
              <a:t> </a:t>
            </a:r>
            <a:r>
              <a:rPr lang="en-US" sz="2400" dirty="0"/>
              <a:t>at different temperatures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/>
              <a:t>h</a:t>
            </a:r>
            <a:r>
              <a:rPr lang="en-US" sz="2400" dirty="0" smtClean="0"/>
              <a:t>eating </a:t>
            </a:r>
            <a:r>
              <a:rPr lang="en-US" sz="2400" dirty="0"/>
              <a:t>rate is normally kept very small </a:t>
            </a:r>
            <a:r>
              <a:rPr lang="tr-TR" sz="2400" dirty="0" err="1" smtClean="0"/>
              <a:t>almost</a:t>
            </a:r>
            <a:r>
              <a:rPr lang="tr-TR" sz="2400" dirty="0" smtClean="0"/>
              <a:t> </a:t>
            </a:r>
            <a:r>
              <a:rPr lang="en-US" sz="2400" dirty="0" smtClean="0"/>
              <a:t>1</a:t>
            </a:r>
            <a:r>
              <a:rPr lang="en-US" sz="2400" dirty="0"/>
              <a:t>° to 2° </a:t>
            </a:r>
            <a:r>
              <a:rPr lang="en-US" sz="2400" dirty="0" smtClean="0"/>
              <a:t>min</a:t>
            </a:r>
            <a:r>
              <a:rPr lang="en-US" sz="2400" baseline="30000" dirty="0" smtClean="0"/>
              <a:t>-1</a:t>
            </a:r>
            <a:r>
              <a:rPr lang="en-US" sz="2400" dirty="0" smtClean="0"/>
              <a:t> </a:t>
            </a:r>
            <a:r>
              <a:rPr lang="en-US" sz="2400" dirty="0"/>
              <a:t>to ensure thermal equilibrium, especially near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glass</a:t>
            </a:r>
            <a:r>
              <a:rPr lang="tr-TR" sz="2400" dirty="0" smtClean="0"/>
              <a:t> </a:t>
            </a:r>
            <a:r>
              <a:rPr lang="tr-TR" sz="2400" dirty="0" err="1" smtClean="0"/>
              <a:t>transition</a:t>
            </a:r>
            <a:r>
              <a:rPr lang="tr-TR" sz="2400" dirty="0" smtClean="0"/>
              <a:t> </a:t>
            </a:r>
            <a:r>
              <a:rPr lang="tr-TR" sz="2400" dirty="0" err="1" smtClean="0"/>
              <a:t>temperature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err="1" smtClean="0"/>
              <a:t>By</a:t>
            </a:r>
            <a:r>
              <a:rPr lang="tr-TR" sz="2400" dirty="0" smtClean="0"/>
              <a:t> </a:t>
            </a:r>
            <a:r>
              <a:rPr lang="tr-TR" sz="2400" dirty="0" err="1" smtClean="0"/>
              <a:t>using</a:t>
            </a:r>
            <a:r>
              <a:rPr lang="en-US" sz="2400" dirty="0" smtClean="0"/>
              <a:t> </a:t>
            </a:r>
            <a:r>
              <a:rPr lang="en-US" sz="2400" dirty="0"/>
              <a:t>this information, the specific volume of the </a:t>
            </a:r>
            <a:r>
              <a:rPr lang="en-US" sz="2400" dirty="0" smtClean="0"/>
              <a:t>p</a:t>
            </a:r>
            <a:r>
              <a:rPr lang="tr-TR" sz="2400" dirty="0" err="1" smtClean="0"/>
              <a:t>lastic</a:t>
            </a:r>
            <a:r>
              <a:rPr lang="en-US" sz="2400" dirty="0" smtClean="0"/>
              <a:t> </a:t>
            </a:r>
            <a:r>
              <a:rPr lang="en-US" sz="2400" dirty="0"/>
              <a:t>sample can be </a:t>
            </a:r>
            <a:r>
              <a:rPr lang="tr-TR" sz="2400" dirty="0" err="1" smtClean="0"/>
              <a:t>calclated</a:t>
            </a:r>
            <a:r>
              <a:rPr lang="en-US" sz="2400" dirty="0" smtClean="0"/>
              <a:t> </a:t>
            </a:r>
            <a:r>
              <a:rPr lang="en-US" sz="2400" dirty="0"/>
              <a:t>as a function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temperature</a:t>
            </a:r>
            <a:r>
              <a:rPr lang="en-US" sz="2400" dirty="0"/>
              <a:t>. </a:t>
            </a:r>
            <a:endParaRPr lang="tr-TR" sz="2400" dirty="0" smtClean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3775" y="2303171"/>
            <a:ext cx="1539628" cy="3273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356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Solid-State Properties</a:t>
            </a:r>
            <a:br>
              <a:rPr lang="en-US" dirty="0"/>
            </a:br>
            <a:r>
              <a:rPr lang="en-US" sz="2700" dirty="0">
                <a:solidFill>
                  <a:srgbClr val="FF0000"/>
                </a:solidFill>
              </a:rPr>
              <a:t>Measurement </a:t>
            </a:r>
            <a:r>
              <a:rPr lang="en-US" sz="2700" dirty="0" smtClean="0">
                <a:solidFill>
                  <a:srgbClr val="FF0000"/>
                </a:solidFill>
              </a:rPr>
              <a:t>Techniques</a:t>
            </a:r>
            <a:r>
              <a:rPr lang="tr-TR" sz="2700" dirty="0">
                <a:solidFill>
                  <a:srgbClr val="FF0000"/>
                </a:solidFill>
              </a:rPr>
              <a:t/>
            </a:r>
            <a:br>
              <a:rPr lang="tr-TR" sz="2700" dirty="0">
                <a:solidFill>
                  <a:srgbClr val="FF0000"/>
                </a:solidFill>
              </a:rPr>
            </a:br>
            <a:r>
              <a:rPr lang="tr-TR" sz="2700" dirty="0" err="1">
                <a:solidFill>
                  <a:srgbClr val="FF0000"/>
                </a:solidFill>
              </a:rPr>
              <a:t>Calorimetry</a:t>
            </a:r>
            <a:endParaRPr lang="tr-TR" sz="27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700933"/>
            <a:ext cx="10633364" cy="4351338"/>
          </a:xfrm>
        </p:spPr>
        <p:txBody>
          <a:bodyPr>
            <a:noAutofit/>
          </a:bodyPr>
          <a:lstStyle/>
          <a:p>
            <a:r>
              <a:rPr lang="en-US" sz="2400" dirty="0" smtClean="0"/>
              <a:t>One </a:t>
            </a:r>
            <a:r>
              <a:rPr lang="en-US" sz="2400" dirty="0"/>
              <a:t>of the most widely used </a:t>
            </a:r>
            <a:r>
              <a:rPr lang="tr-TR" sz="2400" dirty="0" err="1" smtClean="0"/>
              <a:t>methods</a:t>
            </a:r>
            <a:r>
              <a:rPr lang="en-US" sz="2400" dirty="0" smtClean="0"/>
              <a:t> </a:t>
            </a:r>
            <a:r>
              <a:rPr lang="en-US" sz="2400" dirty="0"/>
              <a:t>to </a:t>
            </a:r>
            <a:r>
              <a:rPr lang="tr-TR" sz="2400" dirty="0" err="1" smtClean="0"/>
              <a:t>determine</a:t>
            </a:r>
            <a:r>
              <a:rPr lang="en-US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glass</a:t>
            </a:r>
            <a:r>
              <a:rPr lang="tr-TR" sz="2400" dirty="0" smtClean="0"/>
              <a:t> </a:t>
            </a:r>
            <a:r>
              <a:rPr lang="tr-TR" sz="2400" dirty="0" err="1" smtClean="0"/>
              <a:t>transition</a:t>
            </a:r>
            <a:r>
              <a:rPr lang="tr-TR" sz="2400" dirty="0" smtClean="0"/>
              <a:t> </a:t>
            </a:r>
            <a:r>
              <a:rPr lang="tr-TR" sz="2400" dirty="0" err="1" smtClean="0"/>
              <a:t>temperature</a:t>
            </a:r>
            <a:r>
              <a:rPr lang="en-US" sz="2400" dirty="0" smtClean="0"/>
              <a:t> </a:t>
            </a:r>
            <a:r>
              <a:rPr lang="en-US" sz="2400" dirty="0"/>
              <a:t>and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melting</a:t>
            </a:r>
            <a:r>
              <a:rPr lang="tr-TR" sz="2400" dirty="0" smtClean="0"/>
              <a:t> </a:t>
            </a:r>
            <a:r>
              <a:rPr lang="tr-TR" sz="2400" dirty="0" err="1" smtClean="0"/>
              <a:t>temperture</a:t>
            </a:r>
            <a:r>
              <a:rPr lang="en-US" sz="2400" dirty="0" smtClean="0"/>
              <a:t> </a:t>
            </a:r>
            <a:r>
              <a:rPr lang="en-US" sz="2400" dirty="0"/>
              <a:t>is differential scanning calorimetry (DSC</a:t>
            </a:r>
            <a:r>
              <a:rPr lang="en-US" sz="2400" dirty="0" smtClean="0"/>
              <a:t>)</a:t>
            </a:r>
            <a:r>
              <a:rPr lang="tr-TR" sz="2400" dirty="0" smtClean="0"/>
              <a:t> </a:t>
            </a:r>
            <a:r>
              <a:rPr lang="tr-TR" sz="2400" dirty="0" err="1" smtClean="0"/>
              <a:t>technique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differential </a:t>
            </a:r>
            <a:r>
              <a:rPr lang="en-US" sz="2400" dirty="0"/>
              <a:t>scanning </a:t>
            </a:r>
            <a:r>
              <a:rPr lang="en-US" sz="2400" dirty="0" err="1"/>
              <a:t>calorimetry</a:t>
            </a:r>
            <a:r>
              <a:rPr lang="en-US" sz="2400" dirty="0"/>
              <a:t> </a:t>
            </a:r>
            <a:r>
              <a:rPr lang="en-US" sz="2400" dirty="0"/>
              <a:t>method </a:t>
            </a:r>
            <a:r>
              <a:rPr lang="en-US" sz="2400" dirty="0" smtClean="0"/>
              <a:t>u</a:t>
            </a:r>
            <a:r>
              <a:rPr lang="tr-TR" sz="2400" dirty="0" err="1" smtClean="0"/>
              <a:t>tilize</a:t>
            </a:r>
            <a:r>
              <a:rPr lang="en-US" sz="2400" dirty="0" smtClean="0"/>
              <a:t> </a:t>
            </a:r>
            <a:r>
              <a:rPr lang="en-US" sz="2400" dirty="0"/>
              <a:t>individual heaters to maintain identical temperatures for two small platinum </a:t>
            </a:r>
            <a:r>
              <a:rPr lang="en-US" sz="2400" dirty="0" smtClean="0"/>
              <a:t>holders</a:t>
            </a:r>
            <a:r>
              <a:rPr lang="tr-TR" sz="2400" dirty="0" smtClean="0"/>
              <a:t>, </a:t>
            </a:r>
            <a:r>
              <a:rPr lang="tr-TR" sz="2400" dirty="0" err="1" smtClean="0"/>
              <a:t>one</a:t>
            </a:r>
            <a:r>
              <a:rPr lang="tr-TR" sz="2400" dirty="0" smtClean="0"/>
              <a:t> of </a:t>
            </a:r>
            <a:r>
              <a:rPr lang="tr-TR" sz="2400" dirty="0" err="1" smtClean="0"/>
              <a:t>which</a:t>
            </a:r>
            <a:r>
              <a:rPr lang="en-US" sz="2400" dirty="0" smtClean="0"/>
              <a:t> </a:t>
            </a:r>
            <a:r>
              <a:rPr lang="en-US" sz="2400" dirty="0"/>
              <a:t>contains a small </a:t>
            </a:r>
            <a:r>
              <a:rPr lang="en-US" sz="2400" dirty="0" smtClean="0"/>
              <a:t>polymer sample </a:t>
            </a:r>
            <a:r>
              <a:rPr lang="tr-TR" sz="2400" dirty="0" err="1" smtClean="0"/>
              <a:t>almost</a:t>
            </a:r>
            <a:r>
              <a:rPr lang="tr-TR" sz="2400" dirty="0" smtClean="0"/>
              <a:t> 20 mg</a:t>
            </a:r>
            <a:r>
              <a:rPr lang="en-US" sz="2400" dirty="0" smtClean="0"/>
              <a:t> </a:t>
            </a:r>
            <a:r>
              <a:rPr lang="tr-TR" sz="2400" dirty="0" err="1" smtClean="0"/>
              <a:t>with</a:t>
            </a:r>
            <a:r>
              <a:rPr lang="en-US" sz="2400" dirty="0" smtClean="0"/>
              <a:t>in </a:t>
            </a:r>
            <a:r>
              <a:rPr lang="en-US" sz="2400" dirty="0"/>
              <a:t>a small aluminum </a:t>
            </a:r>
            <a:r>
              <a:rPr lang="en-US" sz="2400" dirty="0" smtClean="0"/>
              <a:t>pan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/>
              <a:t>and the </a:t>
            </a:r>
            <a:r>
              <a:rPr lang="en-US" sz="2400" dirty="0" smtClean="0"/>
              <a:t>other</a:t>
            </a:r>
            <a:r>
              <a:rPr lang="tr-TR" sz="2400" dirty="0" smtClean="0"/>
              <a:t> </a:t>
            </a:r>
            <a:r>
              <a:rPr lang="tr-TR" sz="2400" dirty="0" err="1" smtClean="0"/>
              <a:t>platinum</a:t>
            </a:r>
            <a:r>
              <a:rPr lang="tr-TR" sz="2400" dirty="0" smtClean="0"/>
              <a:t> </a:t>
            </a:r>
            <a:r>
              <a:rPr lang="tr-TR" sz="2400" dirty="0" err="1" smtClean="0"/>
              <a:t>holder</a:t>
            </a:r>
            <a:r>
              <a:rPr lang="en-US" sz="2400" dirty="0" smtClean="0"/>
              <a:t> </a:t>
            </a:r>
            <a:r>
              <a:rPr lang="en-US" sz="2400" dirty="0"/>
              <a:t>contains an </a:t>
            </a:r>
            <a:r>
              <a:rPr lang="en-US" sz="2400" dirty="0" smtClean="0"/>
              <a:t>empty pan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is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reference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/>
              <a:t>t</a:t>
            </a:r>
            <a:r>
              <a:rPr lang="en-US" sz="2400" dirty="0" err="1" smtClean="0"/>
              <a:t>emperatures</a:t>
            </a:r>
            <a:r>
              <a:rPr lang="en-US" sz="2400" dirty="0" smtClean="0"/>
              <a:t> </a:t>
            </a:r>
            <a:r>
              <a:rPr lang="en-US" sz="2400" dirty="0"/>
              <a:t>are </a:t>
            </a:r>
            <a:r>
              <a:rPr lang="tr-TR" sz="2400" dirty="0" err="1" smtClean="0"/>
              <a:t>recorded</a:t>
            </a:r>
            <a:r>
              <a:rPr lang="en-US" sz="2400" dirty="0" smtClean="0"/>
              <a:t> </a:t>
            </a:r>
            <a:r>
              <a:rPr lang="en-US" sz="2400" dirty="0"/>
              <a:t>by use of identical platinum-resistance thermistors. </a:t>
            </a:r>
            <a:endParaRPr lang="tr-TR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differential power needed to maintain both the reference </a:t>
            </a:r>
            <a:r>
              <a:rPr lang="tr-TR" sz="2400" dirty="0" err="1" smtClean="0"/>
              <a:t>pan</a:t>
            </a:r>
            <a:r>
              <a:rPr lang="tr-TR" sz="2400" dirty="0" smtClean="0"/>
              <a:t> </a:t>
            </a:r>
            <a:r>
              <a:rPr lang="en-US" sz="2400" dirty="0" smtClean="0"/>
              <a:t>and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plastic</a:t>
            </a:r>
            <a:r>
              <a:rPr lang="tr-TR" sz="2400" dirty="0" smtClean="0"/>
              <a:t> </a:t>
            </a:r>
            <a:r>
              <a:rPr lang="en-US" sz="2400" dirty="0" smtClean="0"/>
              <a:t>sample pan </a:t>
            </a:r>
            <a:r>
              <a:rPr lang="en-US" sz="2400" dirty="0"/>
              <a:t>at equal temperatures during a programmed heating </a:t>
            </a:r>
            <a:r>
              <a:rPr lang="en-US" sz="2400" dirty="0" smtClean="0"/>
              <a:t>cycle </a:t>
            </a:r>
            <a:r>
              <a:rPr lang="en-US" sz="2400" dirty="0"/>
              <a:t>is </a:t>
            </a:r>
            <a:r>
              <a:rPr lang="tr-TR" sz="2400" dirty="0" err="1" smtClean="0"/>
              <a:t>noted</a:t>
            </a:r>
            <a:r>
              <a:rPr lang="en-US" sz="2400" dirty="0" smtClean="0"/>
              <a:t> </a:t>
            </a:r>
            <a:r>
              <a:rPr lang="en-US" sz="2400" dirty="0"/>
              <a:t>as a function of temperature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89769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Robert O. </a:t>
            </a:r>
            <a:r>
              <a:rPr lang="tr-TR" dirty="0" err="1" smtClean="0"/>
              <a:t>Ebewele</a:t>
            </a:r>
            <a:r>
              <a:rPr lang="tr-TR" dirty="0" smtClean="0"/>
              <a:t>, «</a:t>
            </a:r>
            <a:r>
              <a:rPr lang="tr-TR" dirty="0"/>
              <a:t>POLYMER SCIENCE AND TECHNOLOGY», CRC </a:t>
            </a:r>
            <a:r>
              <a:rPr lang="tr-TR" dirty="0" err="1" smtClean="0"/>
              <a:t>Press</a:t>
            </a:r>
            <a:r>
              <a:rPr lang="tr-TR" dirty="0" smtClean="0"/>
              <a:t>, 2000.</a:t>
            </a:r>
          </a:p>
          <a:p>
            <a:r>
              <a:rPr lang="en-US" dirty="0"/>
              <a:t>Fried, Joel </a:t>
            </a:r>
            <a:r>
              <a:rPr lang="en-US" dirty="0" smtClean="0"/>
              <a:t>R.</a:t>
            </a:r>
            <a:r>
              <a:rPr lang="tr-TR" dirty="0" smtClean="0"/>
              <a:t>, «</a:t>
            </a:r>
            <a:r>
              <a:rPr lang="en-US" dirty="0" smtClean="0"/>
              <a:t>Polymer </a:t>
            </a:r>
            <a:r>
              <a:rPr lang="en-US" dirty="0"/>
              <a:t>science and </a:t>
            </a:r>
            <a:r>
              <a:rPr lang="en-US" dirty="0" smtClean="0"/>
              <a:t>technology</a:t>
            </a:r>
            <a:r>
              <a:rPr lang="tr-TR" dirty="0" smtClean="0"/>
              <a:t>», </a:t>
            </a:r>
            <a:r>
              <a:rPr lang="tr-TR" dirty="0" err="1" smtClean="0"/>
              <a:t>Prentice</a:t>
            </a:r>
            <a:r>
              <a:rPr lang="tr-TR" dirty="0" smtClean="0"/>
              <a:t> </a:t>
            </a:r>
            <a:r>
              <a:rPr lang="tr-TR" dirty="0" err="1" smtClean="0"/>
              <a:t>Hall</a:t>
            </a:r>
            <a:r>
              <a:rPr lang="tr-TR" dirty="0" smtClean="0"/>
              <a:t>, </a:t>
            </a:r>
            <a:r>
              <a:rPr lang="en-US" dirty="0" smtClean="0"/>
              <a:t>Third edition</a:t>
            </a:r>
            <a:r>
              <a:rPr lang="tr-TR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9530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Solid-State </a:t>
            </a:r>
            <a:r>
              <a:rPr lang="en-US" dirty="0" smtClean="0"/>
              <a:t>Properties</a:t>
            </a:r>
            <a:r>
              <a:rPr lang="tr-TR" dirty="0"/>
              <a:t/>
            </a:r>
            <a:br>
              <a:rPr lang="tr-TR" dirty="0"/>
            </a:br>
            <a:r>
              <a:rPr lang="tr-TR" sz="2700" dirty="0" err="1">
                <a:solidFill>
                  <a:srgbClr val="FF0000"/>
                </a:solidFill>
              </a:rPr>
              <a:t>The</a:t>
            </a:r>
            <a:r>
              <a:rPr lang="tr-TR" sz="2700" dirty="0">
                <a:solidFill>
                  <a:srgbClr val="FF0000"/>
                </a:solidFill>
              </a:rPr>
              <a:t> </a:t>
            </a:r>
            <a:r>
              <a:rPr lang="tr-TR" sz="2700" dirty="0" err="1">
                <a:solidFill>
                  <a:srgbClr val="FF0000"/>
                </a:solidFill>
              </a:rPr>
              <a:t>Crystalline</a:t>
            </a:r>
            <a:r>
              <a:rPr lang="tr-TR" sz="2700" dirty="0">
                <a:solidFill>
                  <a:srgbClr val="FF0000"/>
                </a:solidFill>
              </a:rPr>
              <a:t> </a:t>
            </a:r>
            <a:r>
              <a:rPr lang="tr-TR" sz="2700" dirty="0" err="1">
                <a:solidFill>
                  <a:srgbClr val="FF0000"/>
                </a:solidFill>
              </a:rPr>
              <a:t>State</a:t>
            </a:r>
            <a:r>
              <a:rPr lang="tr-TR" sz="2700" dirty="0">
                <a:solidFill>
                  <a:srgbClr val="FF0000"/>
                </a:solidFill>
              </a:rPr>
              <a:t/>
            </a:r>
            <a:br>
              <a:rPr lang="tr-TR" sz="2700" dirty="0">
                <a:solidFill>
                  <a:srgbClr val="FF0000"/>
                </a:solidFill>
              </a:rPr>
            </a:br>
            <a:r>
              <a:rPr lang="tr-TR" sz="2700" dirty="0">
                <a:solidFill>
                  <a:srgbClr val="FF0000"/>
                </a:solidFill>
              </a:rPr>
              <a:t>Ordering of </a:t>
            </a:r>
            <a:r>
              <a:rPr lang="tr-TR" sz="2700" dirty="0" err="1">
                <a:solidFill>
                  <a:srgbClr val="FF0000"/>
                </a:solidFill>
              </a:rPr>
              <a:t>Polymer</a:t>
            </a:r>
            <a:r>
              <a:rPr lang="tr-TR" sz="2700" dirty="0">
                <a:solidFill>
                  <a:srgbClr val="FF0000"/>
                </a:solidFill>
              </a:rPr>
              <a:t> </a:t>
            </a:r>
            <a:r>
              <a:rPr lang="tr-TR" sz="2700" dirty="0" err="1">
                <a:solidFill>
                  <a:srgbClr val="FF0000"/>
                </a:solidFill>
              </a:rPr>
              <a:t>Chains</a:t>
            </a:r>
            <a:endParaRPr lang="tr-TR" sz="27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smtClean="0"/>
              <a:t>A</a:t>
            </a:r>
            <a:r>
              <a:rPr lang="en-US" sz="2400" dirty="0" smtClean="0"/>
              <a:t>tactic </a:t>
            </a:r>
            <a:r>
              <a:rPr lang="tr-TR" sz="2400" dirty="0" err="1" smtClean="0"/>
              <a:t>polyvinyl</a:t>
            </a:r>
            <a:r>
              <a:rPr lang="tr-TR" sz="2400" dirty="0" smtClean="0"/>
              <a:t> </a:t>
            </a:r>
            <a:r>
              <a:rPr lang="tr-TR" sz="2400" dirty="0" err="1" smtClean="0"/>
              <a:t>alcohol</a:t>
            </a:r>
            <a:r>
              <a:rPr lang="tr-TR" sz="2400" dirty="0" smtClean="0"/>
              <a:t> (PVC)</a:t>
            </a:r>
            <a:r>
              <a:rPr lang="en-US" sz="2400" dirty="0" smtClean="0"/>
              <a:t> </a:t>
            </a:r>
            <a:r>
              <a:rPr lang="tr-TR" sz="2400" dirty="0" smtClean="0"/>
              <a:t>can be</a:t>
            </a:r>
            <a:r>
              <a:rPr lang="en-US" sz="2400" dirty="0" smtClean="0"/>
              <a:t>partly </a:t>
            </a:r>
            <a:r>
              <a:rPr lang="en-US" sz="2400" dirty="0"/>
              <a:t>crystalline because of the occurrence of specific </a:t>
            </a:r>
            <a:r>
              <a:rPr lang="en-US" sz="2400" dirty="0" err="1"/>
              <a:t>interchain</a:t>
            </a:r>
            <a:r>
              <a:rPr lang="en-US" sz="2400" dirty="0"/>
              <a:t> </a:t>
            </a:r>
            <a:r>
              <a:rPr lang="en-US" sz="2400" dirty="0" smtClean="0"/>
              <a:t>interactions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is </a:t>
            </a:r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/>
              <a:t>hydrogen </a:t>
            </a:r>
            <a:r>
              <a:rPr lang="en-US" sz="2400" dirty="0" smtClean="0"/>
              <a:t>bonding. </a:t>
            </a:r>
            <a:endParaRPr lang="tr-TR" sz="2400" dirty="0" smtClean="0"/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/>
              <a:t>s</a:t>
            </a:r>
            <a:r>
              <a:rPr lang="en-US" sz="2400" dirty="0" err="1" smtClean="0"/>
              <a:t>pecific</a:t>
            </a:r>
            <a:r>
              <a:rPr lang="en-US" sz="2400" dirty="0" smtClean="0"/>
              <a:t> </a:t>
            </a:r>
            <a:r>
              <a:rPr lang="en-US" sz="2400" dirty="0"/>
              <a:t>interactions </a:t>
            </a:r>
            <a:r>
              <a:rPr lang="tr-TR" sz="2400" dirty="0" err="1" smtClean="0"/>
              <a:t>between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chains</a:t>
            </a:r>
            <a:r>
              <a:rPr lang="tr-TR" sz="2400" dirty="0" smtClean="0"/>
              <a:t> </a:t>
            </a:r>
            <a:r>
              <a:rPr lang="en-US" sz="2400" dirty="0" smtClean="0"/>
              <a:t>are </a:t>
            </a:r>
            <a:r>
              <a:rPr lang="en-US" sz="2400" dirty="0"/>
              <a:t>particularly </a:t>
            </a:r>
            <a:r>
              <a:rPr lang="tr-TR" sz="2400" dirty="0" err="1" smtClean="0"/>
              <a:t>cruical</a:t>
            </a:r>
            <a:r>
              <a:rPr lang="en-US" sz="2400" dirty="0" smtClean="0"/>
              <a:t> </a:t>
            </a:r>
            <a:r>
              <a:rPr lang="en-US" sz="2400" dirty="0"/>
              <a:t>in enhancing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err="1" smtClean="0"/>
              <a:t>crystallinity</a:t>
            </a:r>
            <a:r>
              <a:rPr lang="tr-TR" sz="2400" dirty="0"/>
              <a:t> </a:t>
            </a:r>
            <a:r>
              <a:rPr lang="tr-TR" sz="2400" dirty="0" smtClean="0"/>
              <a:t>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macromolecule</a:t>
            </a:r>
            <a:r>
              <a:rPr lang="tr-TR" sz="2400" dirty="0" smtClean="0"/>
              <a:t>. 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en-US" sz="2400" dirty="0"/>
              <a:t>Both </a:t>
            </a:r>
            <a:r>
              <a:rPr lang="en-US" sz="2400" dirty="0" err="1"/>
              <a:t>tacticity</a:t>
            </a:r>
            <a:r>
              <a:rPr lang="en-US" sz="2400" dirty="0"/>
              <a:t> and geometric </a:t>
            </a:r>
            <a:r>
              <a:rPr lang="en-US" sz="2400" dirty="0" smtClean="0"/>
              <a:t>isomerism</a:t>
            </a:r>
            <a:r>
              <a:rPr lang="tr-TR" sz="2400" dirty="0"/>
              <a:t> </a:t>
            </a:r>
            <a:r>
              <a:rPr lang="tr-TR" sz="2400" dirty="0" err="1" smtClean="0"/>
              <a:t>may</a:t>
            </a:r>
            <a:r>
              <a:rPr lang="en-US" sz="2400" dirty="0" smtClean="0"/>
              <a:t> </a:t>
            </a:r>
            <a:r>
              <a:rPr lang="en-US" sz="2400" dirty="0"/>
              <a:t>favor crystallinity. </a:t>
            </a:r>
            <a:endParaRPr lang="tr-TR" sz="2400" dirty="0" smtClean="0"/>
          </a:p>
          <a:p>
            <a:r>
              <a:rPr lang="tr-TR" sz="2400" dirty="0" smtClean="0"/>
              <a:t>As an </a:t>
            </a:r>
            <a:r>
              <a:rPr lang="tr-TR" sz="2400" dirty="0" err="1" smtClean="0"/>
              <a:t>example</a:t>
            </a:r>
            <a:r>
              <a:rPr lang="en-US" sz="2400" dirty="0" smtClean="0"/>
              <a:t>, </a:t>
            </a:r>
            <a:r>
              <a:rPr lang="en-US" sz="2400" dirty="0" err="1"/>
              <a:t>cis-polyisoprene</a:t>
            </a:r>
            <a:r>
              <a:rPr lang="en-US" sz="2400" dirty="0"/>
              <a:t> is </a:t>
            </a:r>
            <a:r>
              <a:rPr lang="en-US" sz="2400" dirty="0" smtClean="0"/>
              <a:t>amorphous</a:t>
            </a:r>
            <a:r>
              <a:rPr lang="tr-TR" sz="2400" dirty="0" smtClean="0"/>
              <a:t>;</a:t>
            </a:r>
            <a:r>
              <a:rPr lang="en-US" sz="2400" dirty="0" smtClean="0"/>
              <a:t> </a:t>
            </a:r>
            <a:r>
              <a:rPr lang="tr-TR" sz="2400" dirty="0" err="1" smtClean="0"/>
              <a:t>onthe</a:t>
            </a:r>
            <a:r>
              <a:rPr lang="tr-TR" sz="2400" dirty="0" smtClean="0"/>
              <a:t> </a:t>
            </a:r>
            <a:r>
              <a:rPr lang="tr-TR" sz="2400" dirty="0" err="1" smtClean="0"/>
              <a:t>other</a:t>
            </a:r>
            <a:r>
              <a:rPr lang="tr-TR" sz="2400" dirty="0" smtClean="0"/>
              <a:t> </a:t>
            </a:r>
            <a:r>
              <a:rPr lang="tr-TR" sz="2400" dirty="0" err="1" smtClean="0"/>
              <a:t>hand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/>
              <a:t>more easily packed trans-</a:t>
            </a:r>
            <a:r>
              <a:rPr lang="en-US" sz="2400" dirty="0" err="1"/>
              <a:t>polyisoprene</a:t>
            </a:r>
            <a:r>
              <a:rPr lang="en-US" sz="2400" dirty="0"/>
              <a:t> is crystalline. </a:t>
            </a:r>
            <a:endParaRPr lang="tr-TR" sz="2400" dirty="0" smtClean="0"/>
          </a:p>
          <a:p>
            <a:r>
              <a:rPr lang="tr-TR" sz="2400" dirty="0" err="1" smtClean="0"/>
              <a:t>Most</a:t>
            </a:r>
            <a:r>
              <a:rPr lang="tr-TR" sz="2400" dirty="0" smtClean="0"/>
              <a:t> of time</a:t>
            </a:r>
            <a:r>
              <a:rPr lang="en-US" sz="2400" dirty="0" smtClean="0"/>
              <a:t>, </a:t>
            </a:r>
            <a:r>
              <a:rPr lang="en-US" sz="2400" dirty="0">
                <a:solidFill>
                  <a:srgbClr val="0070C0"/>
                </a:solidFill>
              </a:rPr>
              <a:t>tactic </a:t>
            </a:r>
            <a:r>
              <a:rPr lang="en-US" sz="2400" dirty="0" smtClean="0">
                <a:solidFill>
                  <a:srgbClr val="0070C0"/>
                </a:solidFill>
              </a:rPr>
              <a:t>p</a:t>
            </a:r>
            <a:r>
              <a:rPr lang="tr-TR" sz="2400" dirty="0" err="1" smtClean="0">
                <a:solidFill>
                  <a:srgbClr val="0070C0"/>
                </a:solidFill>
              </a:rPr>
              <a:t>lastics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with their more </a:t>
            </a:r>
            <a:r>
              <a:rPr lang="en-US" sz="2400" dirty="0" err="1">
                <a:solidFill>
                  <a:srgbClr val="0070C0"/>
                </a:solidFill>
              </a:rPr>
              <a:t>stereoregular</a:t>
            </a:r>
            <a:r>
              <a:rPr lang="en-US" sz="2400" dirty="0">
                <a:solidFill>
                  <a:srgbClr val="0070C0"/>
                </a:solidFill>
              </a:rPr>
              <a:t> chain </a:t>
            </a:r>
            <a:r>
              <a:rPr lang="en-US" sz="2400" dirty="0" smtClean="0">
                <a:solidFill>
                  <a:srgbClr val="0070C0"/>
                </a:solidFill>
              </a:rPr>
              <a:t>structure</a:t>
            </a:r>
            <a:r>
              <a:rPr lang="tr-TR" sz="2400" dirty="0" smtClean="0">
                <a:solidFill>
                  <a:srgbClr val="0070C0"/>
                </a:solidFill>
              </a:rPr>
              <a:t>s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are more likely to be crystalline than their </a:t>
            </a:r>
            <a:r>
              <a:rPr lang="en-US" sz="2400" dirty="0" err="1">
                <a:solidFill>
                  <a:srgbClr val="0070C0"/>
                </a:solidFill>
              </a:rPr>
              <a:t>atactic</a:t>
            </a:r>
            <a:r>
              <a:rPr lang="en-US" sz="2400" dirty="0">
                <a:solidFill>
                  <a:srgbClr val="0070C0"/>
                </a:solidFill>
              </a:rPr>
              <a:t> counterparts</a:t>
            </a:r>
            <a:r>
              <a:rPr lang="en-US" sz="2400" dirty="0"/>
              <a:t>. </a:t>
            </a:r>
            <a:endParaRPr lang="tr-TR" sz="2400" dirty="0" smtClean="0"/>
          </a:p>
          <a:p>
            <a:r>
              <a:rPr lang="tr-TR" sz="2400" dirty="0" smtClean="0"/>
              <a:t>As an</a:t>
            </a:r>
            <a:r>
              <a:rPr lang="en-US" sz="2400" dirty="0" smtClean="0"/>
              <a:t> </a:t>
            </a:r>
            <a:r>
              <a:rPr lang="en-US" sz="2400" dirty="0"/>
              <a:t>example, isotactic polystyrene is </a:t>
            </a:r>
            <a:r>
              <a:rPr lang="en-US" sz="2400" dirty="0" smtClean="0"/>
              <a:t>crystalline</a:t>
            </a:r>
            <a:r>
              <a:rPr lang="tr-TR" sz="2400" dirty="0" smtClean="0"/>
              <a:t>;</a:t>
            </a:r>
            <a:r>
              <a:rPr lang="en-US" sz="2400" dirty="0" smtClean="0"/>
              <a:t> </a:t>
            </a:r>
            <a:r>
              <a:rPr lang="tr-TR" sz="2400" dirty="0" smtClean="0"/>
              <a:t>on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other</a:t>
            </a:r>
            <a:r>
              <a:rPr lang="tr-TR" sz="2400" dirty="0" smtClean="0"/>
              <a:t> </a:t>
            </a:r>
            <a:r>
              <a:rPr lang="tr-TR" sz="2400" dirty="0" err="1" smtClean="0"/>
              <a:t>hand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/>
              <a:t>commercial-grade </a:t>
            </a:r>
            <a:r>
              <a:rPr lang="en-US" sz="2400" dirty="0" err="1"/>
              <a:t>atactic</a:t>
            </a:r>
            <a:r>
              <a:rPr lang="en-US" sz="2400" dirty="0"/>
              <a:t> polystyrene is amorphous. 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874869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Solid-State </a:t>
            </a:r>
            <a:r>
              <a:rPr lang="en-US" dirty="0" smtClean="0"/>
              <a:t>Properties</a:t>
            </a:r>
            <a:r>
              <a:rPr lang="tr-TR" dirty="0"/>
              <a:t/>
            </a:r>
            <a:br>
              <a:rPr lang="tr-TR" dirty="0"/>
            </a:br>
            <a:r>
              <a:rPr lang="tr-TR" sz="2700" dirty="0" err="1">
                <a:solidFill>
                  <a:srgbClr val="FF0000"/>
                </a:solidFill>
              </a:rPr>
              <a:t>The</a:t>
            </a:r>
            <a:r>
              <a:rPr lang="tr-TR" sz="2700" dirty="0">
                <a:solidFill>
                  <a:srgbClr val="FF0000"/>
                </a:solidFill>
              </a:rPr>
              <a:t> </a:t>
            </a:r>
            <a:r>
              <a:rPr lang="tr-TR" sz="2700" dirty="0" err="1">
                <a:solidFill>
                  <a:srgbClr val="FF0000"/>
                </a:solidFill>
              </a:rPr>
              <a:t>Crystalline</a:t>
            </a:r>
            <a:r>
              <a:rPr lang="tr-TR" sz="2700" dirty="0">
                <a:solidFill>
                  <a:srgbClr val="FF0000"/>
                </a:solidFill>
              </a:rPr>
              <a:t> </a:t>
            </a:r>
            <a:r>
              <a:rPr lang="tr-TR" sz="2700" dirty="0" err="1">
                <a:solidFill>
                  <a:srgbClr val="FF0000"/>
                </a:solidFill>
              </a:rPr>
              <a:t>State</a:t>
            </a:r>
            <a:r>
              <a:rPr lang="tr-TR" sz="2700" dirty="0">
                <a:solidFill>
                  <a:srgbClr val="FF0000"/>
                </a:solidFill>
              </a:rPr>
              <a:t/>
            </a:r>
            <a:br>
              <a:rPr lang="tr-TR" sz="2700" dirty="0">
                <a:solidFill>
                  <a:srgbClr val="FF0000"/>
                </a:solidFill>
              </a:rPr>
            </a:br>
            <a:r>
              <a:rPr lang="tr-TR" sz="2700" dirty="0">
                <a:solidFill>
                  <a:srgbClr val="FF0000"/>
                </a:solidFill>
              </a:rPr>
              <a:t>Crystalline-Melting </a:t>
            </a:r>
            <a:r>
              <a:rPr lang="tr-TR" sz="2700" dirty="0" err="1">
                <a:solidFill>
                  <a:srgbClr val="FF0000"/>
                </a:solidFill>
              </a:rPr>
              <a:t>Temperature</a:t>
            </a:r>
            <a:endParaRPr lang="tr-TR" sz="27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45127" y="1835997"/>
            <a:ext cx="10515600" cy="4351338"/>
          </a:xfrm>
        </p:spPr>
        <p:txBody>
          <a:bodyPr>
            <a:noAutofit/>
          </a:bodyPr>
          <a:lstStyle/>
          <a:p>
            <a:r>
              <a:rPr lang="tr-TR" sz="2400" dirty="0" err="1" smtClean="0"/>
              <a:t>According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en-US" sz="2400" dirty="0" smtClean="0"/>
              <a:t> </a:t>
            </a:r>
            <a:r>
              <a:rPr lang="en-US" sz="2400" dirty="0"/>
              <a:t>the first law of thermodynamics, the free energy of </a:t>
            </a:r>
            <a:r>
              <a:rPr lang="tr-TR" sz="2400" dirty="0" err="1" smtClean="0"/>
              <a:t>melting</a:t>
            </a:r>
            <a:r>
              <a:rPr lang="en-US" sz="2400" dirty="0" smtClean="0"/>
              <a:t> </a:t>
            </a:r>
            <a:r>
              <a:rPr lang="en-US" sz="2400" dirty="0"/>
              <a:t>per repeating unit of the </a:t>
            </a:r>
            <a:r>
              <a:rPr lang="en-US" sz="2400" dirty="0" smtClean="0"/>
              <a:t>p</a:t>
            </a:r>
            <a:r>
              <a:rPr lang="tr-TR" sz="2400" dirty="0" err="1" smtClean="0"/>
              <a:t>lastics</a:t>
            </a:r>
            <a:r>
              <a:rPr lang="en-US" sz="2400" dirty="0" smtClean="0"/>
              <a:t>, </a:t>
            </a:r>
            <a:r>
              <a:rPr lang="en-US" sz="2400" dirty="0" err="1"/>
              <a:t>ΔGu</a:t>
            </a:r>
            <a:r>
              <a:rPr lang="en-US" sz="2400" dirty="0"/>
              <a:t>, can be expressed as</a:t>
            </a:r>
          </a:p>
          <a:p>
            <a:endParaRPr lang="en-US" sz="2400" dirty="0"/>
          </a:p>
          <a:p>
            <a:r>
              <a:rPr lang="tr-TR" sz="2400" dirty="0" err="1"/>
              <a:t>I</a:t>
            </a:r>
            <a:r>
              <a:rPr lang="tr-TR" sz="2400" dirty="0" err="1" smtClean="0"/>
              <a:t>n</a:t>
            </a:r>
            <a:r>
              <a:rPr lang="tr-TR" sz="2400" dirty="0" smtClean="0"/>
              <a:t> </a:t>
            </a:r>
            <a:r>
              <a:rPr lang="tr-TR" sz="2400" dirty="0" err="1" smtClean="0"/>
              <a:t>which</a:t>
            </a:r>
            <a:r>
              <a:rPr lang="en-US" sz="2400" dirty="0" smtClean="0"/>
              <a:t> </a:t>
            </a:r>
            <a:r>
              <a:rPr lang="en-US" sz="2400" dirty="0"/>
              <a:t>∆Hu and ∆Su are the enthalpy and entropy of </a:t>
            </a:r>
            <a:r>
              <a:rPr lang="tr-TR" sz="2400" dirty="0" err="1" smtClean="0"/>
              <a:t>melting</a:t>
            </a:r>
            <a:r>
              <a:rPr lang="en-US" sz="2400" dirty="0" smtClean="0"/>
              <a:t> </a:t>
            </a:r>
            <a:r>
              <a:rPr lang="en-US" sz="2400" dirty="0"/>
              <a:t>per repeating unit, respectively. At the equilibrium melting </a:t>
            </a:r>
            <a:r>
              <a:rPr lang="en-US" sz="2400" dirty="0" smtClean="0"/>
              <a:t>temperature</a:t>
            </a:r>
            <a:r>
              <a:rPr lang="tr-TR" sz="2400" dirty="0" smtClean="0"/>
              <a:t>,</a:t>
            </a:r>
            <a:r>
              <a:rPr lang="en-US" sz="2400" dirty="0" smtClean="0"/>
              <a:t>  </a:t>
            </a:r>
            <a:r>
              <a:rPr lang="en-US" sz="2400" dirty="0" err="1"/>
              <a:t>ΔGu</a:t>
            </a:r>
            <a:r>
              <a:rPr lang="en-US" sz="2400" dirty="0"/>
              <a:t> </a:t>
            </a:r>
            <a:r>
              <a:rPr lang="tr-TR" sz="2400" dirty="0" smtClean="0"/>
              <a:t>is </a:t>
            </a:r>
            <a:r>
              <a:rPr lang="tr-TR" sz="2400" dirty="0" err="1" smtClean="0"/>
              <a:t>equal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zero</a:t>
            </a:r>
            <a:r>
              <a:rPr lang="en-US" sz="2400" dirty="0" smtClean="0"/>
              <a:t> </a:t>
            </a:r>
            <a:r>
              <a:rPr lang="en-US" sz="2400" dirty="0"/>
              <a:t>and, </a:t>
            </a:r>
            <a:r>
              <a:rPr lang="tr-TR" sz="2400" dirty="0" err="1" smtClean="0"/>
              <a:t>hence</a:t>
            </a:r>
            <a:r>
              <a:rPr lang="tr-TR" sz="2400" dirty="0"/>
              <a:t>:</a:t>
            </a:r>
            <a:endParaRPr lang="en-US" sz="2400" dirty="0"/>
          </a:p>
          <a:p>
            <a:endParaRPr lang="en-US" sz="2400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3189" y="2556596"/>
            <a:ext cx="2316704" cy="468405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0313" y="3889421"/>
            <a:ext cx="1247933" cy="858792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7653" y="4979899"/>
            <a:ext cx="6828083" cy="17042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2568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Solid-State </a:t>
            </a:r>
            <a:r>
              <a:rPr lang="en-US" dirty="0" smtClean="0"/>
              <a:t>Properties</a:t>
            </a:r>
            <a:r>
              <a:rPr lang="tr-TR" dirty="0"/>
              <a:t/>
            </a:r>
            <a:br>
              <a:rPr lang="tr-TR" dirty="0"/>
            </a:br>
            <a:r>
              <a:rPr lang="tr-TR" sz="2700" dirty="0" err="1">
                <a:solidFill>
                  <a:srgbClr val="FF0000"/>
                </a:solidFill>
              </a:rPr>
              <a:t>The</a:t>
            </a:r>
            <a:r>
              <a:rPr lang="tr-TR" sz="2700" dirty="0">
                <a:solidFill>
                  <a:srgbClr val="FF0000"/>
                </a:solidFill>
              </a:rPr>
              <a:t> </a:t>
            </a:r>
            <a:r>
              <a:rPr lang="tr-TR" sz="2700" dirty="0" err="1">
                <a:solidFill>
                  <a:srgbClr val="FF0000"/>
                </a:solidFill>
              </a:rPr>
              <a:t>Crystalline</a:t>
            </a:r>
            <a:r>
              <a:rPr lang="tr-TR" sz="2700" dirty="0">
                <a:solidFill>
                  <a:srgbClr val="FF0000"/>
                </a:solidFill>
              </a:rPr>
              <a:t> </a:t>
            </a:r>
            <a:r>
              <a:rPr lang="tr-TR" sz="2700" dirty="0" err="1">
                <a:solidFill>
                  <a:srgbClr val="FF0000"/>
                </a:solidFill>
              </a:rPr>
              <a:t>State</a:t>
            </a:r>
            <a:r>
              <a:rPr lang="tr-TR" sz="2700" dirty="0">
                <a:solidFill>
                  <a:srgbClr val="FF0000"/>
                </a:solidFill>
              </a:rPr>
              <a:t/>
            </a:r>
            <a:br>
              <a:rPr lang="tr-TR" sz="2700" dirty="0">
                <a:solidFill>
                  <a:srgbClr val="FF0000"/>
                </a:solidFill>
              </a:rPr>
            </a:br>
            <a:r>
              <a:rPr lang="tr-TR" sz="2700" dirty="0" err="1">
                <a:solidFill>
                  <a:srgbClr val="FF0000"/>
                </a:solidFill>
              </a:rPr>
              <a:t>Crystallization</a:t>
            </a:r>
            <a:r>
              <a:rPr lang="tr-TR" sz="2700" dirty="0">
                <a:solidFill>
                  <a:srgbClr val="FF0000"/>
                </a:solidFill>
              </a:rPr>
              <a:t> </a:t>
            </a:r>
            <a:r>
              <a:rPr lang="tr-TR" sz="2700" dirty="0" err="1">
                <a:solidFill>
                  <a:srgbClr val="FF0000"/>
                </a:solidFill>
              </a:rPr>
              <a:t>Kinetics</a:t>
            </a:r>
            <a:endParaRPr lang="tr-TR" sz="27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45127" y="1835997"/>
            <a:ext cx="10515600" cy="4351338"/>
          </a:xfrm>
        </p:spPr>
        <p:txBody>
          <a:bodyPr>
            <a:noAutofit/>
          </a:bodyPr>
          <a:lstStyle/>
          <a:p>
            <a:r>
              <a:rPr lang="en-US" sz="2400" dirty="0"/>
              <a:t>For a </a:t>
            </a:r>
            <a:r>
              <a:rPr lang="tr-TR" sz="2400" dirty="0" err="1" smtClean="0"/>
              <a:t>specified</a:t>
            </a:r>
            <a:r>
              <a:rPr lang="en-US" sz="2400" dirty="0" smtClean="0"/>
              <a:t> </a:t>
            </a:r>
            <a:r>
              <a:rPr lang="tr-TR" sz="2400" dirty="0" err="1" smtClean="0"/>
              <a:t>macromolecule</a:t>
            </a:r>
            <a:r>
              <a:rPr lang="en-US" sz="2400" dirty="0" smtClean="0"/>
              <a:t>, </a:t>
            </a:r>
            <a:r>
              <a:rPr lang="en-US" sz="2400" dirty="0"/>
              <a:t>the extent of crystallization attained during melt processing depends </a:t>
            </a:r>
            <a:r>
              <a:rPr lang="en-US" sz="2400" dirty="0" smtClean="0"/>
              <a:t>on </a:t>
            </a:r>
            <a:r>
              <a:rPr lang="en-US" sz="2400" dirty="0">
                <a:solidFill>
                  <a:srgbClr val="0070C0"/>
                </a:solidFill>
              </a:rPr>
              <a:t>the rate of crystallization </a:t>
            </a:r>
            <a:r>
              <a:rPr lang="en-US" sz="2400" dirty="0"/>
              <a:t>and </a:t>
            </a:r>
            <a:r>
              <a:rPr lang="en-US" sz="2400" dirty="0">
                <a:solidFill>
                  <a:srgbClr val="0070C0"/>
                </a:solidFill>
              </a:rPr>
              <a:t>the time </a:t>
            </a:r>
            <a:r>
              <a:rPr lang="en-US" sz="2400" dirty="0"/>
              <a:t>during which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melt </a:t>
            </a:r>
            <a:r>
              <a:rPr lang="en-US" sz="2400" dirty="0"/>
              <a:t>temperatures are </a:t>
            </a:r>
            <a:r>
              <a:rPr lang="tr-TR" sz="2400" dirty="0" err="1" smtClean="0"/>
              <a:t>reached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en-US" sz="2400" dirty="0" smtClean="0"/>
              <a:t>Above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melting</a:t>
            </a:r>
            <a:r>
              <a:rPr lang="tr-TR" sz="2400" dirty="0" smtClean="0"/>
              <a:t> </a:t>
            </a:r>
            <a:r>
              <a:rPr lang="tr-TR" sz="2400" dirty="0" err="1" smtClean="0"/>
              <a:t>temperature</a:t>
            </a:r>
            <a:r>
              <a:rPr lang="en-US" sz="2400" dirty="0" smtClean="0"/>
              <a:t>, </a:t>
            </a:r>
            <a:r>
              <a:rPr lang="tr-TR" sz="2400" dirty="0" err="1" smtClean="0"/>
              <a:t>certain</a:t>
            </a:r>
            <a:r>
              <a:rPr lang="tr-TR" sz="2400" dirty="0" smtClean="0"/>
              <a:t> </a:t>
            </a:r>
            <a:r>
              <a:rPr lang="tr-TR" sz="2400" dirty="0" err="1" smtClean="0"/>
              <a:t>lastics</a:t>
            </a:r>
            <a:r>
              <a:rPr lang="en-US" sz="2400" dirty="0" smtClean="0"/>
              <a:t> </a:t>
            </a:r>
            <a:r>
              <a:rPr lang="en-US" sz="2400" dirty="0"/>
              <a:t>that have low </a:t>
            </a:r>
            <a:r>
              <a:rPr lang="en-US" sz="2400" dirty="0" smtClean="0"/>
              <a:t>crystallization</a:t>
            </a:r>
            <a:r>
              <a:rPr lang="tr-TR" sz="2400" dirty="0" smtClean="0"/>
              <a:t> </a:t>
            </a:r>
            <a:r>
              <a:rPr lang="tr-TR" sz="2400" dirty="0" err="1" smtClean="0"/>
              <a:t>rates</a:t>
            </a:r>
            <a:r>
              <a:rPr lang="en-US" sz="2400" dirty="0" smtClean="0"/>
              <a:t>, </a:t>
            </a:r>
            <a:r>
              <a:rPr lang="tr-TR" sz="2400" dirty="0" err="1" smtClean="0"/>
              <a:t>like</a:t>
            </a:r>
            <a:r>
              <a:rPr lang="en-US" sz="2400" dirty="0" smtClean="0"/>
              <a:t> </a:t>
            </a:r>
            <a:r>
              <a:rPr lang="en-US" sz="2400" dirty="0"/>
              <a:t>poly(ethylene terephthalate), </a:t>
            </a:r>
            <a:r>
              <a:rPr lang="en-US" sz="2400" dirty="0" err="1"/>
              <a:t>polycaprolactone</a:t>
            </a:r>
            <a:r>
              <a:rPr lang="en-US" sz="2400" dirty="0"/>
              <a:t>, and nylon-6,6, can be quenched rapidly enough to </a:t>
            </a:r>
            <a:r>
              <a:rPr lang="tr-TR" sz="2400" dirty="0" err="1" smtClean="0"/>
              <a:t>obtain</a:t>
            </a:r>
            <a:r>
              <a:rPr lang="en-US" sz="2400" dirty="0" smtClean="0"/>
              <a:t> </a:t>
            </a:r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/>
              <a:t>amorphous state. </a:t>
            </a:r>
            <a:endParaRPr lang="tr-TR" sz="2400" dirty="0" smtClean="0"/>
          </a:p>
          <a:p>
            <a:r>
              <a:rPr lang="en-US" sz="2400" dirty="0" smtClean="0"/>
              <a:t>Other </a:t>
            </a:r>
            <a:r>
              <a:rPr lang="en-US" sz="2400" dirty="0" smtClean="0"/>
              <a:t>p</a:t>
            </a:r>
            <a:r>
              <a:rPr lang="tr-TR" sz="2400" dirty="0" err="1" smtClean="0"/>
              <a:t>lastics</a:t>
            </a:r>
            <a:r>
              <a:rPr lang="en-US" sz="2400" dirty="0" smtClean="0"/>
              <a:t> </a:t>
            </a:r>
            <a:r>
              <a:rPr lang="tr-TR" sz="2400" dirty="0" err="1" smtClean="0"/>
              <a:t>with</a:t>
            </a:r>
            <a:r>
              <a:rPr lang="en-US" sz="2400" dirty="0" smtClean="0"/>
              <a:t> </a:t>
            </a:r>
            <a:r>
              <a:rPr lang="en-US" sz="2400" dirty="0"/>
              <a:t>higher </a:t>
            </a:r>
            <a:r>
              <a:rPr lang="en-US" sz="2400" dirty="0" smtClean="0"/>
              <a:t>crystallization</a:t>
            </a:r>
            <a:r>
              <a:rPr lang="tr-TR" sz="2400" dirty="0" smtClean="0"/>
              <a:t> </a:t>
            </a:r>
            <a:r>
              <a:rPr lang="en-US" sz="2400" dirty="0" smtClean="0"/>
              <a:t>rates , </a:t>
            </a:r>
            <a:r>
              <a:rPr lang="tr-TR" sz="2400" dirty="0" err="1" smtClean="0"/>
              <a:t>like</a:t>
            </a:r>
            <a:r>
              <a:rPr lang="en-US" sz="2400" dirty="0" smtClean="0"/>
              <a:t> </a:t>
            </a:r>
            <a:r>
              <a:rPr lang="en-US" sz="2400" dirty="0"/>
              <a:t>polyethylene, </a:t>
            </a:r>
            <a:r>
              <a:rPr lang="en-US" sz="2400" dirty="0" smtClean="0"/>
              <a:t>can</a:t>
            </a:r>
            <a:r>
              <a:rPr lang="tr-TR" sz="2400" dirty="0" smtClean="0"/>
              <a:t> </a:t>
            </a:r>
            <a:r>
              <a:rPr lang="en-US" sz="2400" dirty="0" smtClean="0"/>
              <a:t>not </a:t>
            </a:r>
            <a:r>
              <a:rPr lang="en-US" sz="2400" dirty="0"/>
              <a:t>be quenched quickly enough to </a:t>
            </a:r>
            <a:r>
              <a:rPr lang="tr-TR" sz="2400" dirty="0" err="1" smtClean="0"/>
              <a:t>hinder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/>
              <a:t>crystallization. </a:t>
            </a:r>
            <a:endParaRPr lang="tr-TR" sz="2400" dirty="0" smtClean="0"/>
          </a:p>
          <a:p>
            <a:r>
              <a:rPr lang="en-US" sz="2400" dirty="0" smtClean="0"/>
              <a:t>For </a:t>
            </a:r>
            <a:r>
              <a:rPr lang="en-US" sz="2400" dirty="0"/>
              <a:t>a </a:t>
            </a:r>
            <a:r>
              <a:rPr lang="tr-TR" sz="2400" dirty="0" err="1" smtClean="0"/>
              <a:t>specified</a:t>
            </a:r>
            <a:r>
              <a:rPr lang="en-US" sz="2400" dirty="0" smtClean="0"/>
              <a:t> p</a:t>
            </a:r>
            <a:r>
              <a:rPr lang="tr-TR" sz="2400" dirty="0" err="1" smtClean="0"/>
              <a:t>lastic</a:t>
            </a:r>
            <a:r>
              <a:rPr lang="en-US" sz="2400" dirty="0" smtClean="0"/>
              <a:t>, </a:t>
            </a:r>
            <a:r>
              <a:rPr lang="en-US" sz="2400" dirty="0"/>
              <a:t>the </a:t>
            </a:r>
            <a:r>
              <a:rPr lang="en-US" sz="2400" dirty="0" smtClean="0"/>
              <a:t>crystallization</a:t>
            </a:r>
            <a:r>
              <a:rPr lang="tr-TR" sz="2400" dirty="0" smtClean="0"/>
              <a:t> </a:t>
            </a:r>
            <a:r>
              <a:rPr lang="en-US" sz="2400" dirty="0" smtClean="0"/>
              <a:t>rate </a:t>
            </a:r>
            <a:r>
              <a:rPr lang="en-US" sz="2400" dirty="0" smtClean="0"/>
              <a:t>depends on </a:t>
            </a:r>
            <a:r>
              <a:rPr lang="en-US" sz="2400" dirty="0"/>
              <a:t>the crystallization </a:t>
            </a:r>
            <a:r>
              <a:rPr lang="en-US" sz="2400" dirty="0" smtClean="0"/>
              <a:t>temperature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macromolecule</a:t>
            </a:r>
            <a:r>
              <a:rPr lang="tr-TR" sz="2400" dirty="0" smtClean="0"/>
              <a:t>.</a:t>
            </a:r>
            <a:endParaRPr lang="tr-TR" sz="2400" dirty="0" smtClean="0"/>
          </a:p>
          <a:p>
            <a:r>
              <a:rPr lang="en-US" sz="2400" dirty="0"/>
              <a:t>The </a:t>
            </a:r>
            <a:r>
              <a:rPr lang="en-US" sz="2400" dirty="0" smtClean="0"/>
              <a:t>crystallization</a:t>
            </a:r>
            <a:r>
              <a:rPr lang="tr-TR" sz="2400" dirty="0" smtClean="0"/>
              <a:t> </a:t>
            </a:r>
            <a:r>
              <a:rPr lang="en-US" sz="2400" dirty="0" smtClean="0"/>
              <a:t>rate </a:t>
            </a:r>
            <a:r>
              <a:rPr lang="en-US" sz="2400" dirty="0" smtClean="0"/>
              <a:t>can </a:t>
            </a:r>
            <a:r>
              <a:rPr lang="en-US" sz="2400" dirty="0"/>
              <a:t>be followed by a variety of </a:t>
            </a:r>
            <a:r>
              <a:rPr lang="tr-TR" sz="2400" dirty="0" err="1" smtClean="0"/>
              <a:t>methods</a:t>
            </a:r>
            <a:r>
              <a:rPr lang="en-US" sz="2400" dirty="0" smtClean="0"/>
              <a:t>, </a:t>
            </a:r>
            <a:r>
              <a:rPr lang="tr-TR" sz="2400" dirty="0" smtClean="0"/>
              <a:t> </a:t>
            </a:r>
            <a:r>
              <a:rPr lang="tr-TR" sz="2400" dirty="0" err="1" smtClean="0"/>
              <a:t>like</a:t>
            </a:r>
            <a:r>
              <a:rPr lang="en-US" sz="2400" dirty="0" smtClean="0"/>
              <a:t> </a:t>
            </a:r>
            <a:r>
              <a:rPr lang="en-US" sz="2400" dirty="0" err="1"/>
              <a:t>dilatometric</a:t>
            </a:r>
            <a:r>
              <a:rPr lang="en-US" sz="2400" dirty="0"/>
              <a:t> measurement of volume changes, infrared spectroscopy, and optical-microscopic measurement of the growth of </a:t>
            </a:r>
            <a:r>
              <a:rPr lang="en-US" sz="2400" dirty="0" err="1"/>
              <a:t>spherulite</a:t>
            </a:r>
            <a:r>
              <a:rPr lang="en-US" sz="2400" dirty="0"/>
              <a:t> radii with </a:t>
            </a:r>
            <a:r>
              <a:rPr lang="en-US" sz="2400" dirty="0" smtClean="0"/>
              <a:t>time</a:t>
            </a:r>
            <a:r>
              <a:rPr lang="tr-TR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54015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Solid-State Properties</a:t>
            </a:r>
            <a:br>
              <a:rPr lang="en-US" dirty="0"/>
            </a:br>
            <a:r>
              <a:rPr lang="en-US" sz="2700" dirty="0">
                <a:solidFill>
                  <a:srgbClr val="FF0000"/>
                </a:solidFill>
              </a:rPr>
              <a:t>The Crystalline State</a:t>
            </a:r>
            <a:br>
              <a:rPr lang="en-US" sz="2700" dirty="0">
                <a:solidFill>
                  <a:srgbClr val="FF0000"/>
                </a:solidFill>
              </a:rPr>
            </a:br>
            <a:r>
              <a:rPr lang="en-US" sz="2700" dirty="0">
                <a:solidFill>
                  <a:srgbClr val="FF0000"/>
                </a:solidFill>
              </a:rPr>
              <a:t>Crystallization Kinetics</a:t>
            </a:r>
            <a:endParaRPr lang="tr-TR" sz="27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1" y="1825625"/>
            <a:ext cx="8280042" cy="4351338"/>
          </a:xfrm>
        </p:spPr>
        <p:txBody>
          <a:bodyPr>
            <a:normAutofit/>
          </a:bodyPr>
          <a:lstStyle/>
          <a:p>
            <a:r>
              <a:rPr lang="en-US" sz="2400" dirty="0"/>
              <a:t>The fractional crystallinity of a </a:t>
            </a:r>
            <a:r>
              <a:rPr lang="tr-TR" sz="2400" dirty="0" err="1" smtClean="0"/>
              <a:t>macromolecule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platic</a:t>
            </a:r>
            <a:r>
              <a:rPr lang="en-US" sz="2400" dirty="0" smtClean="0"/>
              <a:t> </a:t>
            </a:r>
            <a:r>
              <a:rPr lang="en-US" sz="2400" dirty="0"/>
              <a:t>can be </a:t>
            </a:r>
            <a:r>
              <a:rPr lang="tr-TR" sz="2400" dirty="0" err="1" smtClean="0"/>
              <a:t>calculated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determined</a:t>
            </a:r>
            <a:r>
              <a:rPr lang="en-US" sz="2400" dirty="0" smtClean="0"/>
              <a:t> </a:t>
            </a:r>
            <a:r>
              <a:rPr lang="en-US" sz="2400" dirty="0"/>
              <a:t>by a variety of techniques, </a:t>
            </a:r>
            <a:r>
              <a:rPr lang="en-US" sz="2400" dirty="0" smtClean="0"/>
              <a:t>including</a:t>
            </a:r>
            <a:r>
              <a:rPr lang="tr-TR" sz="2400" dirty="0" smtClean="0"/>
              <a:t> </a:t>
            </a:r>
            <a:r>
              <a:rPr lang="en-US" sz="2400" dirty="0" smtClean="0"/>
              <a:t>infrared spectroscopy,</a:t>
            </a:r>
            <a:r>
              <a:rPr lang="tr-TR" sz="2400" dirty="0" smtClean="0"/>
              <a:t> </a:t>
            </a:r>
            <a:r>
              <a:rPr lang="en-US" sz="2400" dirty="0" smtClean="0"/>
              <a:t>density</a:t>
            </a:r>
            <a:r>
              <a:rPr lang="tr-TR" sz="2400" dirty="0" smtClean="0"/>
              <a:t>, </a:t>
            </a:r>
            <a:r>
              <a:rPr lang="en-US" sz="2400" dirty="0" smtClean="0">
                <a:solidFill>
                  <a:srgbClr val="0070C0"/>
                </a:solidFill>
              </a:rPr>
              <a:t>X-ray </a:t>
            </a:r>
            <a:r>
              <a:rPr lang="en-US" sz="2400" dirty="0">
                <a:solidFill>
                  <a:srgbClr val="0070C0"/>
                </a:solidFill>
              </a:rPr>
              <a:t>diffraction </a:t>
            </a:r>
            <a:r>
              <a:rPr lang="en-US" sz="2400" dirty="0" smtClean="0">
                <a:solidFill>
                  <a:srgbClr val="0070C0"/>
                </a:solidFill>
              </a:rPr>
              <a:t>measurements</a:t>
            </a:r>
            <a:r>
              <a:rPr lang="en-US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en-US" sz="2400" dirty="0" smtClean="0"/>
              <a:t>by </a:t>
            </a:r>
            <a:r>
              <a:rPr lang="en-US" sz="2400" dirty="0"/>
              <a:t>calorimetric </a:t>
            </a:r>
            <a:r>
              <a:rPr lang="en-US" sz="2400" dirty="0" smtClean="0"/>
              <a:t>methods</a:t>
            </a:r>
            <a:r>
              <a:rPr lang="tr-TR" sz="2400" dirty="0" smtClean="0"/>
              <a:t>.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Density Measurements</a:t>
            </a:r>
            <a:r>
              <a:rPr lang="en-US" sz="2400" dirty="0"/>
              <a:t>: </a:t>
            </a:r>
            <a:r>
              <a:rPr lang="en-US" sz="2400" dirty="0" err="1" smtClean="0"/>
              <a:t>Densit</a:t>
            </a:r>
            <a:r>
              <a:rPr lang="tr-TR" sz="2400" dirty="0" smtClean="0"/>
              <a:t>y</a:t>
            </a:r>
            <a:r>
              <a:rPr lang="en-US" sz="2400" dirty="0" smtClean="0"/>
              <a:t> </a:t>
            </a:r>
            <a:r>
              <a:rPr lang="en-US" sz="2400" dirty="0"/>
              <a:t>can be </a:t>
            </a:r>
            <a:r>
              <a:rPr lang="en-US" sz="2400" dirty="0" smtClean="0"/>
              <a:t>measured </a:t>
            </a:r>
            <a:r>
              <a:rPr lang="en-US" sz="2400" dirty="0"/>
              <a:t>at some standard temperature </a:t>
            </a:r>
            <a:r>
              <a:rPr lang="tr-TR" sz="2400" dirty="0" err="1" smtClean="0"/>
              <a:t>like</a:t>
            </a:r>
            <a:r>
              <a:rPr lang="en-US" sz="2400" dirty="0" smtClean="0"/>
              <a:t> 23°C </a:t>
            </a:r>
            <a:r>
              <a:rPr lang="en-US" sz="2400" dirty="0"/>
              <a:t>by means of a calibrated density-gradient </a:t>
            </a:r>
            <a:r>
              <a:rPr lang="en-US" sz="2400" dirty="0" smtClean="0"/>
              <a:t>column</a:t>
            </a:r>
            <a:r>
              <a:rPr lang="tr-TR" sz="2400" dirty="0" smtClean="0"/>
              <a:t> as </a:t>
            </a:r>
            <a:r>
              <a:rPr lang="tr-TR" sz="2400" dirty="0" err="1"/>
              <a:t>s</a:t>
            </a:r>
            <a:r>
              <a:rPr lang="tr-TR" sz="2400" dirty="0" err="1" smtClean="0"/>
              <a:t>hown</a:t>
            </a:r>
            <a:r>
              <a:rPr lang="tr-TR" sz="2400" dirty="0" smtClean="0"/>
              <a:t> in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figure</a:t>
            </a:r>
            <a:r>
              <a:rPr lang="tr-TR" sz="2400" dirty="0" smtClean="0"/>
              <a:t> on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right</a:t>
            </a:r>
            <a:r>
              <a:rPr lang="en-US" sz="2400" dirty="0" smtClean="0"/>
              <a:t>. </a:t>
            </a:r>
            <a:endParaRPr lang="en-US" sz="2400" dirty="0"/>
          </a:p>
          <a:p>
            <a:r>
              <a:rPr lang="tr-TR" sz="2400" dirty="0" err="1" smtClean="0"/>
              <a:t>After</a:t>
            </a:r>
            <a:r>
              <a:rPr lang="tr-TR" sz="2400" dirty="0" smtClean="0"/>
              <a:t> t</a:t>
            </a:r>
            <a:r>
              <a:rPr lang="en-US" sz="2400" dirty="0" smtClean="0"/>
              <a:t>he </a:t>
            </a:r>
            <a:r>
              <a:rPr lang="en-US" sz="2400" dirty="0"/>
              <a:t>density (ρ) of the </a:t>
            </a:r>
            <a:r>
              <a:rPr lang="en-US" sz="2400" dirty="0" err="1"/>
              <a:t>semicrystalline</a:t>
            </a:r>
            <a:r>
              <a:rPr lang="en-US" sz="2400" dirty="0"/>
              <a:t> sample has been measured, the fractional </a:t>
            </a:r>
            <a:r>
              <a:rPr lang="en-US" sz="2400" dirty="0" err="1"/>
              <a:t>crystallinity</a:t>
            </a:r>
            <a:r>
              <a:rPr lang="en-US" sz="2400" dirty="0"/>
              <a:t>, ø, can be </a:t>
            </a:r>
            <a:r>
              <a:rPr lang="tr-TR" sz="2400" dirty="0" err="1" smtClean="0"/>
              <a:t>calculated</a:t>
            </a:r>
            <a:r>
              <a:rPr lang="tr-TR" sz="2400" dirty="0" smtClean="0"/>
              <a:t> </a:t>
            </a:r>
            <a:r>
              <a:rPr lang="tr-TR" sz="2400" dirty="0" err="1" smtClean="0"/>
              <a:t>using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following</a:t>
            </a:r>
            <a:r>
              <a:rPr lang="tr-TR" sz="2400" dirty="0" smtClean="0"/>
              <a:t> </a:t>
            </a:r>
            <a:r>
              <a:rPr lang="tr-TR" sz="2400" dirty="0" err="1" smtClean="0"/>
              <a:t>equation</a:t>
            </a:r>
            <a:endParaRPr lang="en-US" sz="2400" dirty="0"/>
          </a:p>
          <a:p>
            <a:endParaRPr lang="en-US" sz="2600" dirty="0"/>
          </a:p>
          <a:p>
            <a:endParaRPr lang="en-US" sz="2600" dirty="0"/>
          </a:p>
          <a:p>
            <a:endParaRPr lang="tr-TR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0200" y="1819275"/>
            <a:ext cx="2971800" cy="5038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9154" y="5510614"/>
            <a:ext cx="1685339" cy="1001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10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Solid-State Properties</a:t>
            </a:r>
            <a:br>
              <a:rPr lang="en-US" dirty="0"/>
            </a:br>
            <a:r>
              <a:rPr lang="en-US" sz="2700" dirty="0">
                <a:solidFill>
                  <a:srgbClr val="FF0000"/>
                </a:solidFill>
              </a:rPr>
              <a:t>The Crystalline State</a:t>
            </a:r>
            <a:br>
              <a:rPr lang="en-US" sz="2700" dirty="0">
                <a:solidFill>
                  <a:srgbClr val="FF0000"/>
                </a:solidFill>
              </a:rPr>
            </a:br>
            <a:r>
              <a:rPr lang="en-US" sz="2700" dirty="0">
                <a:solidFill>
                  <a:srgbClr val="FF0000"/>
                </a:solidFill>
              </a:rPr>
              <a:t>Techniques to Determine Crystallinity</a:t>
            </a:r>
            <a:endParaRPr lang="tr-TR" sz="27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1" y="1825625"/>
            <a:ext cx="8151254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X-Ray </a:t>
            </a:r>
            <a:r>
              <a:rPr lang="en-US" sz="2400" dirty="0" smtClean="0">
                <a:solidFill>
                  <a:srgbClr val="FF0000"/>
                </a:solidFill>
              </a:rPr>
              <a:t>Diffraction</a:t>
            </a:r>
            <a:r>
              <a:rPr lang="tr-TR" sz="2400" dirty="0" smtClean="0"/>
              <a:t>:</a:t>
            </a:r>
            <a:r>
              <a:rPr lang="en-US" sz="2400" dirty="0" smtClean="0"/>
              <a:t> </a:t>
            </a:r>
            <a:r>
              <a:rPr lang="en-US" sz="2400" dirty="0"/>
              <a:t>X-ray diffraction </a:t>
            </a:r>
            <a:r>
              <a:rPr lang="tr-TR" sz="2400" dirty="0" err="1" smtClean="0"/>
              <a:t>technique</a:t>
            </a:r>
            <a:r>
              <a:rPr lang="tr-TR" sz="2400" dirty="0" smtClean="0"/>
              <a:t> </a:t>
            </a:r>
            <a:r>
              <a:rPr lang="en-US" sz="2400" dirty="0" smtClean="0"/>
              <a:t>is </a:t>
            </a:r>
            <a:r>
              <a:rPr lang="en-US" sz="2400" dirty="0"/>
              <a:t>a widely used </a:t>
            </a:r>
            <a:r>
              <a:rPr lang="tr-TR" sz="2400" dirty="0" err="1" smtClean="0"/>
              <a:t>method</a:t>
            </a:r>
            <a:r>
              <a:rPr lang="en-US" sz="2400" dirty="0" smtClean="0"/>
              <a:t> </a:t>
            </a:r>
            <a:r>
              <a:rPr lang="tr-TR" sz="2400" dirty="0" err="1" smtClean="0"/>
              <a:t>to</a:t>
            </a:r>
            <a:r>
              <a:rPr lang="en-US" sz="2400" dirty="0" smtClean="0"/>
              <a:t> </a:t>
            </a:r>
            <a:r>
              <a:rPr lang="tr-TR" sz="2400" dirty="0" err="1" smtClean="0"/>
              <a:t>characterize</a:t>
            </a:r>
            <a:r>
              <a:rPr lang="tr-TR" sz="2400" dirty="0" smtClean="0"/>
              <a:t> </a:t>
            </a:r>
            <a:r>
              <a:rPr lang="en-US" sz="2400" dirty="0" smtClean="0"/>
              <a:t>polymer</a:t>
            </a:r>
            <a:r>
              <a:rPr lang="tr-TR" sz="2400" dirty="0" smtClean="0"/>
              <a:t>. </a:t>
            </a:r>
          </a:p>
          <a:p>
            <a:r>
              <a:rPr lang="tr-TR" sz="2400" dirty="0" err="1" smtClean="0"/>
              <a:t>This</a:t>
            </a:r>
            <a:r>
              <a:rPr lang="tr-TR" sz="2400" dirty="0" smtClean="0"/>
              <a:t> </a:t>
            </a:r>
            <a:r>
              <a:rPr lang="tr-TR" sz="2400" dirty="0" err="1" smtClean="0"/>
              <a:t>technique</a:t>
            </a:r>
            <a:r>
              <a:rPr lang="en-US" sz="2400" dirty="0" smtClean="0"/>
              <a:t> provide</a:t>
            </a:r>
            <a:r>
              <a:rPr lang="tr-TR" sz="2400" dirty="0" smtClean="0"/>
              <a:t>s</a:t>
            </a:r>
            <a:r>
              <a:rPr lang="en-US" sz="2400" dirty="0" smtClean="0"/>
              <a:t> </a:t>
            </a:r>
            <a:r>
              <a:rPr lang="en-US" sz="2400" dirty="0">
                <a:solidFill>
                  <a:srgbClr val="0070C0"/>
                </a:solidFill>
              </a:rPr>
              <a:t>information</a:t>
            </a:r>
            <a:r>
              <a:rPr lang="en-US" sz="2400" dirty="0"/>
              <a:t> concerning both the </a:t>
            </a:r>
            <a:r>
              <a:rPr lang="en-US" sz="2400" dirty="0">
                <a:solidFill>
                  <a:srgbClr val="0070C0"/>
                </a:solidFill>
              </a:rPr>
              <a:t>crystalline and amorphous </a:t>
            </a:r>
            <a:r>
              <a:rPr lang="en-US" sz="2400" dirty="0" smtClean="0">
                <a:solidFill>
                  <a:srgbClr val="0070C0"/>
                </a:solidFill>
              </a:rPr>
              <a:t>states</a:t>
            </a:r>
            <a:r>
              <a:rPr lang="tr-TR" sz="2400" dirty="0" smtClean="0">
                <a:solidFill>
                  <a:srgbClr val="0070C0"/>
                </a:solidFill>
              </a:rPr>
              <a:t> of </a:t>
            </a:r>
            <a:r>
              <a:rPr lang="tr-TR" sz="2400" dirty="0" err="1" smtClean="0">
                <a:solidFill>
                  <a:srgbClr val="0070C0"/>
                </a:solidFill>
              </a:rPr>
              <a:t>the</a:t>
            </a:r>
            <a:r>
              <a:rPr lang="tr-TR" sz="2400" dirty="0" smtClean="0">
                <a:solidFill>
                  <a:srgbClr val="0070C0"/>
                </a:solidFill>
              </a:rPr>
              <a:t> </a:t>
            </a:r>
            <a:r>
              <a:rPr lang="tr-TR" sz="2400" dirty="0" err="1" smtClean="0">
                <a:solidFill>
                  <a:srgbClr val="0070C0"/>
                </a:solidFill>
              </a:rPr>
              <a:t>macromolecule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en-US" sz="2400" dirty="0" smtClean="0"/>
              <a:t>X-rays </a:t>
            </a:r>
            <a:r>
              <a:rPr lang="en-US" sz="2400" dirty="0"/>
              <a:t>are high-energy </a:t>
            </a:r>
            <a:r>
              <a:rPr lang="en-US" sz="2400" dirty="0" smtClean="0"/>
              <a:t>photons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en-US" sz="2400" dirty="0" smtClean="0"/>
              <a:t> </a:t>
            </a:r>
            <a:r>
              <a:rPr lang="en-US" sz="2400" dirty="0" err="1" smtClean="0"/>
              <a:t>hav</a:t>
            </a:r>
            <a:r>
              <a:rPr lang="tr-TR" sz="2400" dirty="0" smtClean="0"/>
              <a:t>e</a:t>
            </a:r>
            <a:r>
              <a:rPr lang="en-US" sz="2400" dirty="0" smtClean="0"/>
              <a:t> </a:t>
            </a:r>
            <a:r>
              <a:rPr lang="en-US" sz="2400" dirty="0"/>
              <a:t>short </a:t>
            </a:r>
            <a:r>
              <a:rPr lang="en-US" sz="2400" dirty="0" smtClean="0"/>
              <a:t>wavelengths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high</a:t>
            </a:r>
            <a:r>
              <a:rPr lang="tr-TR" sz="2400" dirty="0" smtClean="0"/>
              <a:t> </a:t>
            </a:r>
            <a:r>
              <a:rPr lang="tr-TR" sz="2400" dirty="0" err="1" smtClean="0"/>
              <a:t>energy</a:t>
            </a:r>
            <a:r>
              <a:rPr lang="en-US" sz="2400" dirty="0" smtClean="0"/>
              <a:t> </a:t>
            </a:r>
            <a:r>
              <a:rPr lang="tr-TR" sz="2400" dirty="0" err="1" smtClean="0"/>
              <a:t>with</a:t>
            </a:r>
            <a:r>
              <a:rPr lang="tr-TR" sz="2400" dirty="0" smtClean="0"/>
              <a:t> a </a:t>
            </a:r>
            <a:r>
              <a:rPr lang="tr-TR" sz="2400" dirty="0" err="1" smtClean="0"/>
              <a:t>wavelength</a:t>
            </a:r>
            <a:r>
              <a:rPr lang="tr-TR" sz="2400" dirty="0" smtClean="0"/>
              <a:t> </a:t>
            </a:r>
            <a:r>
              <a:rPr lang="tr-TR" sz="2400" dirty="0" err="1" smtClean="0"/>
              <a:t>ranging</a:t>
            </a:r>
            <a:r>
              <a:rPr lang="tr-TR" sz="2400" dirty="0" smtClean="0"/>
              <a:t> </a:t>
            </a:r>
            <a:r>
              <a:rPr lang="tr-TR" sz="2400" dirty="0" err="1" smtClean="0"/>
              <a:t>from</a:t>
            </a:r>
            <a:r>
              <a:rPr lang="tr-TR" sz="2400" dirty="0" smtClean="0"/>
              <a:t> </a:t>
            </a:r>
            <a:r>
              <a:rPr lang="en-US" sz="2400" dirty="0" smtClean="0"/>
              <a:t>0.5 </a:t>
            </a:r>
            <a:r>
              <a:rPr lang="en-US" sz="2400" dirty="0"/>
              <a:t>to 2.5 </a:t>
            </a:r>
            <a:r>
              <a:rPr lang="en-US" sz="2400" dirty="0" smtClean="0"/>
              <a:t>Å</a:t>
            </a:r>
            <a:r>
              <a:rPr lang="tr-TR" sz="2400" dirty="0" smtClean="0"/>
              <a:t>.</a:t>
            </a:r>
          </a:p>
          <a:p>
            <a:r>
              <a:rPr lang="tr-TR" sz="2400" dirty="0" smtClean="0"/>
              <a:t>X-</a:t>
            </a:r>
            <a:r>
              <a:rPr lang="tr-TR" sz="2400" dirty="0" err="1" smtClean="0"/>
              <a:t>rays</a:t>
            </a:r>
            <a:r>
              <a:rPr lang="tr-TR" sz="2400" dirty="0" smtClean="0"/>
              <a:t> </a:t>
            </a:r>
            <a:r>
              <a:rPr lang="tr-TR" sz="2400" dirty="0" err="1" smtClean="0"/>
              <a:t>may</a:t>
            </a:r>
            <a:r>
              <a:rPr lang="en-US" sz="2400" dirty="0" smtClean="0"/>
              <a:t> </a:t>
            </a:r>
            <a:r>
              <a:rPr lang="en-US" sz="2400" dirty="0"/>
              <a:t>interact with electrons. </a:t>
            </a:r>
            <a:endParaRPr lang="tr-TR" sz="2400" dirty="0" smtClean="0"/>
          </a:p>
          <a:p>
            <a:r>
              <a:rPr lang="en-US" sz="2400" dirty="0" smtClean="0"/>
              <a:t>When </a:t>
            </a:r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/>
              <a:t>X-ray </a:t>
            </a:r>
            <a:r>
              <a:rPr lang="en-US" sz="2400" dirty="0" smtClean="0"/>
              <a:t>beam </a:t>
            </a:r>
            <a:r>
              <a:rPr lang="en-US" sz="2400" dirty="0"/>
              <a:t>is focused on a </a:t>
            </a:r>
            <a:r>
              <a:rPr lang="tr-TR" sz="2400" dirty="0" err="1" smtClean="0"/>
              <a:t>specified</a:t>
            </a:r>
            <a:r>
              <a:rPr lang="tr-TR" sz="2400" dirty="0" smtClean="0"/>
              <a:t> </a:t>
            </a:r>
            <a:r>
              <a:rPr lang="en-US" sz="2400" dirty="0" smtClean="0"/>
              <a:t>material</a:t>
            </a:r>
            <a:r>
              <a:rPr lang="en-US" sz="2400" dirty="0"/>
              <a:t>, </a:t>
            </a:r>
            <a:r>
              <a:rPr lang="tr-TR" sz="2400" dirty="0" err="1" smtClean="0"/>
              <a:t>certain</a:t>
            </a:r>
            <a:r>
              <a:rPr lang="tr-TR" sz="2400" dirty="0" smtClean="0"/>
              <a:t> </a:t>
            </a:r>
            <a:r>
              <a:rPr lang="tr-TR" sz="2400" dirty="0" err="1" smtClean="0"/>
              <a:t>part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beam</a:t>
            </a:r>
            <a:r>
              <a:rPr lang="en-US" sz="2400" dirty="0" smtClean="0"/>
              <a:t> </a:t>
            </a:r>
            <a:r>
              <a:rPr lang="en-US" sz="2400" dirty="0"/>
              <a:t>will be absorbed, </a:t>
            </a:r>
            <a:r>
              <a:rPr lang="tr-TR" sz="2400" dirty="0" err="1" smtClean="0"/>
              <a:t>certain</a:t>
            </a:r>
            <a:r>
              <a:rPr lang="tr-TR" sz="2400" dirty="0" smtClean="0"/>
              <a:t> </a:t>
            </a:r>
            <a:r>
              <a:rPr lang="tr-TR" sz="2400" dirty="0" err="1" smtClean="0"/>
              <a:t>part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beam</a:t>
            </a:r>
            <a:r>
              <a:rPr lang="en-US" sz="2400" dirty="0" smtClean="0"/>
              <a:t> </a:t>
            </a:r>
            <a:r>
              <a:rPr lang="en-US" sz="2400" dirty="0"/>
              <a:t>will be transmitted unmodified, while others will be </a:t>
            </a:r>
            <a:r>
              <a:rPr lang="en-US" sz="2400" dirty="0">
                <a:solidFill>
                  <a:srgbClr val="0070C0"/>
                </a:solidFill>
              </a:rPr>
              <a:t>scattered due to interaction with electrons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r>
              <a:rPr lang="en-US" sz="2400" dirty="0" smtClean="0">
                <a:solidFill>
                  <a:srgbClr val="0070C0"/>
                </a:solidFill>
              </a:rPr>
              <a:t>This </a:t>
            </a:r>
            <a:r>
              <a:rPr lang="en-US" sz="2400" dirty="0">
                <a:solidFill>
                  <a:srgbClr val="0070C0"/>
                </a:solidFill>
              </a:rPr>
              <a:t>interaction results in a scattering </a:t>
            </a:r>
            <a:r>
              <a:rPr lang="en-US" sz="2400" dirty="0" smtClean="0">
                <a:solidFill>
                  <a:srgbClr val="0070C0"/>
                </a:solidFill>
              </a:rPr>
              <a:t>pattern</a:t>
            </a:r>
            <a:r>
              <a:rPr lang="tr-TR" sz="2400" dirty="0" smtClean="0">
                <a:solidFill>
                  <a:srgbClr val="0070C0"/>
                </a:solidFill>
              </a:rPr>
              <a:t>,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a function of the scattering </a:t>
            </a:r>
            <a:r>
              <a:rPr lang="en-US" sz="2400" dirty="0" smtClean="0">
                <a:solidFill>
                  <a:srgbClr val="0070C0"/>
                </a:solidFill>
              </a:rPr>
              <a:t>angle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endParaRPr lang="tr-TR" sz="2400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2513" y="1212223"/>
            <a:ext cx="29337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1575" y="3200400"/>
            <a:ext cx="2695575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5014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Solid-State Properties</a:t>
            </a:r>
            <a:br>
              <a:rPr lang="en-US" dirty="0"/>
            </a:br>
            <a:r>
              <a:rPr lang="en-US" sz="2700" dirty="0">
                <a:solidFill>
                  <a:srgbClr val="FF0000"/>
                </a:solidFill>
              </a:rPr>
              <a:t>The Crystalline State</a:t>
            </a:r>
            <a:br>
              <a:rPr lang="en-US" sz="2700" dirty="0">
                <a:solidFill>
                  <a:srgbClr val="FF0000"/>
                </a:solidFill>
              </a:rPr>
            </a:br>
            <a:r>
              <a:rPr lang="en-US" sz="2700" dirty="0">
                <a:solidFill>
                  <a:srgbClr val="FF0000"/>
                </a:solidFill>
              </a:rPr>
              <a:t>Techniques to Determine Crystallinity</a:t>
            </a:r>
            <a:endParaRPr lang="tr-TR" sz="27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6206544" cy="4351338"/>
          </a:xfrm>
        </p:spPr>
        <p:txBody>
          <a:bodyPr>
            <a:noAutofit/>
          </a:bodyPr>
          <a:lstStyle/>
          <a:p>
            <a:r>
              <a:rPr lang="en-US" sz="2400" dirty="0"/>
              <a:t>X-ray diffraction pattern is </a:t>
            </a:r>
            <a:r>
              <a:rPr lang="en-US" sz="2400" dirty="0" smtClean="0"/>
              <a:t>u</a:t>
            </a:r>
            <a:r>
              <a:rPr lang="tr-TR" sz="2400" dirty="0" err="1" smtClean="0"/>
              <a:t>tilized</a:t>
            </a:r>
            <a:r>
              <a:rPr lang="en-US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determine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en-US" sz="2400" dirty="0"/>
              <a:t>fractional </a:t>
            </a:r>
            <a:r>
              <a:rPr lang="en-US" sz="2400" dirty="0">
                <a:solidFill>
                  <a:srgbClr val="0070C0"/>
                </a:solidFill>
              </a:rPr>
              <a:t>crystallinity</a:t>
            </a:r>
            <a:r>
              <a:rPr lang="en-US" sz="2400" dirty="0"/>
              <a:t> as well as </a:t>
            </a:r>
            <a:r>
              <a:rPr lang="en-US" sz="2400" dirty="0">
                <a:solidFill>
                  <a:srgbClr val="0070C0"/>
                </a:solidFill>
              </a:rPr>
              <a:t>crystalline </a:t>
            </a:r>
            <a:r>
              <a:rPr lang="en-US" sz="2400" dirty="0" smtClean="0">
                <a:solidFill>
                  <a:srgbClr val="0070C0"/>
                </a:solidFill>
              </a:rPr>
              <a:t>dimensions</a:t>
            </a:r>
            <a:r>
              <a:rPr lang="tr-TR" sz="2400" dirty="0" smtClean="0">
                <a:solidFill>
                  <a:srgbClr val="0070C0"/>
                </a:solidFill>
              </a:rPr>
              <a:t> </a:t>
            </a:r>
            <a:r>
              <a:rPr lang="tr-TR" sz="2400" dirty="0" err="1" smtClean="0">
                <a:solidFill>
                  <a:srgbClr val="0070C0"/>
                </a:solidFill>
              </a:rPr>
              <a:t>withi</a:t>
            </a:r>
            <a:r>
              <a:rPr lang="tr-TR" sz="2400" dirty="0" smtClean="0">
                <a:solidFill>
                  <a:srgbClr val="0070C0"/>
                </a:solidFill>
              </a:rPr>
              <a:t> </a:t>
            </a:r>
            <a:r>
              <a:rPr lang="tr-TR" sz="2400" dirty="0" err="1" smtClean="0">
                <a:solidFill>
                  <a:srgbClr val="0070C0"/>
                </a:solidFill>
              </a:rPr>
              <a:t>the</a:t>
            </a:r>
            <a:r>
              <a:rPr lang="tr-TR" sz="2400" dirty="0" smtClean="0">
                <a:solidFill>
                  <a:srgbClr val="0070C0"/>
                </a:solidFill>
              </a:rPr>
              <a:t> </a:t>
            </a:r>
            <a:r>
              <a:rPr lang="tr-TR" sz="2400" dirty="0" err="1" smtClean="0">
                <a:solidFill>
                  <a:srgbClr val="0070C0"/>
                </a:solidFill>
              </a:rPr>
              <a:t>macromolecule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en-US" sz="2400" dirty="0" smtClean="0"/>
              <a:t>An </a:t>
            </a:r>
            <a:r>
              <a:rPr lang="en-US" sz="2400" dirty="0"/>
              <a:t>example of </a:t>
            </a:r>
            <a:r>
              <a:rPr lang="en-US" sz="2400" dirty="0" smtClean="0"/>
              <a:t>a</a:t>
            </a:r>
            <a:r>
              <a:rPr lang="tr-TR" sz="2400" dirty="0" smtClean="0"/>
              <a:t> X-ray</a:t>
            </a:r>
            <a:r>
              <a:rPr lang="en-US" sz="2400" dirty="0" smtClean="0"/>
              <a:t> </a:t>
            </a:r>
            <a:r>
              <a:rPr lang="en-US" sz="2400" dirty="0"/>
              <a:t>diffraction pattern of a highly crystalline polymer is shown </a:t>
            </a:r>
            <a:r>
              <a:rPr lang="tr-TR" sz="2400" dirty="0" smtClean="0"/>
              <a:t>in </a:t>
            </a:r>
            <a:r>
              <a:rPr lang="tr-TR" sz="2400" dirty="0" err="1" smtClean="0"/>
              <a:t>Figure</a:t>
            </a:r>
            <a:r>
              <a:rPr lang="tr-TR" sz="2400" dirty="0" smtClean="0"/>
              <a:t> 1 on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right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smtClean="0"/>
              <a:t>As </a:t>
            </a:r>
            <a:r>
              <a:rPr lang="tr-TR" sz="2400" dirty="0" err="1" smtClean="0"/>
              <a:t>shown</a:t>
            </a:r>
            <a:r>
              <a:rPr lang="tr-TR" sz="2400" dirty="0" smtClean="0"/>
              <a:t> on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given</a:t>
            </a:r>
            <a:r>
              <a:rPr lang="tr-TR" sz="2400" dirty="0" smtClean="0"/>
              <a:t> </a:t>
            </a:r>
            <a:r>
              <a:rPr lang="tr-TR" sz="2400" dirty="0" err="1" smtClean="0"/>
              <a:t>figure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/>
              <a:t>there is an appearance of several large, narrow peaks positioned upon a broad background </a:t>
            </a:r>
            <a:r>
              <a:rPr lang="en-US" sz="2400" dirty="0" smtClean="0"/>
              <a:t>pattern</a:t>
            </a:r>
            <a:r>
              <a:rPr lang="tr-TR" sz="2400" dirty="0" smtClean="0"/>
              <a:t>, </a:t>
            </a:r>
            <a:r>
              <a:rPr lang="en-US" sz="2400" dirty="0"/>
              <a:t>due to scattering from amorphous regions. </a:t>
            </a:r>
            <a:endParaRPr lang="tr-TR" sz="2400" dirty="0" smtClean="0"/>
          </a:p>
          <a:p>
            <a:r>
              <a:rPr lang="en-US" sz="2400" dirty="0" smtClean="0"/>
              <a:t>The peaks </a:t>
            </a:r>
            <a:r>
              <a:rPr lang="tr-TR" sz="2400" dirty="0" err="1" smtClean="0"/>
              <a:t>illustrate</a:t>
            </a:r>
            <a:r>
              <a:rPr lang="en-US" sz="2400" dirty="0" smtClean="0"/>
              <a:t> </a:t>
            </a:r>
            <a:r>
              <a:rPr lang="en-US" sz="2400" dirty="0"/>
              <a:t>scattering from well-defined crystalline regions having regular spacing. </a:t>
            </a:r>
          </a:p>
          <a:p>
            <a:pPr marL="0" indent="0">
              <a:buNone/>
            </a:pPr>
            <a:endParaRPr lang="en-US" sz="2400" dirty="0"/>
          </a:p>
          <a:p>
            <a:endParaRPr lang="tr-TR" sz="2400" dirty="0" smtClean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4137" y="2358231"/>
            <a:ext cx="4267200" cy="3286125"/>
          </a:xfrm>
          <a:prstGeom prst="rect">
            <a:avLst/>
          </a:prstGeom>
        </p:spPr>
      </p:pic>
      <p:sp>
        <p:nvSpPr>
          <p:cNvPr id="7" name="Metin kutusu 6"/>
          <p:cNvSpPr txBox="1"/>
          <p:nvPr/>
        </p:nvSpPr>
        <p:spPr>
          <a:xfrm>
            <a:off x="7626927" y="5853797"/>
            <a:ext cx="44390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Figure </a:t>
            </a:r>
            <a:r>
              <a:rPr lang="tr-TR" dirty="0"/>
              <a:t>1</a:t>
            </a:r>
            <a:r>
              <a:rPr lang="en-US" dirty="0" smtClean="0"/>
              <a:t> </a:t>
            </a:r>
            <a:r>
              <a:rPr lang="en-US" dirty="0"/>
              <a:t>X-ray diffraction </a:t>
            </a:r>
            <a:r>
              <a:rPr lang="en-US" dirty="0" smtClean="0"/>
              <a:t>pattern </a:t>
            </a:r>
            <a:r>
              <a:rPr lang="en-US" dirty="0"/>
              <a:t>of high-density polyethylene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381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Solid-State Properties</a:t>
            </a:r>
            <a:br>
              <a:rPr lang="en-US" dirty="0"/>
            </a:br>
            <a:r>
              <a:rPr lang="en-US" sz="2700" dirty="0">
                <a:solidFill>
                  <a:srgbClr val="FF0000"/>
                </a:solidFill>
              </a:rPr>
              <a:t>The Crystalline State</a:t>
            </a:r>
            <a:br>
              <a:rPr lang="en-US" sz="2700" dirty="0">
                <a:solidFill>
                  <a:srgbClr val="FF0000"/>
                </a:solidFill>
              </a:rPr>
            </a:br>
            <a:r>
              <a:rPr lang="en-US" sz="2700" dirty="0">
                <a:solidFill>
                  <a:srgbClr val="FF0000"/>
                </a:solidFill>
              </a:rPr>
              <a:t>Techniques to Determine Crystallinity</a:t>
            </a:r>
            <a:endParaRPr lang="tr-TR" sz="27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7155178" cy="4351338"/>
          </a:xfrm>
        </p:spPr>
        <p:txBody>
          <a:bodyPr>
            <a:noAutofit/>
          </a:bodyPr>
          <a:lstStyle/>
          <a:p>
            <a:r>
              <a:rPr lang="en-US" sz="2400" dirty="0" smtClean="0"/>
              <a:t>In </a:t>
            </a:r>
            <a:r>
              <a:rPr lang="tr-TR" sz="2400" dirty="0" err="1" smtClean="0"/>
              <a:t>certain</a:t>
            </a:r>
            <a:r>
              <a:rPr lang="en-US" sz="2400" dirty="0" smtClean="0"/>
              <a:t> c</a:t>
            </a:r>
            <a:r>
              <a:rPr lang="tr-TR" sz="2400" dirty="0" smtClean="0"/>
              <a:t>ases</a:t>
            </a:r>
            <a:r>
              <a:rPr lang="en-US" sz="2400" dirty="0" smtClean="0"/>
              <a:t>, </a:t>
            </a:r>
            <a:r>
              <a:rPr lang="en-US" sz="2400" dirty="0"/>
              <a:t>the fractional crystallinity can be </a:t>
            </a:r>
            <a:r>
              <a:rPr lang="tr-TR" sz="2400" dirty="0" err="1" smtClean="0"/>
              <a:t>determine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calculated</a:t>
            </a:r>
            <a:r>
              <a:rPr lang="en-US" sz="2400" dirty="0" smtClean="0"/>
              <a:t> </a:t>
            </a:r>
            <a:r>
              <a:rPr lang="en-US" sz="2400" dirty="0"/>
              <a:t>by comparing the intensity or height of the amorphous halo (</a:t>
            </a:r>
            <a:r>
              <a:rPr lang="en-US" sz="2400" dirty="0" err="1"/>
              <a:t>I</a:t>
            </a:r>
            <a:r>
              <a:rPr lang="en-US" sz="2400" baseline="-25000" dirty="0" err="1"/>
              <a:t>am</a:t>
            </a:r>
            <a:r>
              <a:rPr lang="en-US" sz="2400" dirty="0"/>
              <a:t>) of the crystalline </a:t>
            </a:r>
            <a:r>
              <a:rPr lang="tr-TR" sz="2400" dirty="0" err="1" smtClean="0"/>
              <a:t>plastics</a:t>
            </a:r>
            <a:r>
              <a:rPr lang="en-US" sz="2400" dirty="0" smtClean="0"/>
              <a:t> </a:t>
            </a:r>
            <a:r>
              <a:rPr lang="en-US" sz="2400" dirty="0"/>
              <a:t>with the intensity (</a:t>
            </a:r>
            <a:r>
              <a:rPr lang="en-US" sz="2400" dirty="0" err="1"/>
              <a:t>I</a:t>
            </a:r>
            <a:r>
              <a:rPr lang="en-US" sz="2400" baseline="-25000" dirty="0" err="1"/>
              <a:t>am</a:t>
            </a:r>
            <a:r>
              <a:rPr lang="en-US" sz="2400" baseline="30000" dirty="0" err="1"/>
              <a:t>o</a:t>
            </a:r>
            <a:r>
              <a:rPr lang="en-US" sz="2400" dirty="0"/>
              <a:t>) of a totally amorphous </a:t>
            </a:r>
            <a:r>
              <a:rPr lang="en-US" sz="2400" dirty="0" smtClean="0"/>
              <a:t>p</a:t>
            </a:r>
            <a:r>
              <a:rPr lang="tr-TR" sz="2400" dirty="0" err="1" smtClean="0"/>
              <a:t>lastic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en-US" sz="2400" dirty="0" smtClean="0"/>
              <a:t> </a:t>
            </a:r>
            <a:r>
              <a:rPr lang="en-US" sz="2400" dirty="0"/>
              <a:t>can be obtained by rapid quenching from the </a:t>
            </a:r>
            <a:r>
              <a:rPr lang="en-US" sz="2400" dirty="0" smtClean="0"/>
              <a:t>melt</a:t>
            </a:r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tr-TR" sz="2400" dirty="0" smtClean="0"/>
          </a:p>
          <a:p>
            <a:r>
              <a:rPr lang="tr-TR" sz="2400" dirty="0"/>
              <a:t>i</a:t>
            </a:r>
            <a:r>
              <a:rPr lang="tr-TR" sz="2400" dirty="0" smtClean="0"/>
              <a:t>n </a:t>
            </a:r>
            <a:r>
              <a:rPr lang="tr-TR" sz="2400" dirty="0" err="1" smtClean="0"/>
              <a:t>which</a:t>
            </a:r>
            <a:r>
              <a:rPr lang="en-US" sz="2400" dirty="0" smtClean="0"/>
              <a:t> </a:t>
            </a:r>
            <a:r>
              <a:rPr lang="en-US" sz="2400" dirty="0" err="1"/>
              <a:t>w</a:t>
            </a:r>
            <a:r>
              <a:rPr lang="en-US" sz="2400" baseline="-25000" dirty="0" err="1"/>
              <a:t>c</a:t>
            </a:r>
            <a:r>
              <a:rPr lang="en-US" sz="2400" dirty="0"/>
              <a:t> is the weight fraction of the crystalline </a:t>
            </a:r>
            <a:r>
              <a:rPr lang="en-US" sz="2400" dirty="0" smtClean="0"/>
              <a:t>phase</a:t>
            </a:r>
            <a:r>
              <a:rPr lang="tr-TR" sz="2400" dirty="0" smtClean="0"/>
              <a:t> </a:t>
            </a:r>
            <a:r>
              <a:rPr lang="tr-TR" sz="2400" dirty="0" err="1" smtClean="0"/>
              <a:t>within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macromolecule</a:t>
            </a:r>
            <a:r>
              <a:rPr lang="tr-TR" sz="2400" dirty="0" smtClean="0"/>
              <a:t>.</a:t>
            </a:r>
          </a:p>
          <a:p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remainin</a:t>
            </a:r>
            <a:r>
              <a:rPr lang="tr-TR" sz="2400" dirty="0" smtClean="0"/>
              <a:t> </a:t>
            </a:r>
            <a:r>
              <a:rPr lang="tr-TR" sz="2400" dirty="0" err="1" smtClean="0"/>
              <a:t>part</a:t>
            </a:r>
            <a:r>
              <a:rPr lang="tr-TR" sz="2400" dirty="0" smtClean="0"/>
              <a:t> </a:t>
            </a:r>
            <a:r>
              <a:rPr lang="tr-TR" sz="2400" dirty="0" err="1" smtClean="0"/>
              <a:t>will</a:t>
            </a:r>
            <a:r>
              <a:rPr lang="tr-TR" sz="2400" dirty="0" smtClean="0"/>
              <a:t> be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weight</a:t>
            </a:r>
            <a:r>
              <a:rPr lang="tr-TR" sz="2400" dirty="0" smtClean="0"/>
              <a:t> </a:t>
            </a:r>
            <a:r>
              <a:rPr lang="tr-TR" sz="2400" dirty="0" err="1" smtClean="0"/>
              <a:t>fraction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amorphous</a:t>
            </a:r>
            <a:r>
              <a:rPr lang="tr-TR" sz="2400" dirty="0" smtClean="0"/>
              <a:t> </a:t>
            </a:r>
            <a:r>
              <a:rPr lang="tr-TR" sz="2400" dirty="0" err="1" smtClean="0"/>
              <a:t>phase</a:t>
            </a:r>
            <a:r>
              <a:rPr lang="tr-TR" sz="2400" dirty="0" smtClean="0"/>
              <a:t>.</a:t>
            </a:r>
            <a:endParaRPr lang="tr-TR" sz="2400" dirty="0" smtClean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2322" y="3593207"/>
            <a:ext cx="2012459" cy="1119977"/>
          </a:xfrm>
          <a:prstGeom prst="rect">
            <a:avLst/>
          </a:prstGeom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3378" y="2350396"/>
            <a:ext cx="4198623" cy="30458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3744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Solid-State Properties</a:t>
            </a:r>
            <a:br>
              <a:rPr lang="en-US" dirty="0"/>
            </a:br>
            <a:r>
              <a:rPr lang="en-US" sz="2400" dirty="0"/>
              <a:t>Measurement Techniques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err="1" smtClean="0"/>
              <a:t>Different</a:t>
            </a:r>
            <a:r>
              <a:rPr lang="tr-TR" sz="2400" dirty="0" smtClean="0"/>
              <a:t> e</a:t>
            </a:r>
            <a:r>
              <a:rPr lang="en-US" sz="2400" dirty="0" err="1" smtClean="0"/>
              <a:t>xperimental</a:t>
            </a:r>
            <a:r>
              <a:rPr lang="en-US" sz="2400" dirty="0" smtClean="0"/>
              <a:t> </a:t>
            </a:r>
            <a:r>
              <a:rPr lang="tr-TR" sz="2400" dirty="0" err="1" smtClean="0"/>
              <a:t>techniques</a:t>
            </a:r>
            <a:r>
              <a:rPr lang="en-US" sz="2400" dirty="0" smtClean="0"/>
              <a:t> </a:t>
            </a:r>
            <a:r>
              <a:rPr lang="en-US" sz="2400" dirty="0"/>
              <a:t>can be used to determine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calculate</a:t>
            </a:r>
            <a:r>
              <a:rPr lang="en-US" sz="2400" dirty="0" smtClean="0"/>
              <a:t>the </a:t>
            </a:r>
            <a:r>
              <a:rPr lang="en-US" sz="2400" dirty="0"/>
              <a:t>glass-transition and crystalline-melting temperatures in </a:t>
            </a:r>
            <a:r>
              <a:rPr lang="en-US" sz="2400" dirty="0" smtClean="0"/>
              <a:t>p</a:t>
            </a:r>
            <a:r>
              <a:rPr lang="tr-TR" sz="2400" dirty="0" err="1" smtClean="0"/>
              <a:t>lastics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smtClean="0"/>
              <a:t>As an</a:t>
            </a:r>
            <a:r>
              <a:rPr lang="en-US" sz="2400" dirty="0" smtClean="0"/>
              <a:t> </a:t>
            </a:r>
            <a:r>
              <a:rPr lang="en-US" sz="2400" dirty="0"/>
              <a:t>example,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thermal </a:t>
            </a:r>
            <a:r>
              <a:rPr lang="en-US" sz="2400" dirty="0"/>
              <a:t>transitions </a:t>
            </a:r>
            <a:r>
              <a:rPr lang="tr-TR" sz="2400" dirty="0" smtClean="0"/>
              <a:t>can</a:t>
            </a:r>
            <a:r>
              <a:rPr lang="en-US" sz="2400" dirty="0" smtClean="0"/>
              <a:t> </a:t>
            </a:r>
            <a:r>
              <a:rPr lang="en-US" sz="2400" dirty="0"/>
              <a:t>be </a:t>
            </a:r>
            <a:r>
              <a:rPr lang="tr-TR" sz="2400" dirty="0" err="1" smtClean="0"/>
              <a:t>obtained</a:t>
            </a:r>
            <a:r>
              <a:rPr lang="tr-TR" sz="2400" dirty="0" smtClean="0"/>
              <a:t> </a:t>
            </a:r>
            <a:r>
              <a:rPr lang="tr-TR" sz="2400" dirty="0" err="1" smtClean="0"/>
              <a:t>with</a:t>
            </a:r>
            <a:r>
              <a:rPr lang="en-US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err="1" smtClean="0"/>
              <a:t>dilatometry</a:t>
            </a:r>
            <a:r>
              <a:rPr lang="en-US" sz="2400" dirty="0" smtClean="0"/>
              <a:t> </a:t>
            </a:r>
            <a:r>
              <a:rPr lang="tr-TR" sz="2400" dirty="0" err="1" smtClean="0"/>
              <a:t>technique</a:t>
            </a:r>
            <a:r>
              <a:rPr lang="tr-TR" sz="2400" dirty="0" smtClean="0"/>
              <a:t> </a:t>
            </a:r>
            <a:r>
              <a:rPr lang="en-US" sz="2400" dirty="0" smtClean="0"/>
              <a:t>and</a:t>
            </a:r>
            <a:r>
              <a:rPr lang="en-US" sz="2400" dirty="0"/>
              <a:t>, especially, </a:t>
            </a:r>
            <a:r>
              <a:rPr lang="tr-TR" sz="2400" dirty="0" err="1" smtClean="0"/>
              <a:t>with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differential </a:t>
            </a:r>
            <a:r>
              <a:rPr lang="en-US" sz="2400" dirty="0"/>
              <a:t>scanning </a:t>
            </a:r>
            <a:r>
              <a:rPr lang="en-US" sz="2400" dirty="0" err="1" smtClean="0"/>
              <a:t>calorimetry</a:t>
            </a:r>
            <a:r>
              <a:rPr lang="tr-TR" sz="2400" dirty="0" smtClean="0"/>
              <a:t> </a:t>
            </a:r>
            <a:r>
              <a:rPr lang="tr-TR" sz="2400" dirty="0" err="1" smtClean="0"/>
              <a:t>technique</a:t>
            </a:r>
            <a:r>
              <a:rPr lang="en-US" sz="2400" dirty="0" smtClean="0"/>
              <a:t> </a:t>
            </a:r>
            <a:r>
              <a:rPr lang="en-US" sz="2400" dirty="0"/>
              <a:t>(</a:t>
            </a:r>
            <a:r>
              <a:rPr lang="en-US" sz="2400" dirty="0" smtClean="0"/>
              <a:t>DSC). </a:t>
            </a:r>
            <a:endParaRPr lang="tr-TR" sz="2400" dirty="0" smtClean="0"/>
          </a:p>
          <a:p>
            <a:r>
              <a:rPr lang="en-US" sz="2400" dirty="0" smtClean="0"/>
              <a:t>Another </a:t>
            </a:r>
            <a:r>
              <a:rPr lang="en-US" sz="2400" dirty="0"/>
              <a:t>important </a:t>
            </a:r>
            <a:r>
              <a:rPr lang="tr-TR" sz="2400" dirty="0" err="1" smtClean="0"/>
              <a:t>technique</a:t>
            </a:r>
            <a:r>
              <a:rPr lang="en-US" sz="2400" dirty="0" smtClean="0"/>
              <a:t> </a:t>
            </a:r>
            <a:r>
              <a:rPr lang="tr-TR" sz="2400" dirty="0" err="1" smtClean="0"/>
              <a:t>to</a:t>
            </a:r>
            <a:r>
              <a:rPr lang="en-US" sz="2400" dirty="0" smtClean="0"/>
              <a:t> detect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thermal </a:t>
            </a:r>
            <a:r>
              <a:rPr lang="en-US" sz="2400" dirty="0"/>
              <a:t>transitions </a:t>
            </a:r>
            <a:r>
              <a:rPr lang="en-US" sz="2400" dirty="0" smtClean="0"/>
              <a:t>is </a:t>
            </a:r>
            <a:r>
              <a:rPr lang="en-US" sz="2400" dirty="0"/>
              <a:t>recording the response to a cyclical strain </a:t>
            </a:r>
            <a:r>
              <a:rPr lang="tr-TR" sz="2400" dirty="0" smtClean="0"/>
              <a:t> </a:t>
            </a:r>
            <a:r>
              <a:rPr lang="tr-TR" sz="2400" dirty="0" err="1" smtClean="0"/>
              <a:t>with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dynamic-mechanical analysis </a:t>
            </a:r>
            <a:r>
              <a:rPr lang="en-US" sz="2400" dirty="0"/>
              <a:t>or electric </a:t>
            </a:r>
            <a:r>
              <a:rPr lang="en-US" sz="2400" dirty="0" smtClean="0"/>
              <a:t>voltage</a:t>
            </a:r>
            <a:r>
              <a:rPr lang="tr-TR" sz="2400" dirty="0" smtClean="0"/>
              <a:t> </a:t>
            </a:r>
            <a:r>
              <a:rPr lang="tr-TR" sz="2400" dirty="0" err="1" smtClean="0"/>
              <a:t>with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dielectric spectroscopy. </a:t>
            </a:r>
            <a:endParaRPr lang="tr-TR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glass </a:t>
            </a:r>
            <a:r>
              <a:rPr lang="tr-TR" sz="2400" dirty="0" err="1" smtClean="0"/>
              <a:t>transition</a:t>
            </a:r>
            <a:r>
              <a:rPr lang="tr-TR" sz="2400" dirty="0" smtClean="0"/>
              <a:t> </a:t>
            </a:r>
            <a:r>
              <a:rPr lang="tr-TR" sz="2400" dirty="0" err="1" smtClean="0"/>
              <a:t>temperature</a:t>
            </a:r>
            <a:r>
              <a:rPr lang="tr-TR" sz="2400" dirty="0" smtClean="0"/>
              <a:t> </a:t>
            </a:r>
            <a:r>
              <a:rPr lang="en-US" sz="2400" dirty="0" smtClean="0"/>
              <a:t>and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melt transition</a:t>
            </a:r>
            <a:r>
              <a:rPr lang="tr-TR" sz="2400" dirty="0" smtClean="0"/>
              <a:t> </a:t>
            </a:r>
            <a:r>
              <a:rPr lang="tr-TR" sz="2400" dirty="0" err="1" smtClean="0"/>
              <a:t>temperature</a:t>
            </a:r>
            <a:r>
              <a:rPr lang="en-US" sz="2400" dirty="0" smtClean="0"/>
              <a:t> </a:t>
            </a:r>
            <a:r>
              <a:rPr lang="en-US" sz="2400" dirty="0"/>
              <a:t>can also be detected by </a:t>
            </a:r>
            <a:r>
              <a:rPr lang="en-US" sz="2400" dirty="0" smtClean="0"/>
              <a:t>measurement </a:t>
            </a:r>
            <a:r>
              <a:rPr lang="en-US" sz="2400" dirty="0"/>
              <a:t>of modulus as a function of temperature in </a:t>
            </a:r>
            <a:r>
              <a:rPr lang="en-US" sz="2400" dirty="0" smtClean="0"/>
              <a:t>tensile</a:t>
            </a:r>
            <a:r>
              <a:rPr lang="tr-TR" sz="2400" dirty="0" smtClean="0"/>
              <a:t> test</a:t>
            </a:r>
            <a:r>
              <a:rPr lang="en-US" sz="2400" dirty="0" smtClean="0"/>
              <a:t>, </a:t>
            </a:r>
            <a:r>
              <a:rPr lang="en-US" sz="2400" dirty="0"/>
              <a:t>stress </a:t>
            </a:r>
            <a:r>
              <a:rPr lang="en-US" sz="2400" dirty="0" smtClean="0"/>
              <a:t>relaxation</a:t>
            </a:r>
            <a:r>
              <a:rPr lang="tr-TR" sz="2400" dirty="0" smtClean="0"/>
              <a:t> test</a:t>
            </a:r>
            <a:r>
              <a:rPr lang="en-US" sz="2400" dirty="0" smtClean="0"/>
              <a:t>, </a:t>
            </a:r>
            <a:r>
              <a:rPr lang="en-US" sz="2400" dirty="0"/>
              <a:t>and other mechanical </a:t>
            </a:r>
            <a:r>
              <a:rPr lang="en-US" sz="2400" dirty="0" smtClean="0"/>
              <a:t>test.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822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2696</TotalTime>
  <Words>1119</Words>
  <Application>Microsoft Office PowerPoint</Application>
  <PresentationFormat>Özel</PresentationFormat>
  <Paragraphs>64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Office Teması</vt:lpstr>
      <vt:lpstr>Polymer Technology</vt:lpstr>
      <vt:lpstr>Solid-State Properties The Crystalline State Ordering of Polymer Chains</vt:lpstr>
      <vt:lpstr>Solid-State Properties The Crystalline State Crystalline-Melting Temperature</vt:lpstr>
      <vt:lpstr>Solid-State Properties The Crystalline State Crystallization Kinetics</vt:lpstr>
      <vt:lpstr>Solid-State Properties The Crystalline State Crystallization Kinetics</vt:lpstr>
      <vt:lpstr>Solid-State Properties The Crystalline State Techniques to Determine Crystallinity</vt:lpstr>
      <vt:lpstr>Solid-State Properties The Crystalline State Techniques to Determine Crystallinity</vt:lpstr>
      <vt:lpstr>Solid-State Properties The Crystalline State Techniques to Determine Crystallinity</vt:lpstr>
      <vt:lpstr>Solid-State Properties Measurement Techniques</vt:lpstr>
      <vt:lpstr>Solid-State Properties Measurement Techniques Dilatometry</vt:lpstr>
      <vt:lpstr>Solid-State Properties Measurement Techniques Calorimetry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Polymer Technology</dc:title>
  <dc:creator>pc205</dc:creator>
  <cp:lastModifiedBy>ew1</cp:lastModifiedBy>
  <cp:revision>532</cp:revision>
  <dcterms:created xsi:type="dcterms:W3CDTF">2018-09-03T08:05:30Z</dcterms:created>
  <dcterms:modified xsi:type="dcterms:W3CDTF">2019-04-29T14:50:35Z</dcterms:modified>
</cp:coreProperties>
</file>