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3" r:id="rId5"/>
    <p:sldId id="262" r:id="rId6"/>
    <p:sldId id="261" r:id="rId7"/>
    <p:sldId id="260" r:id="rId8"/>
    <p:sldId id="258" r:id="rId9"/>
    <p:sldId id="25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F8CD0AD-257D-40A2-AE90-788F1EFDE79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4057272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8CD0AD-257D-40A2-AE90-788F1EFDE79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3928697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8CD0AD-257D-40A2-AE90-788F1EFDE79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1254368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8CD0AD-257D-40A2-AE90-788F1EFDE79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75687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F8CD0AD-257D-40A2-AE90-788F1EFDE79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1541336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F8CD0AD-257D-40A2-AE90-788F1EFDE79D}"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31302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F8CD0AD-257D-40A2-AE90-788F1EFDE79D}"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497433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F8CD0AD-257D-40A2-AE90-788F1EFDE79D}"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268580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F8CD0AD-257D-40A2-AE90-788F1EFDE79D}"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191192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F8CD0AD-257D-40A2-AE90-788F1EFDE79D}"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838617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F8CD0AD-257D-40A2-AE90-788F1EFDE79D}"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92319A-69F5-4BE7-9EF1-532585D8705D}" type="slidenum">
              <a:rPr lang="tr-TR" smtClean="0"/>
              <a:t>‹#›</a:t>
            </a:fld>
            <a:endParaRPr lang="tr-TR"/>
          </a:p>
        </p:txBody>
      </p:sp>
    </p:spTree>
    <p:extLst>
      <p:ext uri="{BB962C8B-B14F-4D97-AF65-F5344CB8AC3E}">
        <p14:creationId xmlns:p14="http://schemas.microsoft.com/office/powerpoint/2010/main" val="1448032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8CD0AD-257D-40A2-AE90-788F1EFDE79D}"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92319A-69F5-4BE7-9EF1-532585D8705D}" type="slidenum">
              <a:rPr lang="tr-TR" smtClean="0"/>
              <a:t>‹#›</a:t>
            </a:fld>
            <a:endParaRPr lang="tr-TR"/>
          </a:p>
        </p:txBody>
      </p:sp>
    </p:spTree>
    <p:extLst>
      <p:ext uri="{BB962C8B-B14F-4D97-AF65-F5344CB8AC3E}">
        <p14:creationId xmlns:p14="http://schemas.microsoft.com/office/powerpoint/2010/main" val="1216208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Genel Değerlendirme </a:t>
            </a:r>
            <a:r>
              <a:rPr lang="tr-TR" dirty="0" smtClean="0"/>
              <a:t>ve Osmanlı </a:t>
            </a:r>
            <a:r>
              <a:rPr lang="tr-TR" dirty="0"/>
              <a:t>Taşra </a:t>
            </a:r>
            <a:r>
              <a:rPr lang="tr-TR"/>
              <a:t>Yönetiminin </a:t>
            </a:r>
            <a:r>
              <a:rPr lang="tr-TR" smtClean="0"/>
              <a:t>Nitelikleri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66011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Osmanlı Devleti, kendisinden önceki Türk devletlerinin siyasî, idarî, askerî ve sosyal alanlardaki kültür mirasını devralmıştır. Özellikle Anadolu Selçukluları ve İlhanlı Devleti’ne ait teşkilat ve kanunlar Osmanlılar için başlıca örnek oluşturmuştur. Bir Türk-İslam devleti olarak İslam hukukuna dayanan, eski Türk devlet geleneği ve </a:t>
            </a:r>
            <a:r>
              <a:rPr lang="tr-TR" dirty="0" err="1"/>
              <a:t>feth</a:t>
            </a:r>
            <a:r>
              <a:rPr lang="tr-TR" dirty="0"/>
              <a:t> edilen yerlerin daha önceki uygulamalarını da içeren bir devlet yönetim anlayışına sahip olan Osmanlı devletinde bütün teşkilat, padişahın mutlak ve ortak olunamaz egemenliğini gerçekleştirmek üzere kurulmuştu. Hükümet, eyaletlerin yönetimi ve ordu doğrudan padişahın şahsına bağlı bir bütün olarak teşkilatlandırılmıştı. Bu bütünün merkezinde padişah ve saray teşkilatı bulunuyor, ülkenin her tarafındaki bütün birimler bu merkezden yönetiliyordu. Devletin yönetim merkezi İstanbul’du.</a:t>
            </a:r>
          </a:p>
          <a:p>
            <a:r>
              <a:rPr lang="tr-TR" dirty="0"/>
              <a:t>Osmanlı devleti, ülkenin en ıssız köşesine kadar etkili olan, üst yöneticileri saraya bağlı iki temel sisteme dayanıyordu. Bunlardan biri kul sistemi, diğeri de tımar sistemi idi. Bu iki sistem, devletin askerî, malî ve ziraî politikalarının iç içe birbirleriyle bütünleşmiş olarak uygulanmasına imkan veriyordu. Diğer bir deyişle devlet, yönetim, maliye ve ordu kurumlarını sözünü ettiğimiz sistemleri işleterek yaratıyordu.</a:t>
            </a:r>
          </a:p>
          <a:p>
            <a:endParaRPr lang="tr-TR" dirty="0"/>
          </a:p>
        </p:txBody>
      </p:sp>
    </p:spTree>
    <p:extLst>
      <p:ext uri="{BB962C8B-B14F-4D97-AF65-F5344CB8AC3E}">
        <p14:creationId xmlns:p14="http://schemas.microsoft.com/office/powerpoint/2010/main" val="255961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Bu sistemleri etkili kılabilmek, padişahın yasama, yürütme ve yargı erklerini uygulayabilmek ve devlet gelirlerini toplayıp kullanabilmek için merkezde </a:t>
            </a:r>
            <a:r>
              <a:rPr lang="tr-TR" dirty="0" err="1"/>
              <a:t>Dîvân</a:t>
            </a:r>
            <a:r>
              <a:rPr lang="tr-TR" dirty="0"/>
              <a:t> –ı </a:t>
            </a:r>
            <a:r>
              <a:rPr lang="tr-TR" dirty="0" err="1"/>
              <a:t>Hümâyûn</a:t>
            </a:r>
            <a:r>
              <a:rPr lang="tr-TR" dirty="0"/>
              <a:t> denilen bir üst kurum vardı. Bu kurum, hukuk açısından padişaha ait olan üç erki temsil ettiği için hem bir yüksek yönetim örgütü hem de yüksek mahkeme idi. </a:t>
            </a:r>
            <a:r>
              <a:rPr lang="tr-TR" dirty="0" err="1"/>
              <a:t>Dîvân</a:t>
            </a:r>
            <a:r>
              <a:rPr lang="tr-TR" dirty="0"/>
              <a:t>-ı </a:t>
            </a:r>
            <a:r>
              <a:rPr lang="tr-TR" dirty="0" err="1"/>
              <a:t>Hümâyûn’da</a:t>
            </a:r>
            <a:r>
              <a:rPr lang="tr-TR" dirty="0"/>
              <a:t> padişahın yürütme gücünü üstlenmiş bulunan üyelere </a:t>
            </a:r>
            <a:r>
              <a:rPr lang="tr-TR" i="1" dirty="0" err="1"/>
              <a:t>ehl</a:t>
            </a:r>
            <a:r>
              <a:rPr lang="tr-TR" i="1" dirty="0"/>
              <a:t>-i örf </a:t>
            </a:r>
            <a:r>
              <a:rPr lang="tr-TR" dirty="0"/>
              <a:t>veya </a:t>
            </a:r>
            <a:r>
              <a:rPr lang="tr-TR" i="1" dirty="0" err="1"/>
              <a:t>ehl</a:t>
            </a:r>
            <a:r>
              <a:rPr lang="tr-TR" i="1" dirty="0"/>
              <a:t>-i </a:t>
            </a:r>
            <a:r>
              <a:rPr lang="tr-TR" i="1" dirty="0" err="1"/>
              <a:t>seyf</a:t>
            </a:r>
            <a:r>
              <a:rPr lang="tr-TR" i="1" dirty="0"/>
              <a:t>,</a:t>
            </a:r>
            <a:r>
              <a:rPr lang="tr-TR" dirty="0"/>
              <a:t> yargı gücünü uygulayanlara ise </a:t>
            </a:r>
            <a:r>
              <a:rPr lang="tr-TR" i="1" dirty="0" err="1"/>
              <a:t>ehl</a:t>
            </a:r>
            <a:r>
              <a:rPr lang="tr-TR" i="1" dirty="0"/>
              <a:t>-i </a:t>
            </a:r>
            <a:r>
              <a:rPr lang="tr-TR" i="1" dirty="0" err="1"/>
              <a:t>ilm</a:t>
            </a:r>
            <a:r>
              <a:rPr lang="tr-TR" dirty="0"/>
              <a:t> denirdi. Maliye işleri, defterdarların görev alanını oluştururdu. </a:t>
            </a:r>
            <a:r>
              <a:rPr lang="tr-TR" dirty="0" err="1"/>
              <a:t>Ehl</a:t>
            </a:r>
            <a:r>
              <a:rPr lang="tr-TR" dirty="0"/>
              <a:t>-i örf mensubu olan sadrazam, </a:t>
            </a:r>
            <a:r>
              <a:rPr lang="tr-TR" dirty="0" err="1"/>
              <a:t>Dîvân</a:t>
            </a:r>
            <a:r>
              <a:rPr lang="tr-TR" dirty="0"/>
              <a:t>-ı </a:t>
            </a:r>
            <a:r>
              <a:rPr lang="tr-TR" dirty="0" err="1"/>
              <a:t>Hümâyûn’un</a:t>
            </a:r>
            <a:r>
              <a:rPr lang="tr-TR" dirty="0"/>
              <a:t> başkanıydı.</a:t>
            </a:r>
          </a:p>
          <a:p>
            <a:r>
              <a:rPr lang="tr-TR" dirty="0"/>
              <a:t>Osmanlı sultanları, bir bölgeyi yönetmek için ilk dönemlerden itibaren taşraya iki yönetici atamışlardır: Askerî sınıf kökenli ve sultanın yürütme yetkisini temsil eden </a:t>
            </a:r>
            <a:r>
              <a:rPr lang="tr-TR" i="1" dirty="0"/>
              <a:t>Bey</a:t>
            </a:r>
            <a:r>
              <a:rPr lang="tr-TR" dirty="0"/>
              <a:t> (beylerbeyi, sancakbeyi ve diğer </a:t>
            </a:r>
            <a:r>
              <a:rPr lang="tr-TR" dirty="0" err="1"/>
              <a:t>zaîmler</a:t>
            </a:r>
            <a:r>
              <a:rPr lang="tr-TR" dirty="0"/>
              <a:t>), ulema kökenli ve sultanın yasal yetkisini temsil eden </a:t>
            </a:r>
            <a:r>
              <a:rPr lang="tr-TR" i="1" dirty="0"/>
              <a:t>kadı</a:t>
            </a:r>
            <a:r>
              <a:rPr lang="tr-TR" dirty="0"/>
              <a:t>. Bey, kadının hükmü olmadan hiçbir ceza veremez, kadı da hiçbir kararını kendisi icra edemezdi. Kadı, kararlarında, yani şeriat ve kanunu uygulamada beyden bağımsızdı. Emirlerini doğrudan doğruya sultandan alır, sultana doğrudan doğruya dilekçe verebilirdi. Eyalet yönetimindeki bu güçler ayrımını, Osmanlılar adil bir yönetimin temeli olarak görürlerdi.</a:t>
            </a:r>
          </a:p>
          <a:p>
            <a:endParaRPr lang="tr-TR" dirty="0"/>
          </a:p>
        </p:txBody>
      </p:sp>
    </p:spTree>
    <p:extLst>
      <p:ext uri="{BB962C8B-B14F-4D97-AF65-F5344CB8AC3E}">
        <p14:creationId xmlns:p14="http://schemas.microsoft.com/office/powerpoint/2010/main" val="2586368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Henüz bir uç beyliği olduğu zamanlarda Osmanlı ülkesi, bir </a:t>
            </a:r>
            <a:r>
              <a:rPr lang="tr-TR" i="1" dirty="0"/>
              <a:t>Hünkâr</a:t>
            </a:r>
            <a:r>
              <a:rPr lang="tr-TR" dirty="0"/>
              <a:t> </a:t>
            </a:r>
            <a:r>
              <a:rPr lang="tr-TR" i="1" dirty="0"/>
              <a:t>Sancağı</a:t>
            </a:r>
            <a:r>
              <a:rPr lang="tr-TR" dirty="0"/>
              <a:t> ile beyin oğullarının yönetimine bıraktığı sancaklara bölünmüştü. Sancak, hükümdardan iktidar simgesi olarak bir sancak (bayrak) almış, askerî bir vali olan sancakbeyinin emrindeki yönetim birimidir. 1361’den sonra Osmanlı topraklarının Balkanlar’da hızla genişlemesi üzerine, denetimi elde tutabilmek için, bütün sancakbeylerinin başına bir beylerbeyi atamak gerekmiştir. I. Murat 1362’de tahta çıkmak üzere Bursa’ya hareket ettiği zaman, güvendiği lalası Şahin’i bu göreve atayarak, ilk beylerbeyliğini Rumeli’nde (Rumeli Beylerbeyliği) kurmuştu.</a:t>
            </a:r>
          </a:p>
          <a:p>
            <a:r>
              <a:rPr lang="tr-TR" dirty="0"/>
              <a:t>I. Murat, daha sonra oğlu Bayezid’i, doğuda Anadolu’da yeni fethedilmiş bölgelerin valisi olarak Kütahya’ya yerleştirdi. Bayezid, 1393’te Rumeli’ne geçtiğinde merkezi Kütahya olan ve bütün Batı Anadolu’yu kapsayan bir Anadolu Beylerbeyliği kurma gereğini duymuştur. Daha sonra Osmanlı şehzadelerinin oturduğu Amasya merkez olmak üzere üçüncü bir </a:t>
            </a:r>
            <a:r>
              <a:rPr lang="tr-TR" dirty="0" err="1"/>
              <a:t>beylerbeyilik</a:t>
            </a:r>
            <a:r>
              <a:rPr lang="tr-TR" dirty="0"/>
              <a:t> oluşturuldu. Bunlar, 15.yüzyılın ortasına kadar Osmanlı İmparatorluğu’nun üç beylerbeyliği olarak kalmış ve imparatorluğun her zaman omurgasını oluşturmuştur.</a:t>
            </a:r>
          </a:p>
          <a:p>
            <a:endParaRPr lang="tr-TR" dirty="0"/>
          </a:p>
        </p:txBody>
      </p:sp>
    </p:spTree>
    <p:extLst>
      <p:ext uri="{BB962C8B-B14F-4D97-AF65-F5344CB8AC3E}">
        <p14:creationId xmlns:p14="http://schemas.microsoft.com/office/powerpoint/2010/main" val="1204824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15. ve 16. yüzyıllarda ise hükümet yeni fethedilen yerleri sancakbeylerinin doğrudan yönetimlerine vermiş, bunların başına bir beylerbeyi atamıştır. Böylelikle yeni </a:t>
            </a:r>
            <a:r>
              <a:rPr lang="tr-TR" dirty="0" err="1"/>
              <a:t>beylerbeyilikler</a:t>
            </a:r>
            <a:r>
              <a:rPr lang="tr-TR" dirty="0"/>
              <a:t> ortaya çıkmıştır. Yeni </a:t>
            </a:r>
            <a:r>
              <a:rPr lang="tr-TR" dirty="0" err="1"/>
              <a:t>beylerbeyiliklerinin</a:t>
            </a:r>
            <a:r>
              <a:rPr lang="tr-TR" dirty="0"/>
              <a:t> oluşturulması, askerî düşüncelerde belirlenen uzun bir süreçten geçerdi. 1533’te imparatorlukta </a:t>
            </a:r>
            <a:r>
              <a:rPr lang="tr-TR" dirty="0" err="1"/>
              <a:t>beylerbeyilik</a:t>
            </a:r>
            <a:r>
              <a:rPr lang="tr-TR" dirty="0"/>
              <a:t> sayısı altı idi; Kanunî Sultan Süleyman’ın saltanatının sonlarına gelindiğinde </a:t>
            </a:r>
            <a:r>
              <a:rPr lang="tr-TR" dirty="0" err="1"/>
              <a:t>beylerbeyilik</a:t>
            </a:r>
            <a:r>
              <a:rPr lang="tr-TR" dirty="0"/>
              <a:t> sayısı on altıya ulaşmıştır. 1590’dan sonra genişlikleri sınırlandırılan </a:t>
            </a:r>
            <a:r>
              <a:rPr lang="tr-TR" dirty="0" err="1"/>
              <a:t>beylerbeyilikler</a:t>
            </a:r>
            <a:r>
              <a:rPr lang="tr-TR" dirty="0"/>
              <a:t>, bu tarihten itibaren </a:t>
            </a:r>
            <a:r>
              <a:rPr lang="tr-TR" i="1" dirty="0" err="1"/>
              <a:t>eyâlet</a:t>
            </a:r>
            <a:r>
              <a:rPr lang="tr-TR" dirty="0"/>
              <a:t> diye isimlendirilmiştir. 17.yüzyılın başlarında 1610’a doğru imparatorluktaki </a:t>
            </a:r>
            <a:r>
              <a:rPr lang="tr-TR" dirty="0" err="1"/>
              <a:t>eyâlet</a:t>
            </a:r>
            <a:r>
              <a:rPr lang="tr-TR" dirty="0"/>
              <a:t> sayısı 32’ye yükselmiştir.</a:t>
            </a:r>
          </a:p>
          <a:p>
            <a:r>
              <a:rPr lang="tr-TR" dirty="0"/>
              <a:t>Tipik Osmanlı </a:t>
            </a:r>
            <a:r>
              <a:rPr lang="tr-TR" dirty="0" err="1"/>
              <a:t>eyâletlerinde</a:t>
            </a:r>
            <a:r>
              <a:rPr lang="tr-TR" dirty="0"/>
              <a:t> tımar sistemi geçerliydi. Bu sistem, büyük bir imparatorluk ordusunu Ortaçağ ekonomisine dayanarak ayakta tutabilme kaygısından doğmuş ve imparatorluğun </a:t>
            </a:r>
            <a:r>
              <a:rPr lang="tr-TR" dirty="0" err="1"/>
              <a:t>eyâlet</a:t>
            </a:r>
            <a:r>
              <a:rPr lang="tr-TR" dirty="0"/>
              <a:t> yönetimi ile malî, sosyal ve tarımsal politikalarına biçim vermiştir. Nitekim bu politikaların hemen hemen hepsi, devletin askerî ihtiyaçlarını karşılamak amacıyla geliştirilmişti. Devletin tarım gelirlerini askerlere tımar olarak tahsis etmesi, Ortadoğu’nun Müslüman imparatorluklarının en eski geleneklerinden biriydi. Askerler, maaş yerine doğrudan doğruya kendilerine tahsis edilmiş genel olarak tarıma dayalı olan bu vergi gelirlerini köylerinde oturup tahsil ederlerdi. Başlıca gelirleri askerlere maaş olarak bırakılan bu toprak birimleri, Bizans’ta </a:t>
            </a:r>
            <a:r>
              <a:rPr lang="tr-TR" i="1" dirty="0" err="1"/>
              <a:t>pronoia</a:t>
            </a:r>
            <a:r>
              <a:rPr lang="tr-TR" dirty="0"/>
              <a:t>,</a:t>
            </a:r>
            <a:r>
              <a:rPr lang="tr-TR" i="1" dirty="0"/>
              <a:t> </a:t>
            </a:r>
            <a:r>
              <a:rPr lang="tr-TR" dirty="0"/>
              <a:t>İslam ülkelerinde ise </a:t>
            </a:r>
            <a:r>
              <a:rPr lang="tr-TR" i="1" dirty="0" err="1"/>
              <a:t>iktâ</a:t>
            </a:r>
            <a:r>
              <a:rPr lang="tr-TR" i="1" dirty="0"/>
              <a:t>’</a:t>
            </a:r>
            <a:r>
              <a:rPr lang="tr-TR" dirty="0"/>
              <a:t> veya </a:t>
            </a:r>
            <a:r>
              <a:rPr lang="tr-TR" i="1" dirty="0"/>
              <a:t>tımar </a:t>
            </a:r>
            <a:r>
              <a:rPr lang="tr-TR" dirty="0"/>
              <a:t>diye bilinirdi.</a:t>
            </a:r>
          </a:p>
          <a:p>
            <a:r>
              <a:rPr lang="tr-TR" dirty="0"/>
              <a:t>Tımar sistemi, yüzeysel olarak Ortaçağ Avrupa feodalizmine benzer; ancak ikisi arasında temel ayrılıklar vardır. Devlet, tımar sistemini uygulayabilmek için, toprak üzerinde hiçbir özel iyelik hakkıyla engellenmeksizin kendi mutlak denetimini kurmuştur. Osmanlı devleti, daha önceki İslam devletleri örneğine uyarak, bütün tahıl ekilen tarım topraklarının </a:t>
            </a:r>
            <a:r>
              <a:rPr lang="tr-TR" i="1" dirty="0" err="1"/>
              <a:t>mîrî</a:t>
            </a:r>
            <a:r>
              <a:rPr lang="tr-TR" dirty="0"/>
              <a:t> yani devlete ait olduğunu ilan etmiştir. Yalnız mülk ve vakıf topraklar bu kuralın dışında tutulmuştur.</a:t>
            </a:r>
          </a:p>
          <a:p>
            <a:endParaRPr lang="tr-TR" dirty="0"/>
          </a:p>
        </p:txBody>
      </p:sp>
    </p:spTree>
    <p:extLst>
      <p:ext uri="{BB962C8B-B14F-4D97-AF65-F5344CB8AC3E}">
        <p14:creationId xmlns:p14="http://schemas.microsoft.com/office/powerpoint/2010/main" val="2274902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Bir yönetim kurumu olarak tımar sistemi beylerbeyinden tımarlı sipahiye kadar, sultanın </a:t>
            </a:r>
            <a:r>
              <a:rPr lang="tr-TR" dirty="0" err="1"/>
              <a:t>eyâletlerdeki</a:t>
            </a:r>
            <a:r>
              <a:rPr lang="tr-TR" dirty="0"/>
              <a:t> yürütme gücünü temsil ederdi. Tımarlı sipahilerin çeşitli yöneticilik görevleri vardı. Kırsal alandaki </a:t>
            </a:r>
            <a:r>
              <a:rPr lang="tr-TR" dirty="0" err="1"/>
              <a:t>reâyânın</a:t>
            </a:r>
            <a:r>
              <a:rPr lang="tr-TR" dirty="0"/>
              <a:t> (devlete vergi ödeyen yönetilen halk kesimi) korunmasıyla yükümlü bir tür polis gücü oluşturdukları gibi, tımar olarak tahsis edilmiş vergilerin toplanmasında ve </a:t>
            </a:r>
            <a:r>
              <a:rPr lang="tr-TR" dirty="0" err="1"/>
              <a:t>mîrî</a:t>
            </a:r>
            <a:r>
              <a:rPr lang="tr-TR" dirty="0"/>
              <a:t> (devlete ait) tımar topraklarına ait yasaların uygulanmasında önemli görevler üstlenirlerdi.</a:t>
            </a:r>
          </a:p>
          <a:p>
            <a:r>
              <a:rPr lang="tr-TR" dirty="0"/>
              <a:t> </a:t>
            </a:r>
          </a:p>
          <a:p>
            <a:r>
              <a:rPr lang="tr-TR" dirty="0"/>
              <a:t>Başlangıçtan itibaren sancak, imparatorluğun temel yönetim birimiydi. Birkaç sancak bir </a:t>
            </a:r>
            <a:r>
              <a:rPr lang="tr-TR" dirty="0" err="1"/>
              <a:t>beylerbeyilik</a:t>
            </a:r>
            <a:r>
              <a:rPr lang="tr-TR" dirty="0"/>
              <a:t> (</a:t>
            </a:r>
            <a:r>
              <a:rPr lang="tr-TR" dirty="0" err="1"/>
              <a:t>eyâlet</a:t>
            </a:r>
            <a:r>
              <a:rPr lang="tr-TR" dirty="0"/>
              <a:t>) oluştururdu. Sancaklardan </a:t>
            </a:r>
            <a:r>
              <a:rPr lang="tr-TR" i="1" dirty="0"/>
              <a:t>Paşa Sancağı</a:t>
            </a:r>
            <a:r>
              <a:rPr lang="tr-TR" dirty="0"/>
              <a:t> diye bilinen biri, doğrudan doğruya beylerbeyinin yönetiminde olurdu. </a:t>
            </a:r>
            <a:r>
              <a:rPr lang="tr-TR" i="1" dirty="0" err="1"/>
              <a:t>Subaşılık</a:t>
            </a:r>
            <a:r>
              <a:rPr lang="tr-TR" i="1" dirty="0"/>
              <a:t> </a:t>
            </a:r>
            <a:r>
              <a:rPr lang="tr-TR" dirty="0"/>
              <a:t>diy</a:t>
            </a:r>
            <a:r>
              <a:rPr lang="tr-TR" i="1" dirty="0"/>
              <a:t>e </a:t>
            </a:r>
            <a:r>
              <a:rPr lang="tr-TR" dirty="0"/>
              <a:t>bilinen birkaç küçükçe birim bir arada bir sancak oluştururdu. Kendileri kasabalarda oturan subaşılar, bölgelerindeki köylerde oturan sipahilerin komutanlarıydı. Her </a:t>
            </a:r>
            <a:r>
              <a:rPr lang="tr-TR" dirty="0" err="1"/>
              <a:t>subaşılığın</a:t>
            </a:r>
            <a:r>
              <a:rPr lang="tr-TR" dirty="0"/>
              <a:t> büyükçe bir köyünden sipahileri sefer için örgütleyen ve subaşının bayrağı altında toplayan </a:t>
            </a:r>
            <a:r>
              <a:rPr lang="tr-TR" i="1" dirty="0"/>
              <a:t>çeribaşı </a:t>
            </a:r>
            <a:r>
              <a:rPr lang="tr-TR" dirty="0"/>
              <a:t>adlı bir görevli olurdu. Sancağın tüm tımarlı sipahileri üzerinde bir </a:t>
            </a:r>
            <a:r>
              <a:rPr lang="tr-TR" i="1" dirty="0"/>
              <a:t>alaybeyi </a:t>
            </a:r>
            <a:r>
              <a:rPr lang="tr-TR" dirty="0"/>
              <a:t>bulunurdu.</a:t>
            </a:r>
          </a:p>
          <a:p>
            <a:r>
              <a:rPr lang="tr-TR" dirty="0" err="1"/>
              <a:t>Eyâletler</a:t>
            </a:r>
            <a:r>
              <a:rPr lang="tr-TR" dirty="0"/>
              <a:t>, kadıların yönetim ve yargı bölgeleri olan kadılıklara göre ikinci bir ayırıma tabi tutulmuşlardır. Kadının kendisi kazanın merkezî bir şehir veya kasabasında oturur, bölgedeki çeşitli toplulukların davalarına bakmak üzere </a:t>
            </a:r>
            <a:r>
              <a:rPr lang="tr-TR" i="1" dirty="0" err="1"/>
              <a:t>nâib</a:t>
            </a:r>
            <a:r>
              <a:rPr lang="tr-TR" dirty="0" err="1"/>
              <a:t>lerini</a:t>
            </a:r>
            <a:r>
              <a:rPr lang="tr-TR" dirty="0"/>
              <a:t> görevlendirir ve nahiye mahkemeleri kurardı. Kadı, öncelikle şeriat ve kanunu uygulayan bir yargıçtı; ama aynı zamanda sultanın idarî ve malî emirlerinin yerine getirilmesini gözetmekle de görevliydi. Bu niteliğiyle malî işler denetçisiydi ve yöneticilerin yasa dışı etkinliklerini derhal hükümete bildirmek yetkisine sahipti. Sultanın emriyle bazen </a:t>
            </a:r>
            <a:r>
              <a:rPr lang="tr-TR" dirty="0" err="1"/>
              <a:t>eyâlette</a:t>
            </a:r>
            <a:r>
              <a:rPr lang="tr-TR" dirty="0"/>
              <a:t> teftiş gezileri yapardı. Ataması ve görevden alınması ancak merkez tarafından yapılabilen kadı, Osmanlı taşrasında yargı görevini üstlenen bir üst görevli olmanın </a:t>
            </a:r>
            <a:r>
              <a:rPr lang="tr-TR" dirty="0" err="1"/>
              <a:t>yanısıra</a:t>
            </a:r>
            <a:r>
              <a:rPr lang="tr-TR" dirty="0"/>
              <a:t> bugünkü belediye ve noter hizmetlerini de yerine getirmekteydi ve her yıl kaza bölgesindeki her türlü mal ve hizmetlerin fiyatlarını tespit ederdi</a:t>
            </a:r>
            <a:endParaRPr lang="tr-TR" dirty="0"/>
          </a:p>
        </p:txBody>
      </p:sp>
    </p:spTree>
    <p:extLst>
      <p:ext uri="{BB962C8B-B14F-4D97-AF65-F5344CB8AC3E}">
        <p14:creationId xmlns:p14="http://schemas.microsoft.com/office/powerpoint/2010/main" val="3860430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a:t>Eyâlet</a:t>
            </a:r>
            <a:r>
              <a:rPr lang="tr-TR" dirty="0"/>
              <a:t> yönetiminin üçüncü direği hazine defterdarıydı. O da tıpkı merkezî hükümetteki benzeri gibi, hazinenin çıkarlarını temsil ederdi. Kadı gibi, o da bağımsızdı. Doğrudan doğruya devlet merkezi ile haberleşebilir, beylerbeyi ve öteki yöneticileri şikayet edebilirdi. Öte yandan, </a:t>
            </a:r>
            <a:r>
              <a:rPr lang="tr-TR" dirty="0" err="1"/>
              <a:t>beylerbeyileri</a:t>
            </a:r>
            <a:r>
              <a:rPr lang="tr-TR" dirty="0"/>
              <a:t> yetkilerini kötüye kullanan kadılarla defterdarları görevden alabilirdi; ancak bunu hemen merkeze bildirmek zorundaydılar. Bu bakımdan eyaletlerde gerçek bir denetim ve denge sisteminden söz edilebilir. İdarenin merkezileştirilmesi, </a:t>
            </a:r>
            <a:r>
              <a:rPr lang="tr-TR" dirty="0" err="1"/>
              <a:t>eyâletlerdeki</a:t>
            </a:r>
            <a:r>
              <a:rPr lang="tr-TR" dirty="0"/>
              <a:t> yöneticilerin fazlasıyla güçlü olmasını önleyecek biçimde tasarlanmıştır</a:t>
            </a:r>
            <a:r>
              <a:rPr lang="tr-TR" dirty="0" smtClean="0"/>
              <a:t>.</a:t>
            </a:r>
            <a:endParaRPr lang="tr-TR" dirty="0"/>
          </a:p>
        </p:txBody>
      </p:sp>
    </p:spTree>
    <p:extLst>
      <p:ext uri="{BB962C8B-B14F-4D97-AF65-F5344CB8AC3E}">
        <p14:creationId xmlns:p14="http://schemas.microsoft.com/office/powerpoint/2010/main" val="3329906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Askerî-idarî ve </a:t>
            </a:r>
            <a:r>
              <a:rPr lang="tr-TR" dirty="0" err="1"/>
              <a:t>kazâî</a:t>
            </a:r>
            <a:r>
              <a:rPr lang="tr-TR" dirty="0"/>
              <a:t> (yargı) görevlerin dışında çeşitli görevleri yürüten görevliler de vardı. Bunlar devlet tarafından tayin edilmesine rağmen devletten aylık almazlar, taşra yöneticilerine bağlı çalışırlardı. Yaptıkları hizmet karşılığı kanunda belirtilen ücretleri alırlardı. Bunlar </a:t>
            </a:r>
            <a:r>
              <a:rPr lang="tr-TR" dirty="0" err="1"/>
              <a:t>reâyânın</a:t>
            </a:r>
            <a:r>
              <a:rPr lang="tr-TR" dirty="0"/>
              <a:t> sosyal, ekonomik ve sağlık hizmetlerini gerçekleştirirlerdi.</a:t>
            </a:r>
          </a:p>
          <a:p>
            <a:r>
              <a:rPr lang="tr-TR" dirty="0"/>
              <a:t>Sonuç olarak Osmanlı tarihçileri tarafından klasik dönem olarak isimlendirilen, kuruluşundan 16. yüzyılın sonuna kadar geçen süreçte devletin merkez ve taşradaki kurumlarının işlevini başarılı bir şekilde yerine getirdiği görülmektedir. Ancak 17. yüzyıldan itibaren gerek savaşlarda alınan yenilgiler gerekse diğer sebeplerden dolayı sistemde birtakım aksamalar ve bozulmalar olmuştur. Bu bozuklukların giderilmesi için yapılması gereken önerileri içeren risaleler dönemin aydınları tarafından padişah ve devlet adamlarına sunulmuştur. Söz konusu risalelerin ortak özelliği geçmişe duyulan özlemi ifade etmekte ve Kanuni Sultan Süleyman dönemindeki devlet yapısının tekrar canlandırılabilmesi için önerileri içermektedir.</a:t>
            </a:r>
          </a:p>
          <a:p>
            <a:endParaRPr lang="tr-TR" dirty="0"/>
          </a:p>
          <a:p>
            <a:endParaRPr lang="tr-TR" dirty="0"/>
          </a:p>
        </p:txBody>
      </p:sp>
    </p:spTree>
    <p:extLst>
      <p:ext uri="{BB962C8B-B14F-4D97-AF65-F5344CB8AC3E}">
        <p14:creationId xmlns:p14="http://schemas.microsoft.com/office/powerpoint/2010/main" val="3443553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4475350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1097</Words>
  <Application>Microsoft Office PowerPoint</Application>
  <PresentationFormat>Geniş ekran</PresentationFormat>
  <Paragraphs>17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Genel Değerlendirme ve Osmanlı Taşra Yönetiminin Nitelikleri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2019-11-21T10:41:01Z</dcterms:created>
  <dcterms:modified xsi:type="dcterms:W3CDTF">2019-11-21T11:12:07Z</dcterms:modified>
</cp:coreProperties>
</file>