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0"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D22393-416D-4D29-9A94-29AC90C33C2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191F141D-BD39-4220-A9DE-1FE41C8344FE}">
      <dgm:prSet phldrT="[Metin]"/>
      <dgm:spPr/>
      <dgm:t>
        <a:bodyPr/>
        <a:lstStyle/>
        <a:p>
          <a:pPr algn="just"/>
          <a:r>
            <a:rPr lang="tr-TR" dirty="0" smtClean="0"/>
            <a:t>Azalan Marjinal Fayda Kanunu</a:t>
          </a:r>
          <a:endParaRPr lang="tr-TR" dirty="0"/>
        </a:p>
      </dgm:t>
    </dgm:pt>
    <dgm:pt modelId="{F569B605-1485-47FE-BB4C-83AB75C3A788}" type="parTrans" cxnId="{0056C6A5-29B9-4C96-946C-58D970D45AFE}">
      <dgm:prSet/>
      <dgm:spPr/>
      <dgm:t>
        <a:bodyPr/>
        <a:lstStyle/>
        <a:p>
          <a:endParaRPr lang="tr-TR"/>
        </a:p>
      </dgm:t>
    </dgm:pt>
    <dgm:pt modelId="{E9AE7FF1-88D2-423C-8D6A-BFCE69557A29}" type="sibTrans" cxnId="{0056C6A5-29B9-4C96-946C-58D970D45AFE}">
      <dgm:prSet/>
      <dgm:spPr/>
      <dgm:t>
        <a:bodyPr/>
        <a:lstStyle/>
        <a:p>
          <a:endParaRPr lang="tr-TR"/>
        </a:p>
      </dgm:t>
    </dgm:pt>
    <dgm:pt modelId="{92D7EA23-3F10-4482-8F2F-1D157D41E18F}">
      <dgm:prSet phldrT="[Metin]"/>
      <dgm:spPr/>
      <dgm:t>
        <a:bodyPr/>
        <a:lstStyle/>
        <a:p>
          <a:pPr algn="just"/>
          <a:r>
            <a:rPr lang="tr-TR" dirty="0" smtClean="0"/>
            <a:t>Bir ihtiyaç, belirli bir zaman süresinde devamlı olarak tatmin edilirse, bu tatmini sağlayan mala istek gittikçe azalır ve bir noktada sıfıra düşer.</a:t>
          </a:r>
          <a:endParaRPr lang="tr-TR" dirty="0"/>
        </a:p>
      </dgm:t>
    </dgm:pt>
    <dgm:pt modelId="{DCB58316-3608-4C1D-A754-6F8AA9FF74DA}" type="parTrans" cxnId="{F79BCA83-D1B0-40EE-ABE3-3A216149D13A}">
      <dgm:prSet/>
      <dgm:spPr/>
      <dgm:t>
        <a:bodyPr/>
        <a:lstStyle/>
        <a:p>
          <a:endParaRPr lang="tr-TR"/>
        </a:p>
      </dgm:t>
    </dgm:pt>
    <dgm:pt modelId="{64472585-2F32-48A6-90DB-87CEAE4FAA80}" type="sibTrans" cxnId="{F79BCA83-D1B0-40EE-ABE3-3A216149D13A}">
      <dgm:prSet/>
      <dgm:spPr/>
      <dgm:t>
        <a:bodyPr/>
        <a:lstStyle/>
        <a:p>
          <a:endParaRPr lang="tr-TR"/>
        </a:p>
      </dgm:t>
    </dgm:pt>
    <dgm:pt modelId="{6D37C9E5-C7C3-4500-AF0C-983BC275290C}" type="pres">
      <dgm:prSet presAssocID="{20D22393-416D-4D29-9A94-29AC90C33C20}" presName="vert0" presStyleCnt="0">
        <dgm:presLayoutVars>
          <dgm:dir/>
          <dgm:animOne val="branch"/>
          <dgm:animLvl val="lvl"/>
        </dgm:presLayoutVars>
      </dgm:prSet>
      <dgm:spPr/>
      <dgm:t>
        <a:bodyPr/>
        <a:lstStyle/>
        <a:p>
          <a:endParaRPr lang="tr-TR"/>
        </a:p>
      </dgm:t>
    </dgm:pt>
    <dgm:pt modelId="{3569372E-E7B5-4B5D-B5DE-FD6A166B75F0}" type="pres">
      <dgm:prSet presAssocID="{191F141D-BD39-4220-A9DE-1FE41C8344FE}" presName="thickLine" presStyleLbl="alignNode1" presStyleIdx="0" presStyleCnt="1"/>
      <dgm:spPr/>
    </dgm:pt>
    <dgm:pt modelId="{F789B3A0-886E-4776-BEDE-734FEC5B163A}" type="pres">
      <dgm:prSet presAssocID="{191F141D-BD39-4220-A9DE-1FE41C8344FE}" presName="horz1" presStyleCnt="0"/>
      <dgm:spPr/>
    </dgm:pt>
    <dgm:pt modelId="{A513EA5A-8CCD-4C32-A362-B068D91547A2}" type="pres">
      <dgm:prSet presAssocID="{191F141D-BD39-4220-A9DE-1FE41C8344FE}" presName="tx1" presStyleLbl="revTx" presStyleIdx="0" presStyleCnt="2"/>
      <dgm:spPr/>
      <dgm:t>
        <a:bodyPr/>
        <a:lstStyle/>
        <a:p>
          <a:endParaRPr lang="tr-TR"/>
        </a:p>
      </dgm:t>
    </dgm:pt>
    <dgm:pt modelId="{CBB7A091-62A7-43AE-9D2B-CF78C1CC9090}" type="pres">
      <dgm:prSet presAssocID="{191F141D-BD39-4220-A9DE-1FE41C8344FE}" presName="vert1" presStyleCnt="0"/>
      <dgm:spPr/>
    </dgm:pt>
    <dgm:pt modelId="{CE66F2D6-726A-4DB0-BDAB-0890567948D0}" type="pres">
      <dgm:prSet presAssocID="{92D7EA23-3F10-4482-8F2F-1D157D41E18F}" presName="vertSpace2a" presStyleCnt="0"/>
      <dgm:spPr/>
    </dgm:pt>
    <dgm:pt modelId="{CB1D0FAB-5755-495A-921E-0967B6A07D62}" type="pres">
      <dgm:prSet presAssocID="{92D7EA23-3F10-4482-8F2F-1D157D41E18F}" presName="horz2" presStyleCnt="0"/>
      <dgm:spPr/>
    </dgm:pt>
    <dgm:pt modelId="{96C6A203-31A6-485D-B401-88D3189FC94A}" type="pres">
      <dgm:prSet presAssocID="{92D7EA23-3F10-4482-8F2F-1D157D41E18F}" presName="horzSpace2" presStyleCnt="0"/>
      <dgm:spPr/>
    </dgm:pt>
    <dgm:pt modelId="{1552E114-B919-4B78-AC95-7F86B2651D88}" type="pres">
      <dgm:prSet presAssocID="{92D7EA23-3F10-4482-8F2F-1D157D41E18F}" presName="tx2" presStyleLbl="revTx" presStyleIdx="1" presStyleCnt="2"/>
      <dgm:spPr/>
      <dgm:t>
        <a:bodyPr/>
        <a:lstStyle/>
        <a:p>
          <a:endParaRPr lang="tr-TR"/>
        </a:p>
      </dgm:t>
    </dgm:pt>
    <dgm:pt modelId="{87F38904-B932-4FBF-909F-F93BAA42D08A}" type="pres">
      <dgm:prSet presAssocID="{92D7EA23-3F10-4482-8F2F-1D157D41E18F}" presName="vert2" presStyleCnt="0"/>
      <dgm:spPr/>
    </dgm:pt>
    <dgm:pt modelId="{A360E8E9-5853-47A7-8A23-5C218CA5DE77}" type="pres">
      <dgm:prSet presAssocID="{92D7EA23-3F10-4482-8F2F-1D157D41E18F}" presName="thinLine2b" presStyleLbl="callout" presStyleIdx="0" presStyleCnt="1"/>
      <dgm:spPr/>
    </dgm:pt>
    <dgm:pt modelId="{3B9AC62A-71FE-426D-8407-62DA2CCD8EB4}" type="pres">
      <dgm:prSet presAssocID="{92D7EA23-3F10-4482-8F2F-1D157D41E18F}" presName="vertSpace2b" presStyleCnt="0"/>
      <dgm:spPr/>
    </dgm:pt>
  </dgm:ptLst>
  <dgm:cxnLst>
    <dgm:cxn modelId="{16799FF1-ECE8-42A6-87E1-360D6CD7B21B}" type="presOf" srcId="{92D7EA23-3F10-4482-8F2F-1D157D41E18F}" destId="{1552E114-B919-4B78-AC95-7F86B2651D88}" srcOrd="0" destOrd="0" presId="urn:microsoft.com/office/officeart/2008/layout/LinedList"/>
    <dgm:cxn modelId="{AD55F224-505C-47A0-A071-59C242290445}" type="presOf" srcId="{20D22393-416D-4D29-9A94-29AC90C33C20}" destId="{6D37C9E5-C7C3-4500-AF0C-983BC275290C}" srcOrd="0" destOrd="0" presId="urn:microsoft.com/office/officeart/2008/layout/LinedList"/>
    <dgm:cxn modelId="{F79BCA83-D1B0-40EE-ABE3-3A216149D13A}" srcId="{191F141D-BD39-4220-A9DE-1FE41C8344FE}" destId="{92D7EA23-3F10-4482-8F2F-1D157D41E18F}" srcOrd="0" destOrd="0" parTransId="{DCB58316-3608-4C1D-A754-6F8AA9FF74DA}" sibTransId="{64472585-2F32-48A6-90DB-87CEAE4FAA80}"/>
    <dgm:cxn modelId="{03477ECD-3CB2-4D4D-B5E9-CFC72761DD20}" type="presOf" srcId="{191F141D-BD39-4220-A9DE-1FE41C8344FE}" destId="{A513EA5A-8CCD-4C32-A362-B068D91547A2}" srcOrd="0" destOrd="0" presId="urn:microsoft.com/office/officeart/2008/layout/LinedList"/>
    <dgm:cxn modelId="{0056C6A5-29B9-4C96-946C-58D970D45AFE}" srcId="{20D22393-416D-4D29-9A94-29AC90C33C20}" destId="{191F141D-BD39-4220-A9DE-1FE41C8344FE}" srcOrd="0" destOrd="0" parTransId="{F569B605-1485-47FE-BB4C-83AB75C3A788}" sibTransId="{E9AE7FF1-88D2-423C-8D6A-BFCE69557A29}"/>
    <dgm:cxn modelId="{4C9EA81F-54FC-4359-AF80-58D7735925B7}" type="presParOf" srcId="{6D37C9E5-C7C3-4500-AF0C-983BC275290C}" destId="{3569372E-E7B5-4B5D-B5DE-FD6A166B75F0}" srcOrd="0" destOrd="0" presId="urn:microsoft.com/office/officeart/2008/layout/LinedList"/>
    <dgm:cxn modelId="{22D4733E-1CCC-4149-91FC-2D3EDC9F2163}" type="presParOf" srcId="{6D37C9E5-C7C3-4500-AF0C-983BC275290C}" destId="{F789B3A0-886E-4776-BEDE-734FEC5B163A}" srcOrd="1" destOrd="0" presId="urn:microsoft.com/office/officeart/2008/layout/LinedList"/>
    <dgm:cxn modelId="{ABA16A83-5914-467A-8D7E-F971C82AE626}" type="presParOf" srcId="{F789B3A0-886E-4776-BEDE-734FEC5B163A}" destId="{A513EA5A-8CCD-4C32-A362-B068D91547A2}" srcOrd="0" destOrd="0" presId="urn:microsoft.com/office/officeart/2008/layout/LinedList"/>
    <dgm:cxn modelId="{44C0C6E5-A068-4E83-B33B-9877353616DE}" type="presParOf" srcId="{F789B3A0-886E-4776-BEDE-734FEC5B163A}" destId="{CBB7A091-62A7-43AE-9D2B-CF78C1CC9090}" srcOrd="1" destOrd="0" presId="urn:microsoft.com/office/officeart/2008/layout/LinedList"/>
    <dgm:cxn modelId="{CA69FD59-6AB3-40B9-BD00-C0217E9DFB89}" type="presParOf" srcId="{CBB7A091-62A7-43AE-9D2B-CF78C1CC9090}" destId="{CE66F2D6-726A-4DB0-BDAB-0890567948D0}" srcOrd="0" destOrd="0" presId="urn:microsoft.com/office/officeart/2008/layout/LinedList"/>
    <dgm:cxn modelId="{6065E50D-473F-4B85-B72D-1062310B7870}" type="presParOf" srcId="{CBB7A091-62A7-43AE-9D2B-CF78C1CC9090}" destId="{CB1D0FAB-5755-495A-921E-0967B6A07D62}" srcOrd="1" destOrd="0" presId="urn:microsoft.com/office/officeart/2008/layout/LinedList"/>
    <dgm:cxn modelId="{2D167500-CB55-4C61-9C78-B468A41E6761}" type="presParOf" srcId="{CB1D0FAB-5755-495A-921E-0967B6A07D62}" destId="{96C6A203-31A6-485D-B401-88D3189FC94A}" srcOrd="0" destOrd="0" presId="urn:microsoft.com/office/officeart/2008/layout/LinedList"/>
    <dgm:cxn modelId="{ED19E476-A647-482C-A500-60A05AB6D684}" type="presParOf" srcId="{CB1D0FAB-5755-495A-921E-0967B6A07D62}" destId="{1552E114-B919-4B78-AC95-7F86B2651D88}" srcOrd="1" destOrd="0" presId="urn:microsoft.com/office/officeart/2008/layout/LinedList"/>
    <dgm:cxn modelId="{5D71FF74-C3C7-42F0-A0B4-4013880EC371}" type="presParOf" srcId="{CB1D0FAB-5755-495A-921E-0967B6A07D62}" destId="{87F38904-B932-4FBF-909F-F93BAA42D08A}" srcOrd="2" destOrd="0" presId="urn:microsoft.com/office/officeart/2008/layout/LinedList"/>
    <dgm:cxn modelId="{A256C388-8132-4191-B42E-C8DAED98EA15}" type="presParOf" srcId="{CBB7A091-62A7-43AE-9D2B-CF78C1CC9090}" destId="{A360E8E9-5853-47A7-8A23-5C218CA5DE77}" srcOrd="2" destOrd="0" presId="urn:microsoft.com/office/officeart/2008/layout/LinedList"/>
    <dgm:cxn modelId="{0A75B507-F470-4C81-B0C0-DF2E6AB51B26}" type="presParOf" srcId="{CBB7A091-62A7-43AE-9D2B-CF78C1CC9090}" destId="{3B9AC62A-71FE-426D-8407-62DA2CCD8EB4}"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69372E-E7B5-4B5D-B5DE-FD6A166B75F0}">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13EA5A-8CCD-4C32-A362-B068D91547A2}">
      <dsp:nvSpPr>
        <dsp:cNvPr id="0" name=""/>
        <dsp:cNvSpPr/>
      </dsp:nvSpPr>
      <dsp:spPr>
        <a:xfrm>
          <a:off x="0" y="0"/>
          <a:ext cx="2103120" cy="4351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lvl="0" algn="just" defTabSz="1822450">
            <a:lnSpc>
              <a:spcPct val="90000"/>
            </a:lnSpc>
            <a:spcBef>
              <a:spcPct val="0"/>
            </a:spcBef>
            <a:spcAft>
              <a:spcPct val="35000"/>
            </a:spcAft>
          </a:pPr>
          <a:r>
            <a:rPr lang="tr-TR" sz="4100" kern="1200" dirty="0" smtClean="0"/>
            <a:t>Azalan Marjinal Fayda Kanunu</a:t>
          </a:r>
          <a:endParaRPr lang="tr-TR" sz="4100" kern="1200" dirty="0"/>
        </a:p>
      </dsp:txBody>
      <dsp:txXfrm>
        <a:off x="0" y="0"/>
        <a:ext cx="2103120" cy="4351338"/>
      </dsp:txXfrm>
    </dsp:sp>
    <dsp:sp modelId="{1552E114-B919-4B78-AC95-7F86B2651D88}">
      <dsp:nvSpPr>
        <dsp:cNvPr id="0" name=""/>
        <dsp:cNvSpPr/>
      </dsp:nvSpPr>
      <dsp:spPr>
        <a:xfrm>
          <a:off x="2260854" y="197594"/>
          <a:ext cx="8254746" cy="3951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lvl="0" algn="just" defTabSz="2089150">
            <a:lnSpc>
              <a:spcPct val="90000"/>
            </a:lnSpc>
            <a:spcBef>
              <a:spcPct val="0"/>
            </a:spcBef>
            <a:spcAft>
              <a:spcPct val="35000"/>
            </a:spcAft>
          </a:pPr>
          <a:r>
            <a:rPr lang="tr-TR" sz="4700" kern="1200" dirty="0" smtClean="0"/>
            <a:t>Bir ihtiyaç, belirli bir zaman süresinde devamlı olarak tatmin edilirse, bu tatmini sağlayan mala istek gittikçe azalır ve bir noktada sıfıra düşer.</a:t>
          </a:r>
          <a:endParaRPr lang="tr-TR" sz="4700" kern="1200" dirty="0"/>
        </a:p>
      </dsp:txBody>
      <dsp:txXfrm>
        <a:off x="2260854" y="197594"/>
        <a:ext cx="8254746" cy="3951898"/>
      </dsp:txXfrm>
    </dsp:sp>
    <dsp:sp modelId="{A360E8E9-5853-47A7-8A23-5C218CA5DE77}">
      <dsp:nvSpPr>
        <dsp:cNvPr id="0" name=""/>
        <dsp:cNvSpPr/>
      </dsp:nvSpPr>
      <dsp:spPr>
        <a:xfrm>
          <a:off x="2103120" y="4149493"/>
          <a:ext cx="84124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C4206F1-247F-457E-9F37-C68D7D4CC5E2}"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C4206F1-247F-457E-9F37-C68D7D4CC5E2}" type="datetimeFigureOut">
              <a:rPr lang="tr-TR" smtClean="0"/>
              <a:t>12.11.2019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C4206F1-247F-457E-9F37-C68D7D4CC5E2}" type="datetimeFigureOut">
              <a:rPr lang="tr-TR" smtClean="0"/>
              <a:t>12.11.2019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12.11.2019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12.11.2019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r>
              <a:rPr lang="tr-TR" dirty="0" smtClean="0"/>
              <a:t>EKONOMİ İLMİNİN TEMEL KAVRAMLARI DEVAM (FAYDA, KIYMET)</a:t>
            </a:r>
            <a:endParaRPr lang="tr-TR" dirty="0"/>
          </a:p>
        </p:txBody>
      </p:sp>
    </p:spTree>
    <p:extLst>
      <p:ext uri="{BB962C8B-B14F-4D97-AF65-F5344CB8AC3E}">
        <p14:creationId xmlns:p14="http://schemas.microsoft.com/office/powerpoint/2010/main" val="4199066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Fayda	</a:t>
            </a:r>
            <a:endParaRPr lang="tr-TR" dirty="0"/>
          </a:p>
        </p:txBody>
      </p:sp>
      <p:sp>
        <p:nvSpPr>
          <p:cNvPr id="3" name="İçerik Yer Tutucusu 2"/>
          <p:cNvSpPr>
            <a:spLocks noGrp="1"/>
          </p:cNvSpPr>
          <p:nvPr>
            <p:ph idx="1"/>
          </p:nvPr>
        </p:nvSpPr>
        <p:spPr/>
        <p:txBody>
          <a:bodyPr/>
          <a:lstStyle/>
          <a:p>
            <a:r>
              <a:rPr lang="tr-TR" dirty="0" smtClean="0"/>
              <a:t>Malların insan ihtiyaçlarını tatmin etme özelliğine fayda denir.</a:t>
            </a:r>
            <a:endParaRPr lang="tr-TR" dirty="0"/>
          </a:p>
        </p:txBody>
      </p:sp>
    </p:spTree>
    <p:extLst>
      <p:ext uri="{BB962C8B-B14F-4D97-AF65-F5344CB8AC3E}">
        <p14:creationId xmlns:p14="http://schemas.microsoft.com/office/powerpoint/2010/main" val="3522357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FAYDA	KANUNLARI (GOSSEN KANUNU)</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86318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6625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FAYDA	KANUNLARI (GOSSEN KANUNU)</a:t>
            </a:r>
          </a:p>
        </p:txBody>
      </p:sp>
      <p:sp>
        <p:nvSpPr>
          <p:cNvPr id="3" name="İçerik Yer Tutucusu 2"/>
          <p:cNvSpPr>
            <a:spLocks noGrp="1"/>
          </p:cNvSpPr>
          <p:nvPr>
            <p:ph idx="1"/>
          </p:nvPr>
        </p:nvSpPr>
        <p:spPr/>
        <p:txBody>
          <a:bodyPr/>
          <a:lstStyle/>
          <a:p>
            <a:r>
              <a:rPr lang="tr-TR" dirty="0"/>
              <a:t>Denkleştirilmiş Marjinal Fayda </a:t>
            </a:r>
            <a:r>
              <a:rPr lang="tr-TR" dirty="0" smtClean="0"/>
              <a:t>Kanunu</a:t>
            </a:r>
          </a:p>
          <a:p>
            <a:pPr marL="0" indent="0">
              <a:buNone/>
            </a:pPr>
            <a:r>
              <a:rPr lang="tr-TR" dirty="0"/>
              <a:t>Mevcut mallar çeşitli ihtiyaçlara o şekilde tahsis edilir ki her ihtiyacın tatmininde kullanılan son mal biriminin yani marjinal dozlarının faydaları birbirine eşit olsun.</a:t>
            </a:r>
          </a:p>
          <a:p>
            <a:pPr marL="0" indent="0">
              <a:buNone/>
            </a:pPr>
            <a:endParaRPr lang="tr-TR" dirty="0"/>
          </a:p>
        </p:txBody>
      </p:sp>
    </p:spTree>
    <p:extLst>
      <p:ext uri="{BB962C8B-B14F-4D97-AF65-F5344CB8AC3E}">
        <p14:creationId xmlns:p14="http://schemas.microsoft.com/office/powerpoint/2010/main" val="1292145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(KIYMET)</a:t>
            </a:r>
            <a:endParaRPr lang="tr-TR" dirty="0"/>
          </a:p>
        </p:txBody>
      </p:sp>
      <p:sp>
        <p:nvSpPr>
          <p:cNvPr id="3" name="İçerik Yer Tutucusu 2"/>
          <p:cNvSpPr>
            <a:spLocks noGrp="1"/>
          </p:cNvSpPr>
          <p:nvPr>
            <p:ph idx="1"/>
          </p:nvPr>
        </p:nvSpPr>
        <p:spPr/>
        <p:txBody>
          <a:bodyPr/>
          <a:lstStyle/>
          <a:p>
            <a:pPr lvl="1" algn="just"/>
            <a:r>
              <a:rPr lang="tr-TR" b="1" dirty="0" smtClean="0">
                <a:solidFill>
                  <a:srgbClr val="FF0000"/>
                </a:solidFill>
              </a:rPr>
              <a:t>Fayda</a:t>
            </a:r>
            <a:r>
              <a:rPr lang="tr-TR" dirty="0" smtClean="0"/>
              <a:t> malların ihtiyaç giderme durumu olduğu halde, </a:t>
            </a:r>
            <a:r>
              <a:rPr lang="tr-TR" b="1" dirty="0" smtClean="0">
                <a:solidFill>
                  <a:srgbClr val="FF0000"/>
                </a:solidFill>
              </a:rPr>
              <a:t>kıymet</a:t>
            </a:r>
            <a:r>
              <a:rPr lang="tr-TR" dirty="0" smtClean="0"/>
              <a:t> malların mukayesesi sonucunda ortaya çıkmıştır.</a:t>
            </a:r>
          </a:p>
          <a:p>
            <a:pPr lvl="1" algn="just"/>
            <a:r>
              <a:rPr lang="tr-TR" dirty="0" smtClean="0"/>
              <a:t>Kıymetin teşekkülünü arz  cephesinden yani maliyet açısından inceleyen iktisatçılar olduğu gibi (Objektif Değer Teorisi), bir kısmı da malların değerini talep cephesinden, yani faydalı ve kıt olması sebebiyle ortaya çıktığından hareketle tanımlamışlardır (</a:t>
            </a:r>
            <a:r>
              <a:rPr lang="tr-TR" dirty="0" err="1" smtClean="0"/>
              <a:t>Subjektif</a:t>
            </a:r>
            <a:r>
              <a:rPr lang="tr-TR" dirty="0" smtClean="0"/>
              <a:t> Değer Teorisi).</a:t>
            </a:r>
          </a:p>
        </p:txBody>
      </p:sp>
    </p:spTree>
    <p:extLst>
      <p:ext uri="{BB962C8B-B14F-4D97-AF65-F5344CB8AC3E}">
        <p14:creationId xmlns:p14="http://schemas.microsoft.com/office/powerpoint/2010/main" val="2836259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Değerin Emek ve Maliyetle İzahı</a:t>
            </a:r>
            <a:endParaRPr lang="tr-TR" dirty="0"/>
          </a:p>
        </p:txBody>
      </p:sp>
      <p:sp>
        <p:nvSpPr>
          <p:cNvPr id="3" name="İçerik Yer Tutucusu 2"/>
          <p:cNvSpPr>
            <a:spLocks noGrp="1"/>
          </p:cNvSpPr>
          <p:nvPr>
            <p:ph idx="1"/>
          </p:nvPr>
        </p:nvSpPr>
        <p:spPr/>
        <p:txBody>
          <a:bodyPr/>
          <a:lstStyle/>
          <a:p>
            <a:r>
              <a:rPr lang="tr-TR" dirty="0" smtClean="0"/>
              <a:t>Adam Smith ve onu takip eden iktisatçılar malların kıymetinin maliyet masraflarına göre teşekkül ettiği açıklamaya çalışmışlardır.</a:t>
            </a:r>
          </a:p>
          <a:p>
            <a:r>
              <a:rPr lang="tr-TR" dirty="0" smtClean="0"/>
              <a:t>Adam Smith’e göre miktarı sınırlı olup yeniden üretilemeyen malların değeri, bu malların faydasına ve ona karşı olan talebin yoğunluğu ve şiddetine bağlıdır. </a:t>
            </a:r>
            <a:endParaRPr lang="tr-TR" dirty="0"/>
          </a:p>
        </p:txBody>
      </p:sp>
    </p:spTree>
    <p:extLst>
      <p:ext uri="{BB962C8B-B14F-4D97-AF65-F5344CB8AC3E}">
        <p14:creationId xmlns:p14="http://schemas.microsoft.com/office/powerpoint/2010/main" val="1966801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Değerin Emek ve Maliyetle İzahı</a:t>
            </a:r>
          </a:p>
        </p:txBody>
      </p:sp>
      <p:sp>
        <p:nvSpPr>
          <p:cNvPr id="3" name="İçerik Yer Tutucusu 2"/>
          <p:cNvSpPr>
            <a:spLocks noGrp="1"/>
          </p:cNvSpPr>
          <p:nvPr>
            <p:ph idx="1"/>
          </p:nvPr>
        </p:nvSpPr>
        <p:spPr/>
        <p:txBody>
          <a:bodyPr/>
          <a:lstStyle/>
          <a:p>
            <a:r>
              <a:rPr lang="tr-TR" dirty="0" smtClean="0"/>
              <a:t>D. </a:t>
            </a:r>
            <a:r>
              <a:rPr lang="tr-TR" dirty="0" err="1" smtClean="0"/>
              <a:t>Ricardo</a:t>
            </a:r>
            <a:r>
              <a:rPr lang="tr-TR" dirty="0" smtClean="0"/>
              <a:t> ve K. </a:t>
            </a:r>
            <a:r>
              <a:rPr lang="tr-TR" dirty="0" err="1" smtClean="0"/>
              <a:t>Marx</a:t>
            </a:r>
            <a:r>
              <a:rPr lang="tr-TR" dirty="0" smtClean="0"/>
              <a:t> ise değeri, emekle izah etmeye çalışmışlardır. D. </a:t>
            </a:r>
            <a:r>
              <a:rPr lang="tr-TR" dirty="0" err="1" smtClean="0"/>
              <a:t>Ricardoya</a:t>
            </a:r>
            <a:r>
              <a:rPr lang="tr-TR" dirty="0" smtClean="0"/>
              <a:t> göre bir malın değerini tayin eden emek, sadece bir malın üretilmesi için harcanan emek değil, bir malın üretimi için gerekli olan sermayede birikmiş emeği de kapsamaktadır. </a:t>
            </a:r>
            <a:endParaRPr lang="tr-TR" dirty="0"/>
          </a:p>
        </p:txBody>
      </p:sp>
    </p:spTree>
    <p:extLst>
      <p:ext uri="{BB962C8B-B14F-4D97-AF65-F5344CB8AC3E}">
        <p14:creationId xmlns:p14="http://schemas.microsoft.com/office/powerpoint/2010/main" val="3480471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Değerin Emek ve Maliyetle İzahı</a:t>
            </a:r>
          </a:p>
        </p:txBody>
      </p:sp>
      <p:sp>
        <p:nvSpPr>
          <p:cNvPr id="3" name="İçerik Yer Tutucusu 2"/>
          <p:cNvSpPr>
            <a:spLocks noGrp="1"/>
          </p:cNvSpPr>
          <p:nvPr>
            <p:ph idx="1"/>
          </p:nvPr>
        </p:nvSpPr>
        <p:spPr/>
        <p:txBody>
          <a:bodyPr/>
          <a:lstStyle/>
          <a:p>
            <a:pPr algn="just"/>
            <a:r>
              <a:rPr lang="tr-TR" dirty="0" smtClean="0"/>
              <a:t>Değerin kaynağını kesin bir şekilde emeğe bağlayan sosyalist iktisatçı Karl </a:t>
            </a:r>
            <a:r>
              <a:rPr lang="tr-TR" dirty="0" err="1" smtClean="0"/>
              <a:t>Marx’tır</a:t>
            </a:r>
            <a:r>
              <a:rPr lang="tr-TR" dirty="0" smtClean="0"/>
              <a:t>. </a:t>
            </a:r>
            <a:r>
              <a:rPr lang="tr-TR" dirty="0" err="1" smtClean="0"/>
              <a:t>Marx</a:t>
            </a:r>
            <a:r>
              <a:rPr lang="tr-TR" dirty="0" smtClean="0"/>
              <a:t>, bir malın değeri, o malın üretimi için sarf edilen emek miktarı ile belirlenir diyerek emek dışındaki bütün üretim faktörlerini dikkate almamaktadır.</a:t>
            </a:r>
            <a:endParaRPr lang="tr-TR" dirty="0"/>
          </a:p>
        </p:txBody>
      </p:sp>
    </p:spTree>
    <p:extLst>
      <p:ext uri="{BB962C8B-B14F-4D97-AF65-F5344CB8AC3E}">
        <p14:creationId xmlns:p14="http://schemas.microsoft.com/office/powerpoint/2010/main" val="22083542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278</Words>
  <Application>Microsoft Office PowerPoint</Application>
  <PresentationFormat>Geniş ekran</PresentationFormat>
  <Paragraphs>20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İçerik</vt:lpstr>
      <vt:lpstr>Fayda </vt:lpstr>
      <vt:lpstr>FAYDA KANUNLARI (GOSSEN KANUNU)</vt:lpstr>
      <vt:lpstr>FAYDA KANUNLARI (GOSSEN KANUNU)</vt:lpstr>
      <vt:lpstr>DEĞER (KIYMET)</vt:lpstr>
      <vt:lpstr>Değerin Emek ve Maliyetle İzahı</vt:lpstr>
      <vt:lpstr>Değerin Emek ve Maliyetle İzahı</vt:lpstr>
      <vt:lpstr>Değerin Emek ve Maliyetle İzahı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hsssSSss ..</cp:lastModifiedBy>
  <cp:revision>7</cp:revision>
  <dcterms:created xsi:type="dcterms:W3CDTF">2018-01-02T09:40:21Z</dcterms:created>
  <dcterms:modified xsi:type="dcterms:W3CDTF">2019-11-12T14:43:01Z</dcterms:modified>
</cp:coreProperties>
</file>