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8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19E62-972E-4770-A57B-811A3F9F0F56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3E9B0-96D0-4EF0-BF5B-901F5AD53E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108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09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221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58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25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41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94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86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10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62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885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39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Üretim-Maliyetler ve Firma Davranışları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970463"/>
          </a:xfrm>
        </p:spPr>
        <p:txBody>
          <a:bodyPr/>
          <a:lstStyle/>
          <a:p>
            <a:r>
              <a:rPr lang="en-US" altLang="tr-TR" smtClean="0"/>
              <a:t>Firmalar </a:t>
            </a:r>
            <a:r>
              <a:rPr lang="en-US" altLang="en-US" smtClean="0"/>
              <a:t>“</a:t>
            </a:r>
            <a:r>
              <a:rPr lang="en-US" altLang="ja-JP" i="1" smtClean="0">
                <a:solidFill>
                  <a:srgbClr val="FF0000"/>
                </a:solidFill>
              </a:rPr>
              <a:t>mal ve hizmet</a:t>
            </a:r>
            <a:r>
              <a:rPr lang="en-US" altLang="en-US" smtClean="0"/>
              <a:t>”</a:t>
            </a:r>
            <a:r>
              <a:rPr lang="en-US" altLang="ja-JP" smtClean="0"/>
              <a:t> üretir.</a:t>
            </a:r>
          </a:p>
          <a:p>
            <a:r>
              <a:rPr lang="en-US" altLang="tr-TR" i="1" smtClean="0">
                <a:solidFill>
                  <a:srgbClr val="FF0000"/>
                </a:solidFill>
              </a:rPr>
              <a:t>Üretim;</a:t>
            </a:r>
            <a:r>
              <a:rPr lang="en-US" altLang="tr-TR" smtClean="0"/>
              <a:t> emek, sermaye,doğal kaynaklar,girişimcilik </a:t>
            </a:r>
            <a:r>
              <a:rPr lang="en-US" altLang="tr-TR" i="1" smtClean="0">
                <a:solidFill>
                  <a:srgbClr val="FF0000"/>
                </a:solidFill>
              </a:rPr>
              <a:t>faktör</a:t>
            </a:r>
            <a:r>
              <a:rPr lang="en-US" altLang="tr-TR" smtClean="0"/>
              <a:t>lerinin mal ve hizmetlere dönüştürülme faaliyetidir.</a:t>
            </a:r>
          </a:p>
          <a:p>
            <a:r>
              <a:rPr lang="en-US" altLang="tr-TR" smtClean="0"/>
              <a:t>Girdi sahipleri hanehalklarıdır, firmalar kiralar ya da satın alır.</a:t>
            </a:r>
          </a:p>
          <a:p>
            <a:r>
              <a:rPr lang="en-US" altLang="tr-TR" smtClean="0"/>
              <a:t>Kısa ve uzun dönem üretim,girdi kullanımı açısından farklılık gösterir.</a:t>
            </a:r>
          </a:p>
          <a:p>
            <a:r>
              <a:rPr lang="en-US" altLang="tr-TR" smtClean="0"/>
              <a:t>Amaç;kar maksimizasyonu.</a:t>
            </a:r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37999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Üretim-Maliyetler ve Firma Davranışları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970463"/>
          </a:xfrm>
        </p:spPr>
        <p:txBody>
          <a:bodyPr/>
          <a:lstStyle/>
          <a:p>
            <a:r>
              <a:rPr lang="en-US" altLang="tr-TR" smtClean="0"/>
              <a:t>Satış getirisi (hasılat)</a:t>
            </a:r>
          </a:p>
          <a:p>
            <a:r>
              <a:rPr lang="en-US" altLang="tr-TR" smtClean="0"/>
              <a:t>Hasılat-maliyet=kar.</a:t>
            </a:r>
          </a:p>
          <a:p>
            <a:r>
              <a:rPr lang="en-US" altLang="tr-TR" smtClean="0"/>
              <a:t>Amaç; kar maksimizasyonu.</a:t>
            </a:r>
          </a:p>
          <a:p>
            <a:r>
              <a:rPr lang="en-US" altLang="tr-TR" smtClean="0"/>
              <a:t>Kısa ve uzun dönem üretim,girdi kullanımı açısından farklılık gösterir.</a:t>
            </a:r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24755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60412"/>
          </a:xfrm>
        </p:spPr>
        <p:txBody>
          <a:bodyPr/>
          <a:lstStyle/>
          <a:p>
            <a:r>
              <a:rPr lang="en-US" altLang="tr-TR" smtClean="0"/>
              <a:t>Üretim yapısı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>
          <a:xfrm>
            <a:off x="1981200" y="1238251"/>
            <a:ext cx="8229600" cy="4887913"/>
          </a:xfrm>
          <a:prstGeom prst="ellipse">
            <a:avLst/>
          </a:prstGeo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tr-TR" smtClean="0"/>
              <a:t>						girdi;emek,sermaye</a:t>
            </a:r>
          </a:p>
          <a:p>
            <a:pPr marL="0" indent="0">
              <a:buNone/>
            </a:pPr>
            <a:endParaRPr lang="en-US" altLang="tr-TR" smtClean="0"/>
          </a:p>
          <a:p>
            <a:pPr marL="0" indent="0">
              <a:buNone/>
            </a:pPr>
            <a:endParaRPr lang="en-US" altLang="tr-TR" smtClean="0"/>
          </a:p>
          <a:p>
            <a:pPr marL="0" indent="0">
              <a:buNone/>
            </a:pPr>
            <a:endParaRPr lang="en-US" altLang="tr-TR" smtClean="0"/>
          </a:p>
          <a:p>
            <a:pPr marL="0" indent="0">
              <a:buNone/>
            </a:pPr>
            <a:r>
              <a:rPr lang="en-US" altLang="tr-TR" smtClean="0"/>
              <a:t>						</a:t>
            </a:r>
            <a:r>
              <a:rPr lang="en-US" altLang="tr-TR"/>
              <a:t>çıktı;</a:t>
            </a:r>
          </a:p>
          <a:p>
            <a:pPr marL="0" indent="0">
              <a:buNone/>
            </a:pPr>
            <a:r>
              <a:rPr lang="en-US" altLang="tr-TR"/>
              <a:t>						mal ve hizmet</a:t>
            </a:r>
          </a:p>
        </p:txBody>
      </p: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 flipH="1">
            <a:off x="6697664" y="2446338"/>
            <a:ext cx="1411287" cy="830262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Folded Corner 9"/>
          <p:cNvSpPr>
            <a:spLocks noChangeArrowheads="1"/>
          </p:cNvSpPr>
          <p:nvPr/>
        </p:nvSpPr>
        <p:spPr bwMode="auto">
          <a:xfrm>
            <a:off x="3421063" y="3009901"/>
            <a:ext cx="2571750" cy="1787525"/>
          </a:xfrm>
          <a:prstGeom prst="foldedCorner">
            <a:avLst>
              <a:gd name="adj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tr-TR" sz="2800" b="1"/>
              <a:t>FİRMA</a:t>
            </a:r>
          </a:p>
        </p:txBody>
      </p:sp>
      <p:cxnSp>
        <p:nvCxnSpPr>
          <p:cNvPr id="13" name="Straight Arrow Connector 12"/>
          <p:cNvCxnSpPr>
            <a:cxnSpLocks noChangeShapeType="1"/>
          </p:cNvCxnSpPr>
          <p:nvPr/>
        </p:nvCxnSpPr>
        <p:spPr bwMode="auto">
          <a:xfrm>
            <a:off x="5992814" y="4672013"/>
            <a:ext cx="1684337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68623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885825"/>
          </a:xfrm>
        </p:spPr>
        <p:txBody>
          <a:bodyPr/>
          <a:lstStyle/>
          <a:p>
            <a:r>
              <a:rPr lang="en-US" altLang="tr-TR" smtClean="0"/>
              <a:t>Üretim yapısı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xfrm>
            <a:off x="1981200" y="1333501"/>
            <a:ext cx="8229600" cy="4792663"/>
          </a:xfrm>
        </p:spPr>
        <p:txBody>
          <a:bodyPr/>
          <a:lstStyle/>
          <a:p>
            <a:r>
              <a:rPr lang="en-US" altLang="tr-TR" smtClean="0"/>
              <a:t>Teknoloji üretim fonksiyonlarının biçimini (kullanımını) şekillendirir.Girdilerin verimliliğini artırır.</a:t>
            </a:r>
          </a:p>
          <a:p>
            <a:r>
              <a:rPr lang="en-US" altLang="tr-TR" smtClean="0"/>
              <a:t>Q=f(K,L)</a:t>
            </a:r>
          </a:p>
          <a:p>
            <a:r>
              <a:rPr lang="en-US" altLang="tr-TR" smtClean="0"/>
              <a:t>Üretim ve maliyet yapıları kar maksimizasyonu için önemli!</a:t>
            </a:r>
          </a:p>
        </p:txBody>
      </p:sp>
    </p:spTree>
    <p:extLst>
      <p:ext uri="{BB962C8B-B14F-4D97-AF65-F5344CB8AC3E}">
        <p14:creationId xmlns:p14="http://schemas.microsoft.com/office/powerpoint/2010/main" val="355597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Kısa-Uzun dönem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Üretim kararlarını belirler</a:t>
            </a:r>
          </a:p>
          <a:p>
            <a:r>
              <a:rPr lang="en-US" altLang="tr-TR" smtClean="0"/>
              <a:t>Kısa dönem en az bir girdinin sabit, diğer girdilerin değişken(değişebilir) olduğu zaman dilimidir.</a:t>
            </a:r>
          </a:p>
          <a:p>
            <a:r>
              <a:rPr lang="en-US" altLang="tr-TR" smtClean="0"/>
              <a:t>Uzun dönem, bütün girdilerin değişebilir olduğu dönem.  </a:t>
            </a:r>
          </a:p>
          <a:p>
            <a:r>
              <a:rPr lang="en-US" altLang="tr-TR" smtClean="0"/>
              <a:t>Bu ayırımda ay,yıl,gibi süre verilmez.(Boyacı,baraj inşaatı)</a:t>
            </a:r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87933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Content Placeholder 2"/>
          <p:cNvSpPr>
            <a:spLocks noGrp="1"/>
          </p:cNvSpPr>
          <p:nvPr>
            <p:ph idx="1"/>
          </p:nvPr>
        </p:nvSpPr>
        <p:spPr>
          <a:xfrm>
            <a:off x="1981200" y="782639"/>
            <a:ext cx="8229600" cy="5343525"/>
          </a:xfrm>
        </p:spPr>
        <p:txBody>
          <a:bodyPr/>
          <a:lstStyle/>
          <a:p>
            <a:pPr marL="0" indent="0">
              <a:buNone/>
            </a:pPr>
            <a:r>
              <a:rPr lang="en-US" altLang="tr-TR" b="1" smtClean="0">
                <a:solidFill>
                  <a:srgbClr val="31859C"/>
                </a:solidFill>
              </a:rPr>
              <a:t>KISA DÖNEM</a:t>
            </a:r>
          </a:p>
          <a:p>
            <a:pPr marL="0" indent="0"/>
            <a:r>
              <a:rPr lang="en-US" altLang="tr-TR" smtClean="0"/>
              <a:t>Toplam ürün (TP) </a:t>
            </a:r>
          </a:p>
          <a:p>
            <a:pPr lvl="1"/>
            <a:r>
              <a:rPr lang="en-US" altLang="tr-TR" smtClean="0"/>
              <a:t>Kullanılan tüm faktörlerle üretilen mal ve hizmet miktarı</a:t>
            </a:r>
          </a:p>
          <a:p>
            <a:pPr marL="0" indent="0"/>
            <a:r>
              <a:rPr lang="en-US" altLang="tr-TR" smtClean="0"/>
              <a:t>Ortalama Ürün (AP) </a:t>
            </a:r>
            <a:r>
              <a:rPr lang="en-US" altLang="tr-TR" i="1" smtClean="0">
                <a:solidFill>
                  <a:srgbClr val="558ED5"/>
                </a:solidFill>
              </a:rPr>
              <a:t>birim emek başına üretim miktarı</a:t>
            </a:r>
          </a:p>
          <a:p>
            <a:pPr lvl="1"/>
            <a:r>
              <a:rPr lang="en-US" altLang="tr-TR" smtClean="0"/>
              <a:t>APL=TP/L</a:t>
            </a:r>
          </a:p>
          <a:p>
            <a:pPr marL="0" indent="0"/>
            <a:r>
              <a:rPr lang="en-US" altLang="tr-TR" smtClean="0"/>
              <a:t>Marjinal ürün (MP)-</a:t>
            </a:r>
            <a:r>
              <a:rPr lang="en-US" altLang="tr-TR" i="1" smtClean="0">
                <a:solidFill>
                  <a:srgbClr val="558ED5"/>
                </a:solidFill>
              </a:rPr>
              <a:t>emek kullanımı bir birim arttığında toplam ürün miktarındaki değişme</a:t>
            </a:r>
          </a:p>
          <a:p>
            <a:pPr lvl="1"/>
            <a:r>
              <a:rPr lang="en-US" altLang="tr-TR" smtClean="0"/>
              <a:t>MPL=ΔTP/ΔL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16767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08050"/>
          </a:xfrm>
        </p:spPr>
        <p:txBody>
          <a:bodyPr/>
          <a:lstStyle/>
          <a:p>
            <a:r>
              <a:rPr lang="en-US" altLang="tr-TR" smtClean="0"/>
              <a:t>Azalan Verimler Yasası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1981200" y="1322389"/>
            <a:ext cx="8229600" cy="4803775"/>
          </a:xfrm>
        </p:spPr>
        <p:txBody>
          <a:bodyPr/>
          <a:lstStyle/>
          <a:p>
            <a:r>
              <a:rPr lang="en-US" altLang="tr-TR" smtClean="0"/>
              <a:t>Sabit girdiye,artan miktarda değişken girdi uygulandığında, değişken girdinin,marjinal ve ortalama ürünün belli bir noktasından sonra azalmasına denir.</a:t>
            </a:r>
          </a:p>
          <a:p>
            <a:endParaRPr lang="en-US" altLang="tr-TR" smtClean="0"/>
          </a:p>
          <a:p>
            <a:pPr lvl="1"/>
            <a:r>
              <a:rPr lang="en-US" altLang="tr-TR" smtClean="0"/>
              <a:t>Kısa dönemde geçerlidir.</a:t>
            </a:r>
          </a:p>
          <a:p>
            <a:pPr lvl="1"/>
            <a:r>
              <a:rPr lang="en-US" altLang="tr-TR" smtClean="0"/>
              <a:t>İşçi sayısı arttıkça bir süre işler kolaylaşır, sonra fazla gelmeye başlar (örn.gömlek atölyesi).</a:t>
            </a:r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37242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38200"/>
          </a:xfrm>
        </p:spPr>
        <p:txBody>
          <a:bodyPr/>
          <a:lstStyle/>
          <a:p>
            <a:r>
              <a:rPr lang="en-US" altLang="tr-TR" smtClean="0"/>
              <a:t>Ürün eğrileri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MP,TP eğrisinin dönüm noktasına kadar yukarı eğimlidir,</a:t>
            </a:r>
          </a:p>
          <a:p>
            <a:r>
              <a:rPr lang="en-US" altLang="tr-TR" smtClean="0"/>
              <a:t>MP,AP</a:t>
            </a:r>
            <a:r>
              <a:rPr lang="en-US" altLang="en-US" smtClean="0"/>
              <a:t>’</a:t>
            </a:r>
            <a:r>
              <a:rPr lang="en-US" altLang="tr-TR" smtClean="0"/>
              <a:t>nin üstünde iken AP pozitif eğimlidir,</a:t>
            </a:r>
          </a:p>
          <a:p>
            <a:r>
              <a:rPr lang="en-US" altLang="tr-TR" smtClean="0"/>
              <a:t>AP=MP,AP maksimum ise,</a:t>
            </a:r>
          </a:p>
          <a:p>
            <a:r>
              <a:rPr lang="en-US" altLang="tr-TR" smtClean="0"/>
              <a:t>MP=0 TP maksimum</a:t>
            </a:r>
          </a:p>
        </p:txBody>
      </p:sp>
    </p:spTree>
    <p:extLst>
      <p:ext uri="{BB962C8B-B14F-4D97-AF65-F5344CB8AC3E}">
        <p14:creationId xmlns:p14="http://schemas.microsoft.com/office/powerpoint/2010/main" val="311987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942975"/>
          </a:xfrm>
        </p:spPr>
        <p:txBody>
          <a:bodyPr/>
          <a:lstStyle/>
          <a:p>
            <a:r>
              <a:rPr lang="en-US" altLang="tr-TR" smtClean="0"/>
              <a:t>Maliyetler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1981200" y="1217613"/>
            <a:ext cx="8229600" cy="4908550"/>
          </a:xfrm>
        </p:spPr>
        <p:txBody>
          <a:bodyPr/>
          <a:lstStyle/>
          <a:p>
            <a:r>
              <a:rPr lang="en-US" altLang="tr-TR" smtClean="0"/>
              <a:t>Kar maksimizasyonu için önemli</a:t>
            </a:r>
          </a:p>
          <a:p>
            <a:r>
              <a:rPr lang="en-US" altLang="tr-TR" smtClean="0"/>
              <a:t>Seçimlere dayanır/fırsat maliyeti-firma açısından girdinin en iyi ikinci alternatifinde kullanılmaması</a:t>
            </a:r>
            <a:r>
              <a:rPr lang="is-IS" altLang="tr-TR" smtClean="0"/>
              <a:t>…</a:t>
            </a:r>
            <a:endParaRPr lang="en-US" altLang="tr-TR" smtClean="0"/>
          </a:p>
          <a:p>
            <a:r>
              <a:rPr lang="en-US" altLang="tr-TR" smtClean="0"/>
              <a:t>Muhasebe maliyeti(açık maliyet) ve ekonomik maliyet(Fırsat maliyeti/örtük maliyet) farkı</a:t>
            </a:r>
          </a:p>
          <a:p>
            <a:r>
              <a:rPr lang="en-US" altLang="tr-TR" smtClean="0"/>
              <a:t>Batık maliyet</a:t>
            </a:r>
          </a:p>
          <a:p>
            <a:endParaRPr lang="en-US" altLang="tr-TR" smtClean="0"/>
          </a:p>
          <a:p>
            <a:endParaRPr lang="en-US" altLang="tr-TR" smtClean="0"/>
          </a:p>
          <a:p>
            <a:pPr>
              <a:buFont typeface="Arial" panose="020B0604020202020204" pitchFamily="34" charset="0"/>
              <a:buNone/>
            </a:pP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69589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</Words>
  <Application>Microsoft Office PowerPoint</Application>
  <PresentationFormat>Geniş ekran</PresentationFormat>
  <Paragraphs>51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MS PGothic</vt:lpstr>
      <vt:lpstr>游ゴシック</vt:lpstr>
      <vt:lpstr>Arial</vt:lpstr>
      <vt:lpstr>Calibri</vt:lpstr>
      <vt:lpstr>Calibri Light</vt:lpstr>
      <vt:lpstr>Office Teması</vt:lpstr>
      <vt:lpstr>Üretim-Maliyetler ve Firma Davranışları</vt:lpstr>
      <vt:lpstr>Üretim-Maliyetler ve Firma Davranışları</vt:lpstr>
      <vt:lpstr>Üretim yapısı</vt:lpstr>
      <vt:lpstr>Üretim yapısı</vt:lpstr>
      <vt:lpstr>Kısa-Uzun dönem</vt:lpstr>
      <vt:lpstr>PowerPoint Sunusu</vt:lpstr>
      <vt:lpstr>Azalan Verimler Yasası</vt:lpstr>
      <vt:lpstr>Ürün eğrileri</vt:lpstr>
      <vt:lpstr>Maliyetler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İktisada Giriş </dc:title>
  <dc:creator>Sıdıka Ceren Arslan Olcay</dc:creator>
  <cp:lastModifiedBy>Sıdıka Ceren Arslan Olcay</cp:lastModifiedBy>
  <cp:revision>2</cp:revision>
  <dcterms:created xsi:type="dcterms:W3CDTF">2020-01-07T09:34:30Z</dcterms:created>
  <dcterms:modified xsi:type="dcterms:W3CDTF">2020-01-07T09:51:40Z</dcterms:modified>
</cp:coreProperties>
</file>