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5" d="100"/>
          <a:sy n="55" d="100"/>
        </p:scale>
        <p:origin x="88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9E62-972E-4770-A57B-811A3F9F0F56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B3E9B0-96D0-4EF0-BF5B-901F5AD53E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991088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750980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442214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586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6253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4160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249492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8614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210870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16219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324998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78858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2729CF-29CB-4140-9A8B-3AF0F5CC96CD}" type="datetimeFigureOut">
              <a:rPr lang="tr-TR" smtClean="0"/>
              <a:t>7.01.2020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403728-869F-43A6-8514-82E628812019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5394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Üretim-Maliyetler ve Firma Davranışları</a:t>
            </a:r>
          </a:p>
        </p:txBody>
      </p:sp>
      <p:sp>
        <p:nvSpPr>
          <p:cNvPr id="57347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970463"/>
          </a:xfrm>
        </p:spPr>
        <p:txBody>
          <a:bodyPr/>
          <a:lstStyle/>
          <a:p>
            <a:r>
              <a:rPr lang="en-US" altLang="tr-TR" smtClean="0"/>
              <a:t>Firmalar </a:t>
            </a:r>
            <a:r>
              <a:rPr lang="en-US" altLang="en-US" smtClean="0"/>
              <a:t>“</a:t>
            </a:r>
            <a:r>
              <a:rPr lang="en-US" altLang="ja-JP" i="1" smtClean="0">
                <a:solidFill>
                  <a:srgbClr val="FF0000"/>
                </a:solidFill>
              </a:rPr>
              <a:t>mal ve hizmet</a:t>
            </a:r>
            <a:r>
              <a:rPr lang="en-US" altLang="en-US" smtClean="0"/>
              <a:t>”</a:t>
            </a:r>
            <a:r>
              <a:rPr lang="en-US" altLang="ja-JP" smtClean="0"/>
              <a:t> üretir.</a:t>
            </a:r>
          </a:p>
          <a:p>
            <a:r>
              <a:rPr lang="en-US" altLang="tr-TR" i="1" smtClean="0">
                <a:solidFill>
                  <a:srgbClr val="FF0000"/>
                </a:solidFill>
              </a:rPr>
              <a:t>Üretim;</a:t>
            </a:r>
            <a:r>
              <a:rPr lang="en-US" altLang="tr-TR" smtClean="0"/>
              <a:t> emek, sermaye,doğal kaynaklar,girişimcilik </a:t>
            </a:r>
            <a:r>
              <a:rPr lang="en-US" altLang="tr-TR" i="1" smtClean="0">
                <a:solidFill>
                  <a:srgbClr val="FF0000"/>
                </a:solidFill>
              </a:rPr>
              <a:t>faktör</a:t>
            </a:r>
            <a:r>
              <a:rPr lang="en-US" altLang="tr-TR" smtClean="0"/>
              <a:t>lerinin mal ve hizmetlere dönüştürülme faaliyetidir.</a:t>
            </a:r>
          </a:p>
          <a:p>
            <a:r>
              <a:rPr lang="en-US" altLang="tr-TR" smtClean="0"/>
              <a:t>Girdi sahipleri hanehalklarıdır, firmalar kiralar ya da satın alır.</a:t>
            </a:r>
          </a:p>
          <a:p>
            <a:r>
              <a:rPr lang="en-US" altLang="tr-TR" smtClean="0"/>
              <a:t>Kısa ve uzun dönem üretim,girdi kullanımı açısından farklılık gösterir.</a:t>
            </a:r>
          </a:p>
          <a:p>
            <a:r>
              <a:rPr lang="en-US" altLang="tr-TR" smtClean="0"/>
              <a:t>Amaç;kar maksimizasyonu.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379996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Üretim-Maliyetler ve Firma Davranışları</a:t>
            </a:r>
          </a:p>
        </p:txBody>
      </p:sp>
      <p:sp>
        <p:nvSpPr>
          <p:cNvPr id="58371" name="Content Placeholder 2"/>
          <p:cNvSpPr>
            <a:spLocks noGrp="1"/>
          </p:cNvSpPr>
          <p:nvPr>
            <p:ph idx="1"/>
          </p:nvPr>
        </p:nvSpPr>
        <p:spPr>
          <a:xfrm>
            <a:off x="1981200" y="1600201"/>
            <a:ext cx="8229600" cy="4970463"/>
          </a:xfrm>
        </p:spPr>
        <p:txBody>
          <a:bodyPr/>
          <a:lstStyle/>
          <a:p>
            <a:r>
              <a:rPr lang="en-US" altLang="tr-TR" smtClean="0"/>
              <a:t>Satış getirisi (hasılat)</a:t>
            </a:r>
          </a:p>
          <a:p>
            <a:r>
              <a:rPr lang="en-US" altLang="tr-TR" smtClean="0"/>
              <a:t>Hasılat-maliyet=kar.</a:t>
            </a:r>
          </a:p>
          <a:p>
            <a:r>
              <a:rPr lang="en-US" altLang="tr-TR" smtClean="0"/>
              <a:t>Amaç; kar maksimizasyonu.</a:t>
            </a:r>
          </a:p>
          <a:p>
            <a:r>
              <a:rPr lang="en-US" altLang="tr-TR" smtClean="0"/>
              <a:t>Kısa ve uzun dönem üretim,girdi kullanımı açısından farklılık gösterir.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247554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60412"/>
          </a:xfrm>
        </p:spPr>
        <p:txBody>
          <a:bodyPr/>
          <a:lstStyle/>
          <a:p>
            <a:r>
              <a:rPr lang="en-US" altLang="tr-TR" smtClean="0"/>
              <a:t>Üretim yapısı</a:t>
            </a:r>
          </a:p>
        </p:txBody>
      </p:sp>
      <p:sp>
        <p:nvSpPr>
          <p:cNvPr id="59395" name="Content Placeholder 2"/>
          <p:cNvSpPr>
            <a:spLocks noGrp="1"/>
          </p:cNvSpPr>
          <p:nvPr>
            <p:ph idx="1"/>
          </p:nvPr>
        </p:nvSpPr>
        <p:spPr>
          <a:xfrm>
            <a:off x="1981200" y="1238251"/>
            <a:ext cx="8229600" cy="4887913"/>
          </a:xfrm>
          <a:prstGeom prst="ellipse">
            <a:avLst/>
          </a:prstGeo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tr-TR" smtClean="0"/>
              <a:t>						girdi;emek,sermaye</a:t>
            </a:r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endParaRPr lang="en-US" altLang="tr-TR" smtClean="0"/>
          </a:p>
          <a:p>
            <a:pPr marL="0" indent="0">
              <a:buNone/>
            </a:pPr>
            <a:r>
              <a:rPr lang="en-US" altLang="tr-TR" smtClean="0"/>
              <a:t>						</a:t>
            </a:r>
            <a:r>
              <a:rPr lang="en-US" altLang="tr-TR"/>
              <a:t>çıktı;</a:t>
            </a:r>
          </a:p>
          <a:p>
            <a:pPr marL="0" indent="0">
              <a:buNone/>
            </a:pPr>
            <a:r>
              <a:rPr lang="en-US" altLang="tr-TR"/>
              <a:t>						mal ve hizmet</a:t>
            </a:r>
          </a:p>
        </p:txBody>
      </p:sp>
      <p:cxnSp>
        <p:nvCxnSpPr>
          <p:cNvPr id="7" name="Straight Arrow Connector 6"/>
          <p:cNvCxnSpPr>
            <a:cxnSpLocks noChangeShapeType="1"/>
          </p:cNvCxnSpPr>
          <p:nvPr/>
        </p:nvCxnSpPr>
        <p:spPr bwMode="auto">
          <a:xfrm flipH="1">
            <a:off x="6697664" y="2446338"/>
            <a:ext cx="1411287" cy="830262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0" name="Folded Corner 9"/>
          <p:cNvSpPr>
            <a:spLocks noChangeArrowheads="1"/>
          </p:cNvSpPr>
          <p:nvPr/>
        </p:nvSpPr>
        <p:spPr bwMode="auto">
          <a:xfrm>
            <a:off x="3421063" y="3009901"/>
            <a:ext cx="2571750" cy="1787525"/>
          </a:xfrm>
          <a:prstGeom prst="foldedCorner">
            <a:avLst>
              <a:gd name="adj" fmla="val 16667"/>
            </a:avLst>
          </a:prstGeom>
          <a:gradFill rotWithShape="1">
            <a:gsLst>
              <a:gs pos="0">
                <a:srgbClr val="9BC1FF"/>
              </a:gs>
              <a:gs pos="100000">
                <a:srgbClr val="3F80CD"/>
              </a:gs>
            </a:gsLst>
            <a:lin ang="5400000"/>
          </a:gradFill>
          <a:ln w="9525">
            <a:solidFill>
              <a:srgbClr val="4A7EBB"/>
            </a:solidFill>
            <a:round/>
            <a:headEnd/>
            <a:tailEnd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defRPr/>
            </a:pPr>
            <a:r>
              <a:rPr lang="en-US" altLang="tr-TR" sz="2800" b="1"/>
              <a:t>FİRMA</a:t>
            </a: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>
            <a:off x="5992814" y="4672013"/>
            <a:ext cx="1684337" cy="533400"/>
          </a:xfrm>
          <a:prstGeom prst="straightConnector1">
            <a:avLst/>
          </a:prstGeom>
          <a:noFill/>
          <a:ln w="25400">
            <a:solidFill>
              <a:schemeClr val="accent1"/>
            </a:solidFill>
            <a:round/>
            <a:headEnd/>
            <a:tailEnd type="arrow" w="med" len="med"/>
          </a:ln>
          <a:effectLst>
            <a:outerShdw blurRad="40000" dist="20000" dir="5400000" rotWithShape="0">
              <a:srgbClr val="808080">
                <a:alpha val="37999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686236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885825"/>
          </a:xfrm>
        </p:spPr>
        <p:txBody>
          <a:bodyPr/>
          <a:lstStyle/>
          <a:p>
            <a:r>
              <a:rPr lang="en-US" altLang="tr-TR" smtClean="0"/>
              <a:t>Üretim yapısı</a:t>
            </a:r>
          </a:p>
        </p:txBody>
      </p:sp>
      <p:sp>
        <p:nvSpPr>
          <p:cNvPr id="60419" name="Content Placeholder 2"/>
          <p:cNvSpPr>
            <a:spLocks noGrp="1"/>
          </p:cNvSpPr>
          <p:nvPr>
            <p:ph idx="1"/>
          </p:nvPr>
        </p:nvSpPr>
        <p:spPr>
          <a:xfrm>
            <a:off x="1981200" y="1333501"/>
            <a:ext cx="8229600" cy="4792663"/>
          </a:xfrm>
        </p:spPr>
        <p:txBody>
          <a:bodyPr/>
          <a:lstStyle/>
          <a:p>
            <a:r>
              <a:rPr lang="en-US" altLang="tr-TR" smtClean="0"/>
              <a:t>Teknoloji üretim fonksiyonlarının biçimini (kullanımını) şekillendirir.Girdilerin verimliliğini artırır.</a:t>
            </a:r>
          </a:p>
          <a:p>
            <a:r>
              <a:rPr lang="en-US" altLang="tr-TR" smtClean="0"/>
              <a:t>Q=f(K,L)</a:t>
            </a:r>
          </a:p>
          <a:p>
            <a:r>
              <a:rPr lang="en-US" altLang="tr-TR" smtClean="0"/>
              <a:t>Üretim ve maliyet yapıları kar maksimizasyonu için önemli!</a:t>
            </a:r>
          </a:p>
        </p:txBody>
      </p:sp>
    </p:spTree>
    <p:extLst>
      <p:ext uri="{BB962C8B-B14F-4D97-AF65-F5344CB8AC3E}">
        <p14:creationId xmlns:p14="http://schemas.microsoft.com/office/powerpoint/2010/main" val="355597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tr-TR" smtClean="0"/>
              <a:t>Kısa-Uzun dönem</a:t>
            </a:r>
          </a:p>
        </p:txBody>
      </p:sp>
      <p:sp>
        <p:nvSpPr>
          <p:cNvPr id="614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Üretim kararlarını belirler</a:t>
            </a:r>
          </a:p>
          <a:p>
            <a:r>
              <a:rPr lang="en-US" altLang="tr-TR" smtClean="0"/>
              <a:t>Kısa dönem en az bir girdinin sabit, diğer girdilerin değişken(değişebilir) olduğu zaman dilimidir.</a:t>
            </a:r>
          </a:p>
          <a:p>
            <a:r>
              <a:rPr lang="en-US" altLang="tr-TR" smtClean="0"/>
              <a:t>Uzun dönem, bütün girdilerin değişebilir olduğu dönem.  </a:t>
            </a:r>
          </a:p>
          <a:p>
            <a:r>
              <a:rPr lang="en-US" altLang="tr-TR" smtClean="0"/>
              <a:t>Bu ayırımda ay,yıl,gibi süre verilmez.(Boyacı,baraj inşaatı)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879334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Content Placeholder 2"/>
          <p:cNvSpPr>
            <a:spLocks noGrp="1"/>
          </p:cNvSpPr>
          <p:nvPr>
            <p:ph idx="1"/>
          </p:nvPr>
        </p:nvSpPr>
        <p:spPr>
          <a:xfrm>
            <a:off x="1981200" y="782639"/>
            <a:ext cx="8229600" cy="5343525"/>
          </a:xfrm>
        </p:spPr>
        <p:txBody>
          <a:bodyPr/>
          <a:lstStyle/>
          <a:p>
            <a:pPr marL="0" indent="0">
              <a:buNone/>
            </a:pPr>
            <a:r>
              <a:rPr lang="en-US" altLang="tr-TR" b="1" smtClean="0">
                <a:solidFill>
                  <a:srgbClr val="31859C"/>
                </a:solidFill>
              </a:rPr>
              <a:t>KISA DÖNEM</a:t>
            </a:r>
          </a:p>
          <a:p>
            <a:pPr marL="0" indent="0"/>
            <a:r>
              <a:rPr lang="en-US" altLang="tr-TR" smtClean="0"/>
              <a:t>Toplam ürün (TP) </a:t>
            </a:r>
          </a:p>
          <a:p>
            <a:pPr lvl="1"/>
            <a:r>
              <a:rPr lang="en-US" altLang="tr-TR" smtClean="0"/>
              <a:t>Kullanılan tüm faktörlerle üretilen mal ve hizmet miktarı</a:t>
            </a:r>
          </a:p>
          <a:p>
            <a:pPr marL="0" indent="0"/>
            <a:r>
              <a:rPr lang="en-US" altLang="tr-TR" smtClean="0"/>
              <a:t>Ortalama Ürün (AP) </a:t>
            </a:r>
            <a:r>
              <a:rPr lang="en-US" altLang="tr-TR" i="1" smtClean="0">
                <a:solidFill>
                  <a:srgbClr val="558ED5"/>
                </a:solidFill>
              </a:rPr>
              <a:t>birim emek başına üretim miktarı</a:t>
            </a:r>
          </a:p>
          <a:p>
            <a:pPr lvl="1"/>
            <a:r>
              <a:rPr lang="en-US" altLang="tr-TR" smtClean="0"/>
              <a:t>APL=TP/L</a:t>
            </a:r>
          </a:p>
          <a:p>
            <a:pPr marL="0" indent="0"/>
            <a:r>
              <a:rPr lang="en-US" altLang="tr-TR" smtClean="0"/>
              <a:t>Marjinal ürün (MP)-</a:t>
            </a:r>
            <a:r>
              <a:rPr lang="en-US" altLang="tr-TR" i="1" smtClean="0">
                <a:solidFill>
                  <a:srgbClr val="558ED5"/>
                </a:solidFill>
              </a:rPr>
              <a:t>emek kullanımı bir birim arttığında toplam ürün miktarındaki değişme</a:t>
            </a:r>
          </a:p>
          <a:p>
            <a:pPr lvl="1"/>
            <a:r>
              <a:rPr lang="en-US" altLang="tr-TR" smtClean="0"/>
              <a:t>MPL=ΔTP/ΔL</a:t>
            </a:r>
          </a:p>
          <a:p>
            <a:pPr lvl="1">
              <a:buFont typeface="Arial" panose="020B0604020202020204" pitchFamily="34" charset="0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3167679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908050"/>
          </a:xfrm>
        </p:spPr>
        <p:txBody>
          <a:bodyPr/>
          <a:lstStyle/>
          <a:p>
            <a:r>
              <a:rPr lang="en-US" altLang="tr-TR" smtClean="0"/>
              <a:t>Azalan Verimler Yasası</a:t>
            </a:r>
          </a:p>
        </p:txBody>
      </p:sp>
      <p:sp>
        <p:nvSpPr>
          <p:cNvPr id="63491" name="Content Placeholder 2"/>
          <p:cNvSpPr>
            <a:spLocks noGrp="1"/>
          </p:cNvSpPr>
          <p:nvPr>
            <p:ph idx="1"/>
          </p:nvPr>
        </p:nvSpPr>
        <p:spPr>
          <a:xfrm>
            <a:off x="1981200" y="1322389"/>
            <a:ext cx="8229600" cy="4803775"/>
          </a:xfrm>
        </p:spPr>
        <p:txBody>
          <a:bodyPr/>
          <a:lstStyle/>
          <a:p>
            <a:r>
              <a:rPr lang="en-US" altLang="tr-TR" smtClean="0"/>
              <a:t>Sabit girdiye,artan miktarda değişken girdi uygulandığında, değişken girdinin,marjinal ve ortalama ürünün belli bir noktasından sonra azalmasına denir.</a:t>
            </a:r>
          </a:p>
          <a:p>
            <a:endParaRPr lang="en-US" altLang="tr-TR" smtClean="0"/>
          </a:p>
          <a:p>
            <a:pPr lvl="1"/>
            <a:r>
              <a:rPr lang="en-US" altLang="tr-TR" smtClean="0"/>
              <a:t>Kısa dönemde geçerlidir.</a:t>
            </a:r>
          </a:p>
          <a:p>
            <a:pPr lvl="1"/>
            <a:r>
              <a:rPr lang="en-US" altLang="tr-TR" smtClean="0"/>
              <a:t>İşçi sayısı arttıkça bir süre işler kolaylaşır, sonra fazla gelmeye başlar (örn.gömlek atölyesi).</a:t>
            </a:r>
          </a:p>
          <a:p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2372420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838200"/>
          </a:xfrm>
        </p:spPr>
        <p:txBody>
          <a:bodyPr/>
          <a:lstStyle/>
          <a:p>
            <a:r>
              <a:rPr lang="en-US" altLang="tr-TR" smtClean="0"/>
              <a:t>Ürün eğrileri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tr-TR" smtClean="0"/>
              <a:t>MP,TP eğrisinin dönüm noktasına kadar yukarı eğimlidir,</a:t>
            </a:r>
          </a:p>
          <a:p>
            <a:r>
              <a:rPr lang="en-US" altLang="tr-TR" smtClean="0"/>
              <a:t>MP,AP</a:t>
            </a:r>
            <a:r>
              <a:rPr lang="en-US" altLang="en-US" smtClean="0"/>
              <a:t>’</a:t>
            </a:r>
            <a:r>
              <a:rPr lang="en-US" altLang="tr-TR" smtClean="0"/>
              <a:t>nin üstünde iken AP pozitif eğimlidir,</a:t>
            </a:r>
          </a:p>
          <a:p>
            <a:r>
              <a:rPr lang="en-US" altLang="tr-TR" smtClean="0"/>
              <a:t>AP=MP,AP maksimum ise,</a:t>
            </a:r>
          </a:p>
          <a:p>
            <a:r>
              <a:rPr lang="en-US" altLang="tr-TR" smtClean="0"/>
              <a:t>MP=0 TP maksimum</a:t>
            </a:r>
          </a:p>
        </p:txBody>
      </p:sp>
    </p:spTree>
    <p:extLst>
      <p:ext uri="{BB962C8B-B14F-4D97-AF65-F5344CB8AC3E}">
        <p14:creationId xmlns:p14="http://schemas.microsoft.com/office/powerpoint/2010/main" val="3119877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itle 1"/>
          <p:cNvSpPr>
            <a:spLocks noGrp="1"/>
          </p:cNvSpPr>
          <p:nvPr>
            <p:ph type="title"/>
          </p:nvPr>
        </p:nvSpPr>
        <p:spPr>
          <a:xfrm>
            <a:off x="1981200" y="274639"/>
            <a:ext cx="8229600" cy="942975"/>
          </a:xfrm>
        </p:spPr>
        <p:txBody>
          <a:bodyPr/>
          <a:lstStyle/>
          <a:p>
            <a:r>
              <a:rPr lang="en-US" altLang="tr-TR" smtClean="0"/>
              <a:t>Maliyetler</a:t>
            </a:r>
          </a:p>
        </p:txBody>
      </p:sp>
      <p:sp>
        <p:nvSpPr>
          <p:cNvPr id="65539" name="Content Placeholder 2"/>
          <p:cNvSpPr>
            <a:spLocks noGrp="1"/>
          </p:cNvSpPr>
          <p:nvPr>
            <p:ph idx="1"/>
          </p:nvPr>
        </p:nvSpPr>
        <p:spPr>
          <a:xfrm>
            <a:off x="1981200" y="1217613"/>
            <a:ext cx="8229600" cy="4908550"/>
          </a:xfrm>
        </p:spPr>
        <p:txBody>
          <a:bodyPr/>
          <a:lstStyle/>
          <a:p>
            <a:r>
              <a:rPr lang="en-US" altLang="tr-TR" smtClean="0"/>
              <a:t>Kar maksimizasyonu için önemli</a:t>
            </a:r>
          </a:p>
          <a:p>
            <a:r>
              <a:rPr lang="en-US" altLang="tr-TR" smtClean="0"/>
              <a:t>Seçimlere dayanır/fırsat maliyeti-firma açısından girdinin en iyi ikinci alternatifinde kullanılmaması</a:t>
            </a:r>
            <a:r>
              <a:rPr lang="is-IS" altLang="tr-TR" smtClean="0"/>
              <a:t>…</a:t>
            </a:r>
            <a:endParaRPr lang="en-US" altLang="tr-TR" smtClean="0"/>
          </a:p>
          <a:p>
            <a:r>
              <a:rPr lang="en-US" altLang="tr-TR" smtClean="0"/>
              <a:t>Muhasebe maliyeti(açık maliyet) ve ekonomik maliyet(Fırsat maliyeti/örtük maliyet) farkı</a:t>
            </a:r>
          </a:p>
          <a:p>
            <a:r>
              <a:rPr lang="en-US" altLang="tr-TR" smtClean="0"/>
              <a:t>Batık maliyet</a:t>
            </a:r>
          </a:p>
          <a:p>
            <a:endParaRPr lang="en-US" altLang="tr-TR" smtClean="0"/>
          </a:p>
          <a:p>
            <a:endParaRPr lang="en-US" altLang="tr-TR" smtClean="0"/>
          </a:p>
          <a:p>
            <a:pPr>
              <a:buFont typeface="Arial" panose="020B0604020202020204" pitchFamily="34" charset="0"/>
              <a:buNone/>
            </a:pPr>
            <a:endParaRPr lang="en-US" altLang="tr-TR" smtClean="0"/>
          </a:p>
        </p:txBody>
      </p:sp>
    </p:spTree>
    <p:extLst>
      <p:ext uri="{BB962C8B-B14F-4D97-AF65-F5344CB8AC3E}">
        <p14:creationId xmlns:p14="http://schemas.microsoft.com/office/powerpoint/2010/main" val="1695897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277</Words>
  <Application>Microsoft Office PowerPoint</Application>
  <PresentationFormat>Geniş ekran</PresentationFormat>
  <Paragraphs>51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5" baseType="lpstr">
      <vt:lpstr>MS PGothic</vt:lpstr>
      <vt:lpstr>游ゴシック</vt:lpstr>
      <vt:lpstr>Arial</vt:lpstr>
      <vt:lpstr>Calibri</vt:lpstr>
      <vt:lpstr>Calibri Light</vt:lpstr>
      <vt:lpstr>Office Teması</vt:lpstr>
      <vt:lpstr>Üretim-Maliyetler ve Firma Davranışları</vt:lpstr>
      <vt:lpstr>Üretim-Maliyetler ve Firma Davranışları</vt:lpstr>
      <vt:lpstr>Üretim yapısı</vt:lpstr>
      <vt:lpstr>Üretim yapısı</vt:lpstr>
      <vt:lpstr>Kısa-Uzun dönem</vt:lpstr>
      <vt:lpstr>PowerPoint Sunusu</vt:lpstr>
      <vt:lpstr>Azalan Verimler Yasası</vt:lpstr>
      <vt:lpstr>Ürün eğrileri</vt:lpstr>
      <vt:lpstr>Maliyetler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İktisada Giriş </dc:title>
  <dc:creator>Sıdıka Ceren Arslan Olcay</dc:creator>
  <cp:lastModifiedBy>Sıdıka Ceren Arslan Olcay</cp:lastModifiedBy>
  <cp:revision>2</cp:revision>
  <dcterms:created xsi:type="dcterms:W3CDTF">2020-01-07T09:34:30Z</dcterms:created>
  <dcterms:modified xsi:type="dcterms:W3CDTF">2020-01-07T09:51:40Z</dcterms:modified>
</cp:coreProperties>
</file>