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1/15/2020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1/15/2020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1/15/2020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1/15/2020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1/15/2020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1/15/2020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70730-4DB6-4025-A0BB-6D3FDF3358AC}"/>
              </a:ext>
            </a:extLst>
          </p:cNvPr>
          <p:cNvSpPr>
            <a:spLocks noGrp="1"/>
          </p:cNvSpPr>
          <p:nvPr>
            <p:ph type="ctrTitle"/>
          </p:nvPr>
        </p:nvSpPr>
        <p:spPr/>
        <p:txBody>
          <a:bodyPr/>
          <a:lstStyle/>
          <a:p>
            <a:r>
              <a:rPr lang="en-US" sz="4400" b="1" dirty="0">
                <a:solidFill>
                  <a:schemeClr val="bg1"/>
                </a:solidFill>
              </a:rPr>
              <a:t>Contemporary Management II</a:t>
            </a:r>
            <a:endParaRPr lang="tr-TR" sz="4400" dirty="0">
              <a:solidFill>
                <a:schemeClr val="bg1"/>
              </a:solidFill>
            </a:endParaRPr>
          </a:p>
        </p:txBody>
      </p:sp>
      <p:sp>
        <p:nvSpPr>
          <p:cNvPr id="3" name="Subtitle 2">
            <a:extLst>
              <a:ext uri="{FF2B5EF4-FFF2-40B4-BE49-F238E27FC236}">
                <a16:creationId xmlns:a16="http://schemas.microsoft.com/office/drawing/2014/main" id="{2B42AF1F-842D-4696-8E11-F669C66A7384}"/>
              </a:ext>
            </a:extLst>
          </p:cNvPr>
          <p:cNvSpPr>
            <a:spLocks noGrp="1"/>
          </p:cNvSpPr>
          <p:nvPr>
            <p:ph type="subTitle" idx="1"/>
          </p:nvPr>
        </p:nvSpPr>
        <p:spPr/>
        <p:txBody>
          <a:bodyPr/>
          <a:lstStyle/>
          <a:p>
            <a:r>
              <a:rPr lang="en-US" dirty="0"/>
              <a:t>Week4</a:t>
            </a:r>
          </a:p>
          <a:p>
            <a:r>
              <a:rPr lang="en-US" dirty="0"/>
              <a:t>HALAL FOOD INDUSTRY &amp; MARKETING</a:t>
            </a:r>
            <a:endParaRPr lang="tr-TR" dirty="0"/>
          </a:p>
        </p:txBody>
      </p:sp>
    </p:spTree>
    <p:extLst>
      <p:ext uri="{BB962C8B-B14F-4D97-AF65-F5344CB8AC3E}">
        <p14:creationId xmlns:p14="http://schemas.microsoft.com/office/powerpoint/2010/main" val="1469359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1C426-D0DC-4E4C-86AE-14973E20D252}"/>
              </a:ext>
            </a:extLst>
          </p:cNvPr>
          <p:cNvSpPr>
            <a:spLocks noGrp="1"/>
          </p:cNvSpPr>
          <p:nvPr>
            <p:ph type="title"/>
          </p:nvPr>
        </p:nvSpPr>
        <p:spPr/>
        <p:txBody>
          <a:bodyPr/>
          <a:lstStyle/>
          <a:p>
            <a:pPr algn="ctr"/>
            <a:r>
              <a:rPr lang="en-US" b="1" dirty="0">
                <a:solidFill>
                  <a:srgbClr val="002060"/>
                </a:solidFill>
              </a:rPr>
              <a:t>HALAL FOOD</a:t>
            </a:r>
            <a:endParaRPr lang="tr-TR" b="1" dirty="0">
              <a:solidFill>
                <a:srgbClr val="002060"/>
              </a:solidFill>
            </a:endParaRPr>
          </a:p>
        </p:txBody>
      </p:sp>
      <p:sp>
        <p:nvSpPr>
          <p:cNvPr id="3" name="Content Placeholder 2">
            <a:extLst>
              <a:ext uri="{FF2B5EF4-FFF2-40B4-BE49-F238E27FC236}">
                <a16:creationId xmlns:a16="http://schemas.microsoft.com/office/drawing/2014/main" id="{DC20119F-6690-4DAB-A182-CD4D5E1F2540}"/>
              </a:ext>
            </a:extLst>
          </p:cNvPr>
          <p:cNvSpPr>
            <a:spLocks noGrp="1"/>
          </p:cNvSpPr>
          <p:nvPr>
            <p:ph idx="1"/>
          </p:nvPr>
        </p:nvSpPr>
        <p:spPr/>
        <p:txBody>
          <a:bodyPr/>
          <a:lstStyle/>
          <a:p>
            <a:r>
              <a:rPr lang="en-US" dirty="0"/>
              <a:t>As an important part of the food industry, the halal food exports meet very strict trade barriers.</a:t>
            </a:r>
          </a:p>
          <a:p>
            <a:r>
              <a:rPr lang="en-US" dirty="0"/>
              <a:t>In 2013, the Saudi Arabia regulated that the companies produced the meat and poultry products must pay a registration fee of $50000 before exporting to Saudi Arabia.</a:t>
            </a:r>
          </a:p>
          <a:p>
            <a:r>
              <a:rPr lang="en-US" dirty="0"/>
              <a:t>In addition, the extreme preventive measures of the GCC on food safety also increase the risk of the halal food exports.</a:t>
            </a:r>
          </a:p>
          <a:p>
            <a:r>
              <a:rPr lang="en-US" dirty="0"/>
              <a:t>It regulated that as long as there was a company who disregarded the food exporting rules and standard of GCC, causing any consumer complaints, the meat exports of this company will be forbidden</a:t>
            </a:r>
            <a:endParaRPr lang="tr-TR" dirty="0"/>
          </a:p>
        </p:txBody>
      </p:sp>
    </p:spTree>
    <p:extLst>
      <p:ext uri="{BB962C8B-B14F-4D97-AF65-F5344CB8AC3E}">
        <p14:creationId xmlns:p14="http://schemas.microsoft.com/office/powerpoint/2010/main" val="519675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FEECB-F152-40B1-9A70-428DBC71C804}"/>
              </a:ext>
            </a:extLst>
          </p:cNvPr>
          <p:cNvSpPr>
            <a:spLocks noGrp="1"/>
          </p:cNvSpPr>
          <p:nvPr>
            <p:ph type="title"/>
          </p:nvPr>
        </p:nvSpPr>
        <p:spPr/>
        <p:txBody>
          <a:bodyPr/>
          <a:lstStyle/>
          <a:p>
            <a:pPr algn="ctr"/>
            <a:r>
              <a:rPr lang="en-US" b="1" dirty="0">
                <a:solidFill>
                  <a:srgbClr val="002060"/>
                </a:solidFill>
              </a:rPr>
              <a:t>HALAL FOOD</a:t>
            </a:r>
            <a:endParaRPr lang="tr-TR" b="1" dirty="0">
              <a:solidFill>
                <a:srgbClr val="002060"/>
              </a:solidFill>
            </a:endParaRPr>
          </a:p>
        </p:txBody>
      </p:sp>
      <p:pic>
        <p:nvPicPr>
          <p:cNvPr id="5" name="Content Placeholder 4">
            <a:extLst>
              <a:ext uri="{FF2B5EF4-FFF2-40B4-BE49-F238E27FC236}">
                <a16:creationId xmlns:a16="http://schemas.microsoft.com/office/drawing/2014/main" id="{D33D9120-46CA-44BA-B44F-1720EF567C31}"/>
              </a:ext>
            </a:extLst>
          </p:cNvPr>
          <p:cNvPicPr>
            <a:picLocks noGrp="1" noChangeAspect="1"/>
          </p:cNvPicPr>
          <p:nvPr>
            <p:ph idx="1"/>
          </p:nvPr>
        </p:nvPicPr>
        <p:blipFill>
          <a:blip r:embed="rId2"/>
          <a:stretch>
            <a:fillRect/>
          </a:stretch>
        </p:blipFill>
        <p:spPr>
          <a:xfrm>
            <a:off x="2286094" y="2052638"/>
            <a:ext cx="6581587" cy="4195762"/>
          </a:xfrm>
        </p:spPr>
      </p:pic>
    </p:spTree>
    <p:extLst>
      <p:ext uri="{BB962C8B-B14F-4D97-AF65-F5344CB8AC3E}">
        <p14:creationId xmlns:p14="http://schemas.microsoft.com/office/powerpoint/2010/main" val="4114515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78B55-8968-4A83-86AB-6152409394A6}"/>
              </a:ext>
            </a:extLst>
          </p:cNvPr>
          <p:cNvSpPr>
            <a:spLocks noGrp="1"/>
          </p:cNvSpPr>
          <p:nvPr>
            <p:ph type="title"/>
          </p:nvPr>
        </p:nvSpPr>
        <p:spPr/>
        <p:txBody>
          <a:bodyPr/>
          <a:lstStyle/>
          <a:p>
            <a:pPr algn="ctr"/>
            <a:r>
              <a:rPr lang="en-US" b="1" dirty="0">
                <a:solidFill>
                  <a:srgbClr val="002060"/>
                </a:solidFill>
              </a:rPr>
              <a:t>HALAL FOOD</a:t>
            </a:r>
            <a:endParaRPr lang="tr-TR" b="1" dirty="0">
              <a:solidFill>
                <a:srgbClr val="002060"/>
              </a:solidFill>
            </a:endParaRPr>
          </a:p>
        </p:txBody>
      </p:sp>
      <p:sp>
        <p:nvSpPr>
          <p:cNvPr id="3" name="Content Placeholder 2">
            <a:extLst>
              <a:ext uri="{FF2B5EF4-FFF2-40B4-BE49-F238E27FC236}">
                <a16:creationId xmlns:a16="http://schemas.microsoft.com/office/drawing/2014/main" id="{54524440-B803-48E2-A0DB-7263E6AC983D}"/>
              </a:ext>
            </a:extLst>
          </p:cNvPr>
          <p:cNvSpPr>
            <a:spLocks noGrp="1"/>
          </p:cNvSpPr>
          <p:nvPr>
            <p:ph idx="1"/>
          </p:nvPr>
        </p:nvSpPr>
        <p:spPr/>
        <p:txBody>
          <a:bodyPr/>
          <a:lstStyle/>
          <a:p>
            <a:r>
              <a:rPr lang="en-US" dirty="0"/>
              <a:t>It has been projected that in the next two decades, the world’s Muslim population will increase tremendously, rising from 1.6 billion in 2010 to 2.2 billion by 2030. </a:t>
            </a:r>
          </a:p>
          <a:p>
            <a:endParaRPr lang="en-US" dirty="0"/>
          </a:p>
          <a:p>
            <a:r>
              <a:rPr lang="en-US" dirty="0"/>
              <a:t>Halal food sector is no longer merely an industry that complies with religious requirements, it is becoming an economic force in its own right domestically and globally. </a:t>
            </a:r>
          </a:p>
          <a:p>
            <a:endParaRPr lang="en-US" dirty="0"/>
          </a:p>
          <a:p>
            <a:r>
              <a:rPr lang="en-US" dirty="0"/>
              <a:t>Many countries, although having Muslim as minority but depend on food exports as their country’s income generator are seeing the necessity to be aware about halal and be involved </a:t>
            </a:r>
            <a:endParaRPr lang="tr-TR" dirty="0"/>
          </a:p>
        </p:txBody>
      </p:sp>
    </p:spTree>
    <p:extLst>
      <p:ext uri="{BB962C8B-B14F-4D97-AF65-F5344CB8AC3E}">
        <p14:creationId xmlns:p14="http://schemas.microsoft.com/office/powerpoint/2010/main" val="1934559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088DF-3D91-4914-905D-9A2BECEFEE15}"/>
              </a:ext>
            </a:extLst>
          </p:cNvPr>
          <p:cNvSpPr>
            <a:spLocks noGrp="1"/>
          </p:cNvSpPr>
          <p:nvPr>
            <p:ph type="title"/>
          </p:nvPr>
        </p:nvSpPr>
        <p:spPr/>
        <p:txBody>
          <a:bodyPr/>
          <a:lstStyle/>
          <a:p>
            <a:pPr algn="ctr"/>
            <a:r>
              <a:rPr lang="en-US" b="1" dirty="0">
                <a:solidFill>
                  <a:srgbClr val="002060"/>
                </a:solidFill>
              </a:rPr>
              <a:t>HALAL FOOD</a:t>
            </a:r>
            <a:endParaRPr lang="tr-TR" dirty="0"/>
          </a:p>
        </p:txBody>
      </p:sp>
      <p:sp>
        <p:nvSpPr>
          <p:cNvPr id="3" name="Content Placeholder 2">
            <a:extLst>
              <a:ext uri="{FF2B5EF4-FFF2-40B4-BE49-F238E27FC236}">
                <a16:creationId xmlns:a16="http://schemas.microsoft.com/office/drawing/2014/main" id="{B35C8A68-C89D-4F85-B835-E26797E7A0EC}"/>
              </a:ext>
            </a:extLst>
          </p:cNvPr>
          <p:cNvSpPr>
            <a:spLocks noGrp="1"/>
          </p:cNvSpPr>
          <p:nvPr>
            <p:ph idx="1"/>
          </p:nvPr>
        </p:nvSpPr>
        <p:spPr/>
        <p:txBody>
          <a:bodyPr/>
          <a:lstStyle/>
          <a:p>
            <a:r>
              <a:rPr lang="en-US" dirty="0"/>
              <a:t>Halal certification has been widely recognized as a core factor in the international expansion of halal food firms. </a:t>
            </a:r>
          </a:p>
          <a:p>
            <a:endParaRPr lang="en-US" dirty="0"/>
          </a:p>
          <a:p>
            <a:r>
              <a:rPr lang="en-US" dirty="0"/>
              <a:t>Indeed, halal food, as a kind of special food with strictly taboo and religious, has strict requirements for exports, only obtain the official halal certification admitted by the target country, can the products enter into its market successfully </a:t>
            </a:r>
            <a:endParaRPr lang="tr-TR" dirty="0"/>
          </a:p>
        </p:txBody>
      </p:sp>
    </p:spTree>
    <p:extLst>
      <p:ext uri="{BB962C8B-B14F-4D97-AF65-F5344CB8AC3E}">
        <p14:creationId xmlns:p14="http://schemas.microsoft.com/office/powerpoint/2010/main" val="582365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1EAD4-996C-4FE9-8068-D8D8DDE68FFA}"/>
              </a:ext>
            </a:extLst>
          </p:cNvPr>
          <p:cNvSpPr>
            <a:spLocks noGrp="1"/>
          </p:cNvSpPr>
          <p:nvPr>
            <p:ph type="title"/>
          </p:nvPr>
        </p:nvSpPr>
        <p:spPr/>
        <p:txBody>
          <a:bodyPr/>
          <a:lstStyle/>
          <a:p>
            <a:pPr algn="ctr"/>
            <a:r>
              <a:rPr lang="en-US" b="1" dirty="0">
                <a:solidFill>
                  <a:srgbClr val="002060"/>
                </a:solidFill>
              </a:rPr>
              <a:t>HALAL FOOD</a:t>
            </a:r>
            <a:endParaRPr lang="tr-TR" dirty="0"/>
          </a:p>
        </p:txBody>
      </p:sp>
      <p:pic>
        <p:nvPicPr>
          <p:cNvPr id="5" name="Content Placeholder 4">
            <a:extLst>
              <a:ext uri="{FF2B5EF4-FFF2-40B4-BE49-F238E27FC236}">
                <a16:creationId xmlns:a16="http://schemas.microsoft.com/office/drawing/2014/main" id="{6B067E02-893C-487F-8726-049A102B5CED}"/>
              </a:ext>
            </a:extLst>
          </p:cNvPr>
          <p:cNvPicPr>
            <a:picLocks noGrp="1" noChangeAspect="1"/>
          </p:cNvPicPr>
          <p:nvPr>
            <p:ph idx="1"/>
          </p:nvPr>
        </p:nvPicPr>
        <p:blipFill>
          <a:blip r:embed="rId2"/>
          <a:stretch>
            <a:fillRect/>
          </a:stretch>
        </p:blipFill>
        <p:spPr>
          <a:xfrm>
            <a:off x="1580924" y="2052638"/>
            <a:ext cx="7991927" cy="4195762"/>
          </a:xfrm>
        </p:spPr>
      </p:pic>
    </p:spTree>
    <p:extLst>
      <p:ext uri="{BB962C8B-B14F-4D97-AF65-F5344CB8AC3E}">
        <p14:creationId xmlns:p14="http://schemas.microsoft.com/office/powerpoint/2010/main" val="2154556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50A8D-3115-420B-98CE-C83CD194868C}"/>
              </a:ext>
            </a:extLst>
          </p:cNvPr>
          <p:cNvSpPr>
            <a:spLocks noGrp="1"/>
          </p:cNvSpPr>
          <p:nvPr>
            <p:ph type="title"/>
          </p:nvPr>
        </p:nvSpPr>
        <p:spPr/>
        <p:txBody>
          <a:bodyPr/>
          <a:lstStyle/>
          <a:p>
            <a:pPr algn="ctr"/>
            <a:r>
              <a:rPr lang="en-US" b="1" dirty="0">
                <a:solidFill>
                  <a:srgbClr val="002060"/>
                </a:solidFill>
              </a:rPr>
              <a:t>HALAL FOOD</a:t>
            </a:r>
            <a:endParaRPr lang="tr-TR" dirty="0"/>
          </a:p>
        </p:txBody>
      </p:sp>
      <p:sp>
        <p:nvSpPr>
          <p:cNvPr id="3" name="Content Placeholder 2">
            <a:extLst>
              <a:ext uri="{FF2B5EF4-FFF2-40B4-BE49-F238E27FC236}">
                <a16:creationId xmlns:a16="http://schemas.microsoft.com/office/drawing/2014/main" id="{8F35570E-32EA-40EF-9292-128BC5A6F7F3}"/>
              </a:ext>
            </a:extLst>
          </p:cNvPr>
          <p:cNvSpPr>
            <a:spLocks noGrp="1"/>
          </p:cNvSpPr>
          <p:nvPr>
            <p:ph idx="1"/>
          </p:nvPr>
        </p:nvSpPr>
        <p:spPr/>
        <p:txBody>
          <a:bodyPr/>
          <a:lstStyle/>
          <a:p>
            <a:r>
              <a:rPr lang="tr-TR" dirty="0"/>
              <a:t>The word halal is translated from the Arabic which means lawful, legitimate, sharia-compliant or permitted. </a:t>
            </a:r>
            <a:endParaRPr lang="en-US" dirty="0"/>
          </a:p>
          <a:p>
            <a:endParaRPr lang="en-US" dirty="0"/>
          </a:p>
          <a:p>
            <a:r>
              <a:rPr lang="tr-TR" dirty="0"/>
              <a:t>Muslims adhere to strict dietary laws and are allowed only to consume halal food . The halal food industry refers to the way we produce and deliver goods and services in a manner that is consistent with Islamic law, or sharia, thus avoiding the use of practices and products prohibited (Haram) by the precepts of Islam</a:t>
            </a:r>
          </a:p>
        </p:txBody>
      </p:sp>
    </p:spTree>
    <p:extLst>
      <p:ext uri="{BB962C8B-B14F-4D97-AF65-F5344CB8AC3E}">
        <p14:creationId xmlns:p14="http://schemas.microsoft.com/office/powerpoint/2010/main" val="3024375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18BE-78D7-4BCC-B98E-F40758105D3E}"/>
              </a:ext>
            </a:extLst>
          </p:cNvPr>
          <p:cNvSpPr>
            <a:spLocks noGrp="1"/>
          </p:cNvSpPr>
          <p:nvPr>
            <p:ph type="title"/>
          </p:nvPr>
        </p:nvSpPr>
        <p:spPr/>
        <p:txBody>
          <a:bodyPr/>
          <a:lstStyle/>
          <a:p>
            <a:pPr algn="ctr"/>
            <a:r>
              <a:rPr lang="en-US" b="1" dirty="0">
                <a:solidFill>
                  <a:srgbClr val="002060"/>
                </a:solidFill>
              </a:rPr>
              <a:t>HALAL FOOD</a:t>
            </a:r>
            <a:endParaRPr lang="tr-TR" dirty="0"/>
          </a:p>
        </p:txBody>
      </p:sp>
      <p:sp>
        <p:nvSpPr>
          <p:cNvPr id="3" name="Content Placeholder 2">
            <a:extLst>
              <a:ext uri="{FF2B5EF4-FFF2-40B4-BE49-F238E27FC236}">
                <a16:creationId xmlns:a16="http://schemas.microsoft.com/office/drawing/2014/main" id="{C34B371D-9D5A-4DBF-B1A6-A54C2C9C268A}"/>
              </a:ext>
            </a:extLst>
          </p:cNvPr>
          <p:cNvSpPr>
            <a:spLocks noGrp="1"/>
          </p:cNvSpPr>
          <p:nvPr>
            <p:ph idx="1"/>
          </p:nvPr>
        </p:nvSpPr>
        <p:spPr/>
        <p:txBody>
          <a:bodyPr/>
          <a:lstStyle/>
          <a:p>
            <a:r>
              <a:rPr lang="en-US" dirty="0"/>
              <a:t>Nowadays, the global increase in the Muslim population and the growing awareness of consuming halal food has created an increased demand for new and differentiated halal food.</a:t>
            </a:r>
          </a:p>
          <a:p>
            <a:endParaRPr lang="en-US" dirty="0"/>
          </a:p>
          <a:p>
            <a:r>
              <a:rPr lang="en-US" dirty="0"/>
              <a:t> According to the Carnegie Endowment for International Peace Estimation, the world Muslim population nowadays is nearly 1.8 billion, accounting for 28.26% of the total population. </a:t>
            </a:r>
            <a:endParaRPr lang="tr-TR" dirty="0"/>
          </a:p>
        </p:txBody>
      </p:sp>
    </p:spTree>
    <p:extLst>
      <p:ext uri="{BB962C8B-B14F-4D97-AF65-F5344CB8AC3E}">
        <p14:creationId xmlns:p14="http://schemas.microsoft.com/office/powerpoint/2010/main" val="4091580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40EBB-B3FD-4CD6-A6C0-5E9A718EC47D}"/>
              </a:ext>
            </a:extLst>
          </p:cNvPr>
          <p:cNvSpPr>
            <a:spLocks noGrp="1"/>
          </p:cNvSpPr>
          <p:nvPr>
            <p:ph type="title"/>
          </p:nvPr>
        </p:nvSpPr>
        <p:spPr/>
        <p:txBody>
          <a:bodyPr/>
          <a:lstStyle/>
          <a:p>
            <a:pPr algn="ctr"/>
            <a:r>
              <a:rPr lang="en-US" b="1" dirty="0">
                <a:solidFill>
                  <a:srgbClr val="002060"/>
                </a:solidFill>
              </a:rPr>
              <a:t>HALAL FOOD</a:t>
            </a:r>
            <a:endParaRPr lang="tr-TR" dirty="0"/>
          </a:p>
        </p:txBody>
      </p:sp>
      <p:pic>
        <p:nvPicPr>
          <p:cNvPr id="5" name="Content Placeholder 4">
            <a:extLst>
              <a:ext uri="{FF2B5EF4-FFF2-40B4-BE49-F238E27FC236}">
                <a16:creationId xmlns:a16="http://schemas.microsoft.com/office/drawing/2014/main" id="{039DE59E-BFBD-4484-A4D8-F91E9C0FF2EA}"/>
              </a:ext>
            </a:extLst>
          </p:cNvPr>
          <p:cNvPicPr>
            <a:picLocks noGrp="1" noChangeAspect="1"/>
          </p:cNvPicPr>
          <p:nvPr>
            <p:ph idx="1"/>
          </p:nvPr>
        </p:nvPicPr>
        <p:blipFill>
          <a:blip r:embed="rId2"/>
          <a:stretch>
            <a:fillRect/>
          </a:stretch>
        </p:blipFill>
        <p:spPr>
          <a:xfrm>
            <a:off x="2912912" y="2052638"/>
            <a:ext cx="5327951" cy="4195762"/>
          </a:xfrm>
        </p:spPr>
      </p:pic>
    </p:spTree>
    <p:extLst>
      <p:ext uri="{BB962C8B-B14F-4D97-AF65-F5344CB8AC3E}">
        <p14:creationId xmlns:p14="http://schemas.microsoft.com/office/powerpoint/2010/main" val="2315579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6B54-6D95-4277-A9B4-2FFF6C595150}"/>
              </a:ext>
            </a:extLst>
          </p:cNvPr>
          <p:cNvSpPr>
            <a:spLocks noGrp="1"/>
          </p:cNvSpPr>
          <p:nvPr>
            <p:ph type="title"/>
          </p:nvPr>
        </p:nvSpPr>
        <p:spPr/>
        <p:txBody>
          <a:bodyPr/>
          <a:lstStyle/>
          <a:p>
            <a:endParaRPr lang="tr-TR"/>
          </a:p>
        </p:txBody>
      </p:sp>
      <p:sp>
        <p:nvSpPr>
          <p:cNvPr id="3" name="Content Placeholder 2">
            <a:extLst>
              <a:ext uri="{FF2B5EF4-FFF2-40B4-BE49-F238E27FC236}">
                <a16:creationId xmlns:a16="http://schemas.microsoft.com/office/drawing/2014/main" id="{5D5653E9-F02A-4F65-939D-F497D6548B8A}"/>
              </a:ext>
            </a:extLst>
          </p:cNvPr>
          <p:cNvSpPr>
            <a:spLocks noGrp="1"/>
          </p:cNvSpPr>
          <p:nvPr>
            <p:ph idx="1"/>
          </p:nvPr>
        </p:nvSpPr>
        <p:spPr/>
        <p:txBody>
          <a:bodyPr/>
          <a:lstStyle/>
          <a:p>
            <a:r>
              <a:rPr lang="en-US" dirty="0"/>
              <a:t>Halal does not only concerns about food products during point of purchasing or consumption, but also involves the overall supply chain network right from the origin to final consumption, from farm-to-fork. </a:t>
            </a:r>
          </a:p>
          <a:p>
            <a:endParaRPr lang="en-US" dirty="0"/>
          </a:p>
          <a:p>
            <a:r>
              <a:rPr lang="en-US" dirty="0"/>
              <a:t>As halal is extending throughout the supply chain, the logistics of halal products is being questioned by the food industry as well as the logistics industry itself, leading to initiatives to certify logistics operations according to halal standards.</a:t>
            </a:r>
            <a:endParaRPr lang="tr-TR" dirty="0"/>
          </a:p>
        </p:txBody>
      </p:sp>
    </p:spTree>
    <p:extLst>
      <p:ext uri="{BB962C8B-B14F-4D97-AF65-F5344CB8AC3E}">
        <p14:creationId xmlns:p14="http://schemas.microsoft.com/office/powerpoint/2010/main" val="30618208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11</TotalTime>
  <Words>496</Words>
  <Application>Microsoft Office PowerPoint</Application>
  <PresentationFormat>Widescreen</PresentationFormat>
  <Paragraphs>32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Century Gothic</vt:lpstr>
      <vt:lpstr>Wingdings 3</vt:lpstr>
      <vt:lpstr>Ion</vt:lpstr>
      <vt:lpstr>Contemporary Management II</vt:lpstr>
      <vt:lpstr>HALAL FOOD</vt:lpstr>
      <vt:lpstr>HALAL FOOD</vt:lpstr>
      <vt:lpstr>HALAL FOOD</vt:lpstr>
      <vt:lpstr>HALAL FOOD</vt:lpstr>
      <vt:lpstr>HALAL FOOD</vt:lpstr>
      <vt:lpstr>HALAL FOOD</vt:lpstr>
      <vt:lpstr>HALAL FOOD</vt:lpstr>
      <vt:lpstr>PowerPoint Presentation</vt:lpstr>
      <vt:lpstr>HALAL FOOD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Contemporary Management II</dc:title>
  <dc:creator>Author 2</dc:creator>
  <cp:lastModifiedBy>Author 2</cp:lastModifiedBy>
  <cp:revision>3</cp:revision>
  <dcterms:created xsi:type="dcterms:W3CDTF">2020-01-14T12:32:28Z</dcterms:created>
  <dcterms:modified xsi:type="dcterms:W3CDTF">2020-01-15T16:34:42Z</dcterms:modified>
</cp:coreProperties>
</file>