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68" r:id="rId15"/>
    <p:sldId id="269" r:id="rId16"/>
    <p:sldId id="270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43" d="100"/>
          <a:sy n="43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681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201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589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3874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9159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1418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8647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3325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9097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36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44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312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4624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320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029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79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412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9092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TariHİN</a:t>
            </a:r>
            <a:r>
              <a:rPr lang="tr-TR" dirty="0" smtClean="0"/>
              <a:t> Kaynakları II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7675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b. </a:t>
            </a:r>
            <a:r>
              <a:rPr lang="tr-TR" i="1" dirty="0"/>
              <a:t>Çizili Arşiv Malzemesi </a:t>
            </a:r>
            <a:endParaRPr lang="tr-TR" dirty="0"/>
          </a:p>
          <a:p>
            <a:r>
              <a:rPr lang="tr-TR" dirty="0"/>
              <a:t>Devrinde yapılmış plân ve haritalar bu grup içinde yer alır. </a:t>
            </a:r>
          </a:p>
          <a:p>
            <a:r>
              <a:rPr lang="tr-TR" dirty="0" err="1"/>
              <a:t>ba</a:t>
            </a:r>
            <a:r>
              <a:rPr lang="tr-TR" dirty="0"/>
              <a:t>. Bir şehrin, bir yapının, bir âlet vs.nin plânları, daima konuya ışık tutacak </a:t>
            </a:r>
            <a:r>
              <a:rPr lang="tr-TR" dirty="0" err="1"/>
              <a:t>mâhiyettedir</a:t>
            </a:r>
            <a:r>
              <a:rPr lang="tr-TR" dirty="0"/>
              <a:t>. Şehirlerin gelişmesi, yangın gibi </a:t>
            </a:r>
            <a:r>
              <a:rPr lang="tr-TR" dirty="0" err="1"/>
              <a:t>âfetler</a:t>
            </a:r>
            <a:r>
              <a:rPr lang="tr-TR" dirty="0"/>
              <a:t> </a:t>
            </a:r>
            <a:r>
              <a:rPr lang="tr-TR" dirty="0" err="1"/>
              <a:t>dolayısiyle</a:t>
            </a:r>
            <a:r>
              <a:rPr lang="tr-TR" dirty="0"/>
              <a:t> meydana gelen plân değişiklikleri, tarihî seyir içinde mahalle ve sokak adlarında vuku' bulan de </a:t>
            </a:r>
            <a:r>
              <a:rPr lang="tr-TR" dirty="0" err="1"/>
              <a:t>ğişikliklerin</a:t>
            </a:r>
            <a:r>
              <a:rPr lang="tr-TR" dirty="0"/>
              <a:t> bu plânlardan takibi mümkündür. </a:t>
            </a:r>
          </a:p>
          <a:p>
            <a:r>
              <a:rPr lang="tr-TR" dirty="0"/>
              <a:t>İyi çizilmiş bir ev plânı, devrinin yapı özellikleri ile birlikte o bölgede veya o şehirdeki insanların yaşama biçimleri hakkında da çok kıymetli ip uçları </a:t>
            </a:r>
            <a:r>
              <a:rPr lang="tr-TR" dirty="0" err="1"/>
              <a:t>verebi-lecek</a:t>
            </a:r>
            <a:r>
              <a:rPr lang="tr-TR" dirty="0"/>
              <a:t> niteliktedir. Yine bir fabrika, bir rıhtım veya bir iskelenin plânı da devrinin ihtiyaçları ile birlikte teknik hususiyetlerini de aksettirecektir. </a:t>
            </a:r>
          </a:p>
          <a:p>
            <a:r>
              <a:rPr lang="tr-TR" dirty="0" err="1"/>
              <a:t>bb</a:t>
            </a:r>
            <a:r>
              <a:rPr lang="tr-TR" dirty="0"/>
              <a:t>. Özellikle tarihî coğrafya araştırmalarında devrinde yapılmış haritalar pek mühim kaynaklardır. </a:t>
            </a:r>
          </a:p>
        </p:txBody>
      </p:sp>
    </p:spTree>
    <p:extLst>
      <p:ext uri="{BB962C8B-B14F-4D97-AF65-F5344CB8AC3E}">
        <p14:creationId xmlns:p14="http://schemas.microsoft.com/office/powerpoint/2010/main" val="2342366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3795" y="609600"/>
            <a:ext cx="10353762" cy="5181600"/>
          </a:xfrm>
        </p:spPr>
        <p:txBody>
          <a:bodyPr>
            <a:normAutofit fontScale="85000" lnSpcReduction="10000"/>
          </a:bodyPr>
          <a:lstStyle/>
          <a:p>
            <a:r>
              <a:rPr lang="tr-TR" dirty="0"/>
              <a:t>c. </a:t>
            </a:r>
            <a:r>
              <a:rPr lang="tr-TR" i="1" dirty="0"/>
              <a:t>Görüntülü ,Arşiv Malzemesi </a:t>
            </a:r>
            <a:endParaRPr lang="tr-TR" dirty="0"/>
          </a:p>
          <a:p>
            <a:r>
              <a:rPr lang="tr-TR" dirty="0" err="1"/>
              <a:t>ca</a:t>
            </a:r>
            <a:r>
              <a:rPr lang="tr-TR" dirty="0"/>
              <a:t>. </a:t>
            </a:r>
            <a:r>
              <a:rPr lang="tr-TR" i="1" dirty="0"/>
              <a:t>Resim ve fotoğraflar </a:t>
            </a:r>
            <a:endParaRPr lang="tr-TR" dirty="0"/>
          </a:p>
          <a:p>
            <a:r>
              <a:rPr lang="tr-TR" dirty="0"/>
              <a:t>Bunlardan resimler, ister karakalem, ister sulu boya veya yağlı boya olsun yazılı kaynaklarda bulunmayan pek çok özelliği aksettirebilirler. Bir savaş veya talime </a:t>
            </a:r>
            <a:r>
              <a:rPr lang="tr-TR" dirty="0" err="1"/>
              <a:t>âid</a:t>
            </a:r>
            <a:r>
              <a:rPr lang="tr-TR" dirty="0"/>
              <a:t> resmin askerî önemi yanında kıyafetler ve kullanılan silâhları göstermesi bakımından kültür tarihi açısından da ehemmiyeti büyüktür. Bu konuda Osmanlı minyatürlerinin kıymetleri de diğerlerinden aşağı kalmamakla birlikte </a:t>
            </a:r>
            <a:r>
              <a:rPr lang="tr-TR" dirty="0" err="1"/>
              <a:t>kütübha</a:t>
            </a:r>
            <a:r>
              <a:rPr lang="tr-TR" dirty="0"/>
              <a:t>-ne malzemesi olan eserlerin içinde bulunduklarından, onlardan ayrılmaktadırlar. </a:t>
            </a:r>
          </a:p>
          <a:p>
            <a:r>
              <a:rPr lang="tr-TR" dirty="0"/>
              <a:t>Resme nazaran daha yakın tarihlerden </a:t>
            </a:r>
            <a:r>
              <a:rPr lang="tr-TR" dirty="0" err="1"/>
              <a:t>îtibâren</a:t>
            </a:r>
            <a:r>
              <a:rPr lang="tr-TR" dirty="0"/>
              <a:t> faydalanılabilen malzeme arasında olmakla birlikte fotoğraflar, hem çizim, hem de resimlerin vazifelerini görebilmektedirler. </a:t>
            </a:r>
          </a:p>
          <a:p>
            <a:r>
              <a:rPr lang="tr-TR" dirty="0" err="1"/>
              <a:t>cb</a:t>
            </a:r>
            <a:r>
              <a:rPr lang="tr-TR" dirty="0"/>
              <a:t>. </a:t>
            </a:r>
            <a:r>
              <a:rPr lang="tr-TR" i="1" dirty="0"/>
              <a:t>Dokümanter filmler ve video barutlar </a:t>
            </a:r>
            <a:endParaRPr lang="tr-TR" dirty="0"/>
          </a:p>
          <a:p>
            <a:r>
              <a:rPr lang="tr-TR" dirty="0"/>
              <a:t>Sinema ve televizyon-video, toplum hayatına girişlerinden sonra, sadece eğ-</a:t>
            </a:r>
            <a:r>
              <a:rPr lang="tr-TR" dirty="0" err="1"/>
              <a:t>lendirici</a:t>
            </a:r>
            <a:r>
              <a:rPr lang="tr-TR" dirty="0"/>
              <a:t> değil, eğitici-öğretici de olmuşlar; aktüel konularda da film ve </a:t>
            </a:r>
            <a:r>
              <a:rPr lang="tr-TR" dirty="0" err="1"/>
              <a:t>kasedler</a:t>
            </a:r>
            <a:r>
              <a:rPr lang="tr-TR" dirty="0"/>
              <a:t> büyük hizmetler görmeye başlamışlar; böylece, bunları ihtiva eden arşivler oluştu-</a:t>
            </a:r>
            <a:r>
              <a:rPr lang="tr-TR" dirty="0" err="1"/>
              <a:t>rulmuştur</a:t>
            </a:r>
            <a:r>
              <a:rPr lang="tr-TR" dirty="0"/>
              <a:t>. Meselâ II. Dünya Savaşı için yazılı malzemenin yanında olayların </a:t>
            </a:r>
            <a:r>
              <a:rPr lang="tr-TR" dirty="0" err="1"/>
              <a:t>cere</a:t>
            </a:r>
            <a:r>
              <a:rPr lang="tr-TR" dirty="0"/>
              <a:t>-yanı sırasında çekilen filmlerin büyük kıymeti vardır. Aynı şey gelecekte, günü-</a:t>
            </a:r>
            <a:r>
              <a:rPr lang="tr-TR" dirty="0" err="1"/>
              <a:t>müz</a:t>
            </a:r>
            <a:r>
              <a:rPr lang="tr-TR" dirty="0"/>
              <a:t> video </a:t>
            </a:r>
            <a:r>
              <a:rPr lang="tr-TR" dirty="0" err="1"/>
              <a:t>bandlan</a:t>
            </a:r>
            <a:r>
              <a:rPr lang="tr-TR" dirty="0"/>
              <a:t> için söylenecektir. </a:t>
            </a:r>
          </a:p>
        </p:txBody>
      </p:sp>
    </p:spTree>
    <p:extLst>
      <p:ext uri="{BB962C8B-B14F-4D97-AF65-F5344CB8AC3E}">
        <p14:creationId xmlns:p14="http://schemas.microsoft.com/office/powerpoint/2010/main" val="3751089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d. </a:t>
            </a:r>
            <a:r>
              <a:rPr lang="tr-TR" i="1" dirty="0"/>
              <a:t>Sesli Arşiv Malzemesi </a:t>
            </a:r>
            <a:endParaRPr lang="tr-TR" dirty="0"/>
          </a:p>
          <a:p>
            <a:r>
              <a:rPr lang="tr-TR" dirty="0"/>
              <a:t>Günümüzde, diğerleri kadar olmasa bile sesli arşiv malzemesi de kaynak olarak değer kazanmıştır. Bunlar da taş plâklardan başlayarak ses </a:t>
            </a:r>
            <a:r>
              <a:rPr lang="tr-TR" dirty="0" err="1"/>
              <a:t>kasedlerine</a:t>
            </a:r>
            <a:r>
              <a:rPr lang="tr-TR" dirty="0"/>
              <a:t> </a:t>
            </a:r>
            <a:r>
              <a:rPr lang="tr-TR" dirty="0" err="1"/>
              <a:t>ka</a:t>
            </a:r>
            <a:r>
              <a:rPr lang="tr-TR" dirty="0"/>
              <a:t>-dar gelmiştir. Ancak, </a:t>
            </a:r>
            <a:r>
              <a:rPr lang="tr-TR" dirty="0" err="1"/>
              <a:t>bandlarda</a:t>
            </a:r>
            <a:r>
              <a:rPr lang="tr-TR" dirty="0"/>
              <a:t> ekleme ve çıkarma, yani montaj imkânlarının bu-</a:t>
            </a:r>
            <a:r>
              <a:rPr lang="tr-TR" dirty="0" err="1"/>
              <a:t>lunması</a:t>
            </a:r>
            <a:r>
              <a:rPr lang="tr-TR" dirty="0"/>
              <a:t>, onları % 100 güvenilir bir kaynak olma imkânından mahrum bırakmakta-</a:t>
            </a:r>
            <a:r>
              <a:rPr lang="tr-TR" dirty="0" err="1"/>
              <a:t>dır</a:t>
            </a:r>
            <a:r>
              <a:rPr lang="tr-TR" dirty="0"/>
              <a:t>. </a:t>
            </a:r>
            <a:r>
              <a:rPr lang="tr-TR" dirty="0" err="1"/>
              <a:t>Maamafıh</a:t>
            </a:r>
            <a:r>
              <a:rPr lang="tr-TR" dirty="0"/>
              <a:t>, yine de bunlardan müstağni olmak mümkün değildir. </a:t>
            </a:r>
          </a:p>
        </p:txBody>
      </p:sp>
    </p:spTree>
    <p:extLst>
      <p:ext uri="{BB962C8B-B14F-4D97-AF65-F5344CB8AC3E}">
        <p14:creationId xmlns:p14="http://schemas.microsoft.com/office/powerpoint/2010/main" val="3919854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2. </a:t>
            </a:r>
            <a:r>
              <a:rPr lang="tr-TR" dirty="0" err="1"/>
              <a:t>Kütübhane</a:t>
            </a:r>
            <a:r>
              <a:rPr lang="tr-TR" dirty="0"/>
              <a:t> Malzemesi </a:t>
            </a:r>
          </a:p>
          <a:p>
            <a:r>
              <a:rPr lang="tr-TR" dirty="0"/>
              <a:t>Devrinde kaleme alınan kaynak eserler, </a:t>
            </a:r>
            <a:r>
              <a:rPr lang="tr-TR" dirty="0" err="1"/>
              <a:t>kütübhane</a:t>
            </a:r>
            <a:r>
              <a:rPr lang="tr-TR" dirty="0"/>
              <a:t> malzemesi içinde yer alır ve birkaç grupta incelenebilir. </a:t>
            </a:r>
          </a:p>
          <a:p>
            <a:r>
              <a:rPr lang="tr-TR" dirty="0"/>
              <a:t>a. </a:t>
            </a:r>
            <a:r>
              <a:rPr lang="tr-TR" i="1" dirty="0"/>
              <a:t>Şecereler (</a:t>
            </a:r>
            <a:r>
              <a:rPr lang="tr-TR" i="1" dirty="0" err="1"/>
              <a:t>Geneoloji</a:t>
            </a:r>
            <a:r>
              <a:rPr lang="tr-TR" i="1" dirty="0"/>
              <a:t>) </a:t>
            </a:r>
            <a:endParaRPr lang="tr-TR" dirty="0"/>
          </a:p>
          <a:p>
            <a:r>
              <a:rPr lang="tr-TR" dirty="0"/>
              <a:t>Batı'da Yunan ve Roma devirlerinden </a:t>
            </a:r>
            <a:r>
              <a:rPr lang="tr-TR" dirty="0" err="1"/>
              <a:t>îtibâren</a:t>
            </a:r>
            <a:r>
              <a:rPr lang="tr-TR" dirty="0"/>
              <a:t> şecereler tutulduğu gibi Türk-</a:t>
            </a:r>
            <a:r>
              <a:rPr lang="tr-TR" dirty="0" err="1"/>
              <a:t>ler</a:t>
            </a:r>
            <a:r>
              <a:rPr lang="tr-TR" dirty="0"/>
              <a:t> ve </a:t>
            </a:r>
            <a:r>
              <a:rPr lang="tr-TR" dirty="0" err="1"/>
              <a:t>Arablarda</a:t>
            </a:r>
            <a:r>
              <a:rPr lang="tr-TR" dirty="0"/>
              <a:t> da </a:t>
            </a:r>
            <a:r>
              <a:rPr lang="tr-TR" i="1" dirty="0" err="1"/>
              <a:t>ensab</a:t>
            </a:r>
            <a:r>
              <a:rPr lang="tr-TR" i="1" dirty="0"/>
              <a:t> </a:t>
            </a:r>
            <a:r>
              <a:rPr lang="tr-TR" i="1" dirty="0" err="1"/>
              <a:t>cedvelleri</a:t>
            </a:r>
            <a:r>
              <a:rPr lang="tr-TR" i="1" dirty="0"/>
              <a:t> </a:t>
            </a:r>
            <a:r>
              <a:rPr lang="tr-TR" dirty="0"/>
              <a:t>dediğimiz </a:t>
            </a:r>
            <a:r>
              <a:rPr lang="tr-TR" dirty="0" err="1"/>
              <a:t>cedveller</a:t>
            </a:r>
            <a:r>
              <a:rPr lang="tr-TR" dirty="0"/>
              <a:t> </a:t>
            </a:r>
            <a:r>
              <a:rPr lang="tr-TR" dirty="0" err="1"/>
              <a:t>mevcuddur</a:t>
            </a:r>
            <a:r>
              <a:rPr lang="tr-TR" dirty="0"/>
              <a:t>. Hükümdar veya ulema aileleri şecereleri olduğu gibi, muayyen bir mevkii işgal edenlerin de sırayla listelerini ihtiva eden </a:t>
            </a:r>
            <a:r>
              <a:rPr lang="tr-TR" dirty="0" err="1"/>
              <a:t>cedveller</a:t>
            </a:r>
            <a:r>
              <a:rPr lang="tr-TR" dirty="0"/>
              <a:t> bulunmaktadır. </a:t>
            </a:r>
          </a:p>
        </p:txBody>
      </p:sp>
    </p:spTree>
    <p:extLst>
      <p:ext uri="{BB962C8B-B14F-4D97-AF65-F5344CB8AC3E}">
        <p14:creationId xmlns:p14="http://schemas.microsoft.com/office/powerpoint/2010/main" val="6296401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b. </a:t>
            </a:r>
            <a:r>
              <a:rPr lang="tr-TR" i="1" dirty="0"/>
              <a:t>Takvimler ve Yıllıklar </a:t>
            </a:r>
            <a:endParaRPr lang="tr-TR" dirty="0"/>
          </a:p>
          <a:p>
            <a:r>
              <a:rPr lang="tr-TR" dirty="0" err="1"/>
              <a:t>ba</a:t>
            </a:r>
            <a:r>
              <a:rPr lang="tr-TR" dirty="0"/>
              <a:t>. </a:t>
            </a:r>
            <a:r>
              <a:rPr lang="tr-TR" i="1" dirty="0"/>
              <a:t>Takvimler, </a:t>
            </a:r>
            <a:r>
              <a:rPr lang="tr-TR" dirty="0"/>
              <a:t>olayların kronolojik olarak günü gününe tutulduğu </a:t>
            </a:r>
            <a:r>
              <a:rPr lang="tr-TR" dirty="0" err="1"/>
              <a:t>cedveller</a:t>
            </a:r>
            <a:r>
              <a:rPr lang="tr-TR" dirty="0"/>
              <a:t>- </a:t>
            </a:r>
            <a:r>
              <a:rPr lang="tr-TR" dirty="0" err="1"/>
              <a:t>dir</a:t>
            </a:r>
            <a:r>
              <a:rPr lang="tr-TR" dirty="0"/>
              <a:t>. Hristiyanlar, bu işi kilise ve manastırlarda yapmışlardır. </a:t>
            </a:r>
            <a:r>
              <a:rPr lang="tr-TR" dirty="0" err="1"/>
              <a:t>İslâmda</a:t>
            </a:r>
            <a:r>
              <a:rPr lang="tr-TR" dirty="0"/>
              <a:t> da aynı </a:t>
            </a:r>
            <a:r>
              <a:rPr lang="tr-TR" dirty="0" err="1"/>
              <a:t>usûlün</a:t>
            </a:r>
            <a:r>
              <a:rPr lang="tr-TR" dirty="0"/>
              <a:t> kullanıldığı malûmdur. Timur ve Selçuklular zamanlarında takvimler tutul </a:t>
            </a:r>
            <a:r>
              <a:rPr lang="tr-TR" dirty="0" err="1"/>
              <a:t>duğu</a:t>
            </a:r>
            <a:r>
              <a:rPr lang="tr-TR" dirty="0"/>
              <a:t> gibi, Osmanlılar da bu </a:t>
            </a:r>
            <a:r>
              <a:rPr lang="tr-TR" dirty="0" err="1"/>
              <a:t>usûlü</a:t>
            </a:r>
            <a:r>
              <a:rPr lang="tr-TR" dirty="0"/>
              <a:t> devam ettirmişlerdir. Bu takvimlerden kuruluş devrine </a:t>
            </a:r>
            <a:r>
              <a:rPr lang="tr-TR" dirty="0" err="1"/>
              <a:t>âid</a:t>
            </a:r>
            <a:r>
              <a:rPr lang="tr-TR" dirty="0"/>
              <a:t> bazıları Nihal Atsız1 ve Prof. Dr. Osman Turan2 taraflarından </a:t>
            </a:r>
            <a:r>
              <a:rPr lang="tr-TR" dirty="0" err="1"/>
              <a:t>neşr</a:t>
            </a:r>
            <a:r>
              <a:rPr lang="tr-TR" dirty="0"/>
              <a:t> edilmişlerdir. </a:t>
            </a:r>
          </a:p>
          <a:p>
            <a:r>
              <a:rPr lang="tr-TR" dirty="0" err="1"/>
              <a:t>bb</a:t>
            </a:r>
            <a:r>
              <a:rPr lang="tr-TR" dirty="0"/>
              <a:t>. </a:t>
            </a:r>
            <a:r>
              <a:rPr lang="tr-TR" i="1" dirty="0"/>
              <a:t>Yıllıkların </a:t>
            </a:r>
            <a:r>
              <a:rPr lang="tr-TR" dirty="0"/>
              <a:t>tutulması ise Asurlular devrine kadar uzanmaktadır. Bunlarda da olaylar kronolojik olarak kaydedilmişlerdir. Orta Asya Türk tarihi için Çin, Do </a:t>
            </a:r>
            <a:r>
              <a:rPr lang="tr-TR" dirty="0" err="1"/>
              <a:t>ğu</a:t>
            </a:r>
            <a:r>
              <a:rPr lang="tr-TR" dirty="0"/>
              <a:t> Avrupa Türk kavimleri için Rus yıllıkları mühimdir. Orta Avrupa'da Leh ve Macarlar taraflarından tutulan yıllıkların mevcudiyeti de bilinmektedir. </a:t>
            </a:r>
          </a:p>
        </p:txBody>
      </p:sp>
    </p:spTree>
    <p:extLst>
      <p:ext uri="{BB962C8B-B14F-4D97-AF65-F5344CB8AC3E}">
        <p14:creationId xmlns:p14="http://schemas.microsoft.com/office/powerpoint/2010/main" val="3814938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3795" y="914400"/>
            <a:ext cx="10353762" cy="4876800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c. </a:t>
            </a:r>
            <a:r>
              <a:rPr lang="tr-TR" i="1" dirty="0" err="1"/>
              <a:t>Vekayinâmeler</a:t>
            </a:r>
            <a:r>
              <a:rPr lang="tr-TR" i="1" dirty="0"/>
              <a:t> </a:t>
            </a:r>
            <a:endParaRPr lang="tr-TR" dirty="0"/>
          </a:p>
          <a:p>
            <a:r>
              <a:rPr lang="tr-TR" dirty="0"/>
              <a:t>Batı dillerinde </a:t>
            </a:r>
            <a:r>
              <a:rPr lang="tr-TR" i="1" dirty="0"/>
              <a:t>kronik </a:t>
            </a:r>
            <a:r>
              <a:rPr lang="tr-TR" dirty="0"/>
              <a:t>adıyla anılan </a:t>
            </a:r>
            <a:r>
              <a:rPr lang="tr-TR" dirty="0" err="1"/>
              <a:t>vekayinâme</a:t>
            </a:r>
            <a:r>
              <a:rPr lang="tr-TR" dirty="0"/>
              <a:t> türü eserlerin ilki Kayseri piskoposu </a:t>
            </a:r>
            <a:r>
              <a:rPr lang="tr-TR" dirty="0" err="1"/>
              <a:t>Eusebios</a:t>
            </a:r>
            <a:r>
              <a:rPr lang="tr-TR" dirty="0"/>
              <a:t> tarafından kaleme alınmış olup 323 yılına kadar olan olayları ihtiva eder. Bu tarihten </a:t>
            </a:r>
            <a:r>
              <a:rPr lang="tr-TR" dirty="0" err="1"/>
              <a:t>îtibâren</a:t>
            </a:r>
            <a:r>
              <a:rPr lang="tr-TR" dirty="0"/>
              <a:t> örnekleri görülen tarza İslâm tarihçileri arasında da rağbet olunmuştur. </a:t>
            </a:r>
          </a:p>
          <a:p>
            <a:r>
              <a:rPr lang="tr-TR" dirty="0"/>
              <a:t>Osmanlılar da bu </a:t>
            </a:r>
            <a:r>
              <a:rPr lang="tr-TR" dirty="0" err="1"/>
              <a:t>an'aneyi</a:t>
            </a:r>
            <a:r>
              <a:rPr lang="tr-TR" dirty="0"/>
              <a:t> sürdürmüşlerdir. </a:t>
            </a:r>
            <a:r>
              <a:rPr lang="tr-TR" dirty="0" err="1"/>
              <a:t>Vekayiin</a:t>
            </a:r>
            <a:r>
              <a:rPr lang="tr-TR" dirty="0"/>
              <a:t> </a:t>
            </a:r>
            <a:r>
              <a:rPr lang="tr-TR" dirty="0" err="1"/>
              <a:t>zabtı</a:t>
            </a:r>
            <a:r>
              <a:rPr lang="tr-TR" dirty="0"/>
              <a:t> için XVIII. yüz-yılda </a:t>
            </a:r>
            <a:r>
              <a:rPr lang="tr-TR" dirty="0" err="1"/>
              <a:t>Dîvân</a:t>
            </a:r>
            <a:r>
              <a:rPr lang="tr-TR" dirty="0"/>
              <a:t>-ı </a:t>
            </a:r>
            <a:r>
              <a:rPr lang="tr-TR" dirty="0" err="1"/>
              <a:t>Hümâyûna</a:t>
            </a:r>
            <a:r>
              <a:rPr lang="tr-TR" dirty="0"/>
              <a:t> bağlı bir vak'anüvis3 (veya daha doğru tabiri ile </a:t>
            </a:r>
            <a:r>
              <a:rPr lang="tr-TR" dirty="0" err="1"/>
              <a:t>vekayînüvis</a:t>
            </a:r>
            <a:r>
              <a:rPr lang="tr-TR" dirty="0"/>
              <a:t>) kalemi kurulmuş ve Naimâ Mustafa Efendi, ilk defa </a:t>
            </a:r>
            <a:r>
              <a:rPr lang="tr-TR" i="1" dirty="0" err="1"/>
              <a:t>vak'anüvis</a:t>
            </a:r>
            <a:r>
              <a:rPr lang="tr-TR" i="1" dirty="0"/>
              <a:t> </a:t>
            </a:r>
            <a:r>
              <a:rPr lang="tr-TR" dirty="0" err="1"/>
              <a:t>sıfa-tıyla</a:t>
            </a:r>
            <a:r>
              <a:rPr lang="tr-TR" dirty="0"/>
              <a:t> bu vazifeye tayin edilmiştir. Her ne kadar XVIII. yüzyıldan önce de Sarayca, </a:t>
            </a:r>
            <a:r>
              <a:rPr lang="tr-TR" i="1" dirty="0"/>
              <a:t>şehnameci </a:t>
            </a:r>
            <a:r>
              <a:rPr lang="tr-TR" dirty="0"/>
              <a:t>adıyla Osmanlı Devleti tarihini yazmak için vazifelendirilenler olmuş-</a:t>
            </a:r>
            <a:r>
              <a:rPr lang="tr-TR" dirty="0" err="1"/>
              <a:t>sa</a:t>
            </a:r>
            <a:r>
              <a:rPr lang="tr-TR" dirty="0"/>
              <a:t> da statü bakımından bu iki vazife arasında fark bulunduğu muhakkaktır. </a:t>
            </a:r>
          </a:p>
          <a:p>
            <a:r>
              <a:rPr lang="tr-TR" dirty="0" err="1"/>
              <a:t>Vak'anüvisliğin</a:t>
            </a:r>
            <a:r>
              <a:rPr lang="tr-TR" dirty="0"/>
              <a:t>, devletin resmî bir müessesesi olarak ortaya çıktığı düşünül-dükte, sadece Naimâ Mustafa Efendi'den </a:t>
            </a:r>
            <a:r>
              <a:rPr lang="tr-TR" dirty="0" err="1"/>
              <a:t>îtibâren</a:t>
            </a:r>
            <a:r>
              <a:rPr lang="tr-TR" dirty="0"/>
              <a:t> resmen vazifelendirilenlere </a:t>
            </a:r>
            <a:r>
              <a:rPr lang="tr-TR" dirty="0" err="1"/>
              <a:t>vak'anüvis</a:t>
            </a:r>
            <a:r>
              <a:rPr lang="tr-TR" dirty="0"/>
              <a:t>/</a:t>
            </a:r>
            <a:r>
              <a:rPr lang="tr-TR" dirty="0" err="1"/>
              <a:t>vekayînüvis</a:t>
            </a:r>
            <a:r>
              <a:rPr lang="tr-TR" dirty="0"/>
              <a:t>; yazdıkları eserlere ise </a:t>
            </a:r>
            <a:r>
              <a:rPr lang="tr-TR" i="1" dirty="0" err="1"/>
              <a:t>vak'anüvis</a:t>
            </a:r>
            <a:r>
              <a:rPr lang="tr-TR" i="1" dirty="0"/>
              <a:t> tarihi </a:t>
            </a:r>
            <a:r>
              <a:rPr lang="tr-TR" dirty="0"/>
              <a:t>denilebileceği, daha önce veya daha sonra özel olarak kaleme alman kroniklere bu adın verileme-</a:t>
            </a:r>
            <a:r>
              <a:rPr lang="tr-TR" dirty="0" err="1"/>
              <a:t>yeceği</a:t>
            </a:r>
            <a:r>
              <a:rPr lang="tr-TR" dirty="0"/>
              <a:t> kendiliğinden ortaya çıkar. </a:t>
            </a:r>
          </a:p>
        </p:txBody>
      </p:sp>
    </p:spTree>
    <p:extLst>
      <p:ext uri="{BB962C8B-B14F-4D97-AF65-F5344CB8AC3E}">
        <p14:creationId xmlns:p14="http://schemas.microsoft.com/office/powerpoint/2010/main" val="19349624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d. </a:t>
            </a:r>
            <a:r>
              <a:rPr lang="tr-TR" i="1" dirty="0"/>
              <a:t>Biyografiler ve Otobiyografiler </a:t>
            </a:r>
            <a:endParaRPr lang="tr-TR" dirty="0"/>
          </a:p>
          <a:p>
            <a:r>
              <a:rPr lang="tr-TR" dirty="0" smtClean="0"/>
              <a:t>Tarihe </a:t>
            </a:r>
            <a:r>
              <a:rPr lang="tr-TR" dirty="0"/>
              <a:t>mal olmuş şahsiyetlerin hayatlarının hikâyesi </a:t>
            </a:r>
            <a:r>
              <a:rPr lang="tr-TR" i="1" dirty="0"/>
              <a:t>(biyografi), </a:t>
            </a:r>
            <a:r>
              <a:rPr lang="tr-TR" dirty="0"/>
              <a:t>eski Yunan ve Roma'da da örnekleri görülen </a:t>
            </a:r>
            <a:r>
              <a:rPr lang="tr-TR" i="1" dirty="0"/>
              <a:t>tercüme-i hâl </a:t>
            </a:r>
            <a:r>
              <a:rPr lang="tr-TR" dirty="0" err="1"/>
              <a:t>kitablarında</a:t>
            </a:r>
            <a:r>
              <a:rPr lang="tr-TR" dirty="0"/>
              <a:t> bulunur. İslâm devletlerinde de bu tarza önem verilmiş ve </a:t>
            </a:r>
            <a:r>
              <a:rPr lang="tr-TR" dirty="0" err="1"/>
              <a:t>çeşidli</a:t>
            </a:r>
            <a:r>
              <a:rPr lang="tr-TR" dirty="0"/>
              <a:t> müellifler tarafından biyografik eserler </a:t>
            </a:r>
            <a:r>
              <a:rPr lang="tr-TR" dirty="0" err="1"/>
              <a:t>vücûde</a:t>
            </a:r>
            <a:r>
              <a:rPr lang="tr-TR" dirty="0"/>
              <a:t> getirilmiştir. </a:t>
            </a:r>
            <a:r>
              <a:rPr lang="tr-TR" dirty="0" err="1"/>
              <a:t>Yâkut</a:t>
            </a:r>
            <a:r>
              <a:rPr lang="tr-TR" dirty="0"/>
              <a:t>-ı </a:t>
            </a:r>
            <a:r>
              <a:rPr lang="tr-TR" dirty="0" err="1"/>
              <a:t>Hemevî</a:t>
            </a:r>
            <a:r>
              <a:rPr lang="tr-TR" dirty="0"/>
              <a:t>, </a:t>
            </a:r>
            <a:r>
              <a:rPr lang="tr-TR" dirty="0" err="1"/>
              <a:t>İbn</a:t>
            </a:r>
            <a:r>
              <a:rPr lang="tr-TR" dirty="0"/>
              <a:t> </a:t>
            </a:r>
            <a:r>
              <a:rPr lang="tr-TR" dirty="0" err="1"/>
              <a:t>Hallikan</a:t>
            </a:r>
            <a:r>
              <a:rPr lang="tr-TR" dirty="0"/>
              <a:t> bunlardan sadece ikisi-</a:t>
            </a:r>
            <a:r>
              <a:rPr lang="tr-TR" dirty="0" err="1"/>
              <a:t>dir</a:t>
            </a:r>
            <a:r>
              <a:rPr lang="tr-TR" dirty="0"/>
              <a:t>. Osmanlılarda da sadrazamlar, şeyhülislâmlar, </a:t>
            </a:r>
            <a:r>
              <a:rPr lang="tr-TR" dirty="0" err="1"/>
              <a:t>ulemâ</a:t>
            </a:r>
            <a:r>
              <a:rPr lang="tr-TR" dirty="0"/>
              <a:t>, </a:t>
            </a:r>
            <a:r>
              <a:rPr lang="tr-TR" dirty="0" err="1"/>
              <a:t>kapdan</a:t>
            </a:r>
            <a:r>
              <a:rPr lang="tr-TR" dirty="0"/>
              <a:t> paşalar, </a:t>
            </a:r>
            <a:r>
              <a:rPr lang="tr-TR" dirty="0" err="1"/>
              <a:t>reisül-küttablar</a:t>
            </a:r>
            <a:r>
              <a:rPr lang="tr-TR" dirty="0"/>
              <a:t>, hattatlar gibi </a:t>
            </a:r>
            <a:r>
              <a:rPr lang="tr-TR" dirty="0" err="1"/>
              <a:t>çeşidli</a:t>
            </a:r>
            <a:r>
              <a:rPr lang="tr-TR" dirty="0"/>
              <a:t> meslek gruplarında isim yapmış şahsiyetler için ayrı ayrı biyografi </a:t>
            </a:r>
            <a:r>
              <a:rPr lang="tr-TR" dirty="0" err="1"/>
              <a:t>kitabları</a:t>
            </a:r>
            <a:r>
              <a:rPr lang="tr-TR" dirty="0"/>
              <a:t> yazılmıştır. </a:t>
            </a:r>
            <a:r>
              <a:rPr lang="tr-TR" dirty="0" err="1"/>
              <a:t>Şuarâ</a:t>
            </a:r>
            <a:r>
              <a:rPr lang="tr-TR" dirty="0"/>
              <a:t> tezkirelerinde ise her türlü meslek </a:t>
            </a:r>
            <a:r>
              <a:rPr lang="tr-TR" dirty="0" err="1"/>
              <a:t>erba-bından</a:t>
            </a:r>
            <a:r>
              <a:rPr lang="tr-TR" dirty="0"/>
              <a:t> olan </a:t>
            </a:r>
            <a:r>
              <a:rPr lang="tr-TR" dirty="0" err="1"/>
              <a:t>şâirlere</a:t>
            </a:r>
            <a:r>
              <a:rPr lang="tr-TR" dirty="0"/>
              <a:t> yer verilmiştir. Müstakil tercüme-i hâl </a:t>
            </a:r>
            <a:r>
              <a:rPr lang="tr-TR" dirty="0" err="1"/>
              <a:t>kitabları</a:t>
            </a:r>
            <a:r>
              <a:rPr lang="tr-TR" dirty="0"/>
              <a:t> dışında </a:t>
            </a:r>
            <a:r>
              <a:rPr lang="tr-TR" dirty="0" err="1"/>
              <a:t>vekayînâmelerde</a:t>
            </a:r>
            <a:r>
              <a:rPr lang="tr-TR" dirty="0"/>
              <a:t> de her yıla </a:t>
            </a:r>
            <a:r>
              <a:rPr lang="tr-TR" dirty="0" err="1"/>
              <a:t>âid</a:t>
            </a:r>
            <a:r>
              <a:rPr lang="tr-TR" dirty="0"/>
              <a:t> </a:t>
            </a:r>
            <a:r>
              <a:rPr lang="tr-TR" dirty="0" err="1"/>
              <a:t>vekayî</a:t>
            </a:r>
            <a:r>
              <a:rPr lang="tr-TR" dirty="0"/>
              <a:t> sonunda o yıl içinde ölen şahısların </a:t>
            </a:r>
            <a:r>
              <a:rPr lang="tr-TR" dirty="0" err="1"/>
              <a:t>biyog-rafilerini</a:t>
            </a:r>
            <a:r>
              <a:rPr lang="tr-TR" dirty="0"/>
              <a:t> ihtiva eden </a:t>
            </a:r>
            <a:r>
              <a:rPr lang="tr-TR" i="1" dirty="0" err="1"/>
              <a:t>vefeyat</a:t>
            </a:r>
            <a:r>
              <a:rPr lang="tr-TR" i="1" dirty="0"/>
              <a:t> </a:t>
            </a:r>
            <a:r>
              <a:rPr lang="tr-TR" dirty="0"/>
              <a:t>kısımları bulunmaktadır. </a:t>
            </a:r>
          </a:p>
        </p:txBody>
      </p:sp>
    </p:spTree>
    <p:extLst>
      <p:ext uri="{BB962C8B-B14F-4D97-AF65-F5344CB8AC3E}">
        <p14:creationId xmlns:p14="http://schemas.microsoft.com/office/powerpoint/2010/main" val="28362848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3795" y="795867"/>
            <a:ext cx="10353762" cy="4995333"/>
          </a:xfrm>
        </p:spPr>
        <p:txBody>
          <a:bodyPr>
            <a:normAutofit/>
          </a:bodyPr>
          <a:lstStyle/>
          <a:p>
            <a:r>
              <a:rPr lang="tr-TR" dirty="0"/>
              <a:t>e. </a:t>
            </a:r>
            <a:r>
              <a:rPr lang="tr-TR" i="1" dirty="0"/>
              <a:t>Hâtıralar </a:t>
            </a:r>
            <a:endParaRPr lang="tr-TR" dirty="0"/>
          </a:p>
          <a:p>
            <a:r>
              <a:rPr lang="tr-TR" dirty="0"/>
              <a:t>Devrinin olaylarına ışık tutması bakımından hatıra </a:t>
            </a:r>
            <a:r>
              <a:rPr lang="tr-TR" dirty="0" err="1"/>
              <a:t>nevinden</a:t>
            </a:r>
            <a:r>
              <a:rPr lang="tr-TR" dirty="0"/>
              <a:t> eserlerin kıy-</a:t>
            </a:r>
            <a:r>
              <a:rPr lang="tr-TR" dirty="0" err="1"/>
              <a:t>meti</a:t>
            </a:r>
            <a:r>
              <a:rPr lang="tr-TR" dirty="0"/>
              <a:t> vardır. Eski çağlarda Julius </a:t>
            </a:r>
            <a:r>
              <a:rPr lang="tr-TR" dirty="0" err="1"/>
              <a:t>Caesar'ın</a:t>
            </a:r>
            <a:r>
              <a:rPr lang="tr-TR" dirty="0"/>
              <a:t> hatıraları meşhurdur. Bizans İmparatoru </a:t>
            </a:r>
            <a:r>
              <a:rPr lang="tr-TR" dirty="0" err="1"/>
              <a:t>Kantakuzenos</a:t>
            </a:r>
            <a:r>
              <a:rPr lang="tr-TR" dirty="0"/>
              <a:t>, Timur ve </a:t>
            </a:r>
            <a:r>
              <a:rPr lang="tr-TR" dirty="0" err="1"/>
              <a:t>Bâbür</a:t>
            </a:r>
            <a:r>
              <a:rPr lang="tr-TR" dirty="0"/>
              <a:t> de hatırat bırakanlardandırlar. </a:t>
            </a:r>
            <a:endParaRPr lang="tr-TR" dirty="0" smtClean="0"/>
          </a:p>
          <a:p>
            <a:r>
              <a:rPr lang="tr-TR" dirty="0"/>
              <a:t>f. </a:t>
            </a:r>
            <a:r>
              <a:rPr lang="tr-TR" i="1" dirty="0"/>
              <a:t>Seyahatnameler </a:t>
            </a:r>
            <a:endParaRPr lang="tr-TR" dirty="0"/>
          </a:p>
          <a:p>
            <a:r>
              <a:rPr lang="tr-TR" dirty="0"/>
              <a:t>Seyahat intibaları diyebileceğimiz bu eserler, çok kere yabancı bir ülkeyi tasvir ettiklerinden, seyyahlar, orada, kendilerince enteresan gördüklerini yazmış-</a:t>
            </a:r>
            <a:r>
              <a:rPr lang="tr-TR" dirty="0" err="1"/>
              <a:t>lardır</a:t>
            </a:r>
            <a:r>
              <a:rPr lang="tr-TR" dirty="0"/>
              <a:t>. </a:t>
            </a:r>
            <a:r>
              <a:rPr lang="tr-TR" dirty="0" err="1"/>
              <a:t>Bazan</a:t>
            </a:r>
            <a:r>
              <a:rPr lang="tr-TR" dirty="0"/>
              <a:t> o milletten birinin göremeyeceği veya yazamayacağı </a:t>
            </a:r>
            <a:r>
              <a:rPr lang="tr-TR" dirty="0" err="1"/>
              <a:t>birşeyi</a:t>
            </a:r>
            <a:r>
              <a:rPr lang="tr-TR" dirty="0"/>
              <a:t> bulup çıkarmışlar, </a:t>
            </a:r>
            <a:r>
              <a:rPr lang="tr-TR" dirty="0" err="1"/>
              <a:t>bazan</a:t>
            </a:r>
            <a:r>
              <a:rPr lang="tr-TR" dirty="0"/>
              <a:t> da eseri cazip kılmak için mübalağaya kaçmışlardır. Hatta seyahatnamelerin bir kısmında, diğer eserler veya önceki seyyahlardan alınan </a:t>
            </a:r>
            <a:r>
              <a:rPr lang="tr-TR" dirty="0" err="1"/>
              <a:t>pa-sajlar</a:t>
            </a:r>
            <a:r>
              <a:rPr lang="tr-TR" dirty="0"/>
              <a:t>, seyyahın kendi intibaı veya görüşü gibi aktarılmıştır. Bu bakımdan seyahatnameler kullanılırken de dikkatli olunmalı, doğru ile yanlış veya </a:t>
            </a:r>
            <a:r>
              <a:rPr lang="tr-TR" dirty="0" err="1"/>
              <a:t>mübala-ğanın</a:t>
            </a:r>
            <a:r>
              <a:rPr lang="tr-TR" dirty="0"/>
              <a:t> </a:t>
            </a:r>
            <a:r>
              <a:rPr lang="tr-TR" dirty="0" err="1"/>
              <a:t>ayırd</a:t>
            </a:r>
            <a:r>
              <a:rPr lang="tr-TR" dirty="0"/>
              <a:t> edilmesine çalışılmalıdır. </a:t>
            </a:r>
          </a:p>
        </p:txBody>
      </p:sp>
    </p:spTree>
    <p:extLst>
      <p:ext uri="{BB962C8B-B14F-4D97-AF65-F5344CB8AC3E}">
        <p14:creationId xmlns:p14="http://schemas.microsoft.com/office/powerpoint/2010/main" val="27697383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g. </a:t>
            </a:r>
            <a:r>
              <a:rPr lang="tr-TR" i="1" dirty="0"/>
              <a:t>Süreli Yayınlar </a:t>
            </a:r>
            <a:endParaRPr lang="tr-TR" dirty="0"/>
          </a:p>
          <a:p>
            <a:r>
              <a:rPr lang="tr-TR" dirty="0"/>
              <a:t>Bunlar gazete ve dergilerden meydana gelir. İlk duvar gazetesi diyebileceği-</a:t>
            </a:r>
            <a:r>
              <a:rPr lang="tr-TR" dirty="0" err="1"/>
              <a:t>miz</a:t>
            </a:r>
            <a:r>
              <a:rPr lang="tr-TR" dirty="0"/>
              <a:t> yazı ile haber vermeye Roma'da Julius </a:t>
            </a:r>
            <a:r>
              <a:rPr lang="tr-TR" dirty="0" err="1"/>
              <a:t>Caesar</a:t>
            </a:r>
            <a:r>
              <a:rPr lang="tr-TR" dirty="0"/>
              <a:t> zamanında </a:t>
            </a:r>
            <a:r>
              <a:rPr lang="tr-TR" i="1" dirty="0"/>
              <a:t>Açta </a:t>
            </a:r>
            <a:r>
              <a:rPr lang="tr-TR" i="1" dirty="0" err="1"/>
              <a:t>Diurna</a:t>
            </a:r>
            <a:r>
              <a:rPr lang="tr-TR" i="1" dirty="0"/>
              <a:t> </a:t>
            </a:r>
            <a:r>
              <a:rPr lang="tr-TR" dirty="0"/>
              <a:t>ile başlanmıştır. Matbaanın icadından sonra ise ilk olarak Strasburg'da (1609) Alman-</a:t>
            </a:r>
            <a:r>
              <a:rPr lang="tr-TR" dirty="0" err="1"/>
              <a:t>ca</a:t>
            </a:r>
            <a:r>
              <a:rPr lang="tr-TR" dirty="0"/>
              <a:t> olarak yayınlanan gazeteyi Anvers (1619), Londra (1622), Paris (1631), Roma (1640) ve diğer ülkelerdekiler </a:t>
            </a:r>
            <a:r>
              <a:rPr lang="tr-TR" dirty="0" err="1"/>
              <a:t>takib</a:t>
            </a:r>
            <a:r>
              <a:rPr lang="tr-TR" dirty="0"/>
              <a:t> etmiştir. </a:t>
            </a:r>
          </a:p>
        </p:txBody>
      </p:sp>
    </p:spTree>
    <p:extLst>
      <p:ext uri="{BB962C8B-B14F-4D97-AF65-F5344CB8AC3E}">
        <p14:creationId xmlns:p14="http://schemas.microsoft.com/office/powerpoint/2010/main" val="27062096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C. Müzelik Malzeme </a:t>
            </a:r>
            <a:endParaRPr lang="tr-TR" dirty="0" smtClean="0"/>
          </a:p>
          <a:p>
            <a:r>
              <a:rPr lang="tr-TR" dirty="0"/>
              <a:t>a. </a:t>
            </a:r>
            <a:r>
              <a:rPr lang="tr-TR" i="1" dirty="0"/>
              <a:t>Bir Hatırayı Yaşatan Kitabe, </a:t>
            </a:r>
            <a:r>
              <a:rPr lang="tr-TR" i="1" dirty="0" err="1"/>
              <a:t>Âbide</a:t>
            </a:r>
            <a:r>
              <a:rPr lang="tr-TR" i="1" dirty="0"/>
              <a:t>, Heykel ve Zafer Takları </a:t>
            </a:r>
            <a:endParaRPr lang="tr-TR" i="1" dirty="0" smtClean="0"/>
          </a:p>
          <a:p>
            <a:r>
              <a:rPr lang="es-ES" dirty="0"/>
              <a:t>b. </a:t>
            </a:r>
            <a:r>
              <a:rPr lang="es-ES" i="1" dirty="0"/>
              <a:t>Lâhid ve Mezar Taşlan </a:t>
            </a:r>
            <a:endParaRPr lang="tr-TR" i="1" dirty="0" smtClean="0"/>
          </a:p>
          <a:p>
            <a:r>
              <a:rPr lang="tr-TR" dirty="0"/>
              <a:t>c. </a:t>
            </a:r>
            <a:r>
              <a:rPr lang="tr-TR" i="1" dirty="0" err="1"/>
              <a:t>Hudud</a:t>
            </a:r>
            <a:r>
              <a:rPr lang="tr-TR" i="1" dirty="0"/>
              <a:t> ve Kilometre Taşları </a:t>
            </a:r>
            <a:endParaRPr lang="tr-TR" i="1" dirty="0" smtClean="0"/>
          </a:p>
          <a:p>
            <a:r>
              <a:rPr lang="tr-TR" dirty="0"/>
              <a:t>a. </a:t>
            </a:r>
            <a:r>
              <a:rPr lang="tr-TR" i="1" dirty="0"/>
              <a:t>İnsan Vücudu Bakiyeleri </a:t>
            </a:r>
            <a:endParaRPr lang="tr-TR" i="1" dirty="0" smtClean="0"/>
          </a:p>
          <a:p>
            <a:r>
              <a:rPr lang="tr-TR" dirty="0"/>
              <a:t>b. </a:t>
            </a:r>
            <a:r>
              <a:rPr lang="tr-TR" i="1" dirty="0"/>
              <a:t>Örf ve Âdetlere </a:t>
            </a:r>
            <a:r>
              <a:rPr lang="tr-TR" i="1" dirty="0" err="1"/>
              <a:t>Âid</a:t>
            </a:r>
            <a:r>
              <a:rPr lang="tr-TR" i="1" dirty="0"/>
              <a:t> Maddî Kalıntılar </a:t>
            </a:r>
            <a:endParaRPr lang="tr-TR" i="1" dirty="0" smtClean="0"/>
          </a:p>
          <a:p>
            <a:r>
              <a:rPr lang="tr-TR" i="1" dirty="0" smtClean="0"/>
              <a:t>C. Dil</a:t>
            </a:r>
          </a:p>
          <a:p>
            <a:r>
              <a:rPr lang="tr-TR" i="1" dirty="0" smtClean="0"/>
              <a:t>E. Para</a:t>
            </a:r>
          </a:p>
          <a:p>
            <a:r>
              <a:rPr lang="tr-TR" dirty="0"/>
              <a:t>e. </a:t>
            </a:r>
            <a:r>
              <a:rPr lang="tr-TR" i="1"/>
              <a:t>Arma ve Mühürler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746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Kaynakların Tasnifi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A. Sözlü Kaynaklar </a:t>
            </a:r>
          </a:p>
          <a:p>
            <a:r>
              <a:rPr lang="tr-TR" dirty="0"/>
              <a:t>Sözlü kaynaklar, </a:t>
            </a:r>
            <a:r>
              <a:rPr lang="tr-TR" dirty="0" err="1"/>
              <a:t>menşe'i</a:t>
            </a:r>
            <a:r>
              <a:rPr lang="tr-TR" dirty="0"/>
              <a:t> belli olan veya olmayan, fakat, ağızdan ağıza </a:t>
            </a:r>
            <a:r>
              <a:rPr lang="tr-TR" dirty="0" err="1"/>
              <a:t>söy-lenerek</a:t>
            </a:r>
            <a:r>
              <a:rPr lang="tr-TR" dirty="0"/>
              <a:t> gelen tarihî şiirler, hikâyeler, </a:t>
            </a:r>
            <a:r>
              <a:rPr lang="tr-TR" dirty="0" err="1"/>
              <a:t>efsâneler</a:t>
            </a:r>
            <a:r>
              <a:rPr lang="tr-TR" dirty="0"/>
              <a:t>, destanlar, menkıbeler, vs. </a:t>
            </a:r>
            <a:r>
              <a:rPr lang="tr-TR" dirty="0" err="1"/>
              <a:t>dir</a:t>
            </a:r>
            <a:r>
              <a:rPr lang="tr-TR" dirty="0"/>
              <a:t> ki, bir kısmı daha sonra kaleme de alınmıştır. Fakat hiçbir zaman yazılı kaynak olarak </a:t>
            </a:r>
            <a:r>
              <a:rPr lang="tr-TR" dirty="0" err="1"/>
              <a:t>vücûda</a:t>
            </a:r>
            <a:r>
              <a:rPr lang="tr-TR" dirty="0"/>
              <a:t> getirilmiş malzeme ölçüsünde güvenilir olamazlar. Bunlar, ancak yazılı kaynakların bulunmadığı durumlarda veya onlara yardımcı olarak ve ihtiyatla kul-</a:t>
            </a:r>
            <a:r>
              <a:rPr lang="tr-TR" dirty="0" err="1"/>
              <a:t>lanılma</a:t>
            </a:r>
            <a:r>
              <a:rPr lang="tr-TR" dirty="0"/>
              <a:t> durumundadırlar. </a:t>
            </a:r>
          </a:p>
        </p:txBody>
      </p:sp>
    </p:spTree>
    <p:extLst>
      <p:ext uri="{BB962C8B-B14F-4D97-AF65-F5344CB8AC3E}">
        <p14:creationId xmlns:p14="http://schemas.microsoft.com/office/powerpoint/2010/main" val="33385583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Kaynak: </a:t>
            </a:r>
            <a:r>
              <a:rPr lang="tr-TR" dirty="0" err="1" smtClean="0"/>
              <a:t>Mübahat</a:t>
            </a:r>
            <a:r>
              <a:rPr lang="tr-TR" dirty="0" smtClean="0"/>
              <a:t> Kütükoğlu, Tarih Araştırmalarında Usul, TTK. </a:t>
            </a:r>
          </a:p>
          <a:p>
            <a:r>
              <a:rPr lang="tr-TR" dirty="0" smtClean="0"/>
              <a:t>Ankara 2015.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0038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1. Tarihî Şiirler </a:t>
            </a:r>
          </a:p>
          <a:p>
            <a:r>
              <a:rPr lang="tr-TR" dirty="0"/>
              <a:t>Halk arasında en yaygın şekillerden biri olup halk </a:t>
            </a:r>
            <a:r>
              <a:rPr lang="tr-TR" dirty="0" err="1"/>
              <a:t>şâirleri</a:t>
            </a:r>
            <a:r>
              <a:rPr lang="tr-TR" dirty="0"/>
              <a:t> tarafından, bir ha-</a:t>
            </a:r>
            <a:r>
              <a:rPr lang="tr-TR" dirty="0" err="1"/>
              <a:t>tıranın</a:t>
            </a:r>
            <a:r>
              <a:rPr lang="tr-TR" dirty="0"/>
              <a:t> yaşatılması için, </a:t>
            </a:r>
            <a:r>
              <a:rPr lang="tr-TR" dirty="0" err="1"/>
              <a:t>destânî</a:t>
            </a:r>
            <a:r>
              <a:rPr lang="tr-TR" dirty="0"/>
              <a:t> </a:t>
            </a:r>
            <a:r>
              <a:rPr lang="tr-TR" dirty="0" err="1"/>
              <a:t>mâhiyette</a:t>
            </a:r>
            <a:r>
              <a:rPr lang="tr-TR" dirty="0"/>
              <a:t> olmamak üzere meydana getirilip ağız-dan ağıza yayılan şiirlerdir. Bunların örneklerine, Asya'da Türk, Moğol ve </a:t>
            </a:r>
            <a:r>
              <a:rPr lang="tr-TR" dirty="0" err="1"/>
              <a:t>Arablar</a:t>
            </a:r>
            <a:r>
              <a:rPr lang="tr-TR" dirty="0"/>
              <a:t> arasında, Avrupa'da ise Germenlerde rastlanmaktadır. </a:t>
            </a:r>
          </a:p>
          <a:p>
            <a:r>
              <a:rPr lang="tr-TR" dirty="0"/>
              <a:t>2. Hikâyeler </a:t>
            </a:r>
          </a:p>
          <a:p>
            <a:r>
              <a:rPr lang="tr-TR" dirty="0"/>
              <a:t>Burada </a:t>
            </a:r>
            <a:r>
              <a:rPr lang="tr-TR" dirty="0" err="1"/>
              <a:t>kasd</a:t>
            </a:r>
            <a:r>
              <a:rPr lang="tr-TR" dirty="0"/>
              <a:t> edilen hikâyeler, tabiî, içinde tarihî bilgi olanlardır. Bunlar da, </a:t>
            </a:r>
          </a:p>
          <a:p>
            <a:r>
              <a:rPr lang="tr-TR" dirty="0"/>
              <a:t>a. Mahallî olanlar, </a:t>
            </a:r>
          </a:p>
          <a:p>
            <a:r>
              <a:rPr lang="tr-TR" dirty="0"/>
              <a:t>b. Milletler arası </a:t>
            </a:r>
            <a:r>
              <a:rPr lang="tr-TR" dirty="0" err="1"/>
              <a:t>münâsebetler</a:t>
            </a:r>
            <a:r>
              <a:rPr lang="tr-TR" dirty="0"/>
              <a:t> neticesinde bir memleketten diğerine, bir </a:t>
            </a:r>
            <a:r>
              <a:rPr lang="tr-TR" dirty="0" err="1"/>
              <a:t>kıt'adan</a:t>
            </a:r>
            <a:r>
              <a:rPr lang="tr-TR" dirty="0"/>
              <a:t> öbür </a:t>
            </a:r>
            <a:r>
              <a:rPr lang="tr-TR" dirty="0" err="1"/>
              <a:t>kıt'aya</a:t>
            </a:r>
            <a:r>
              <a:rPr lang="tr-TR" dirty="0"/>
              <a:t> geçerek ufak tefek farklarla dünyanın birçok yerinde tekrar </a:t>
            </a:r>
            <a:r>
              <a:rPr lang="tr-TR" dirty="0" err="1"/>
              <a:t>lananlar</a:t>
            </a:r>
            <a:r>
              <a:rPr lang="tr-TR" dirty="0"/>
              <a:t> olarak sınıflandırılabilir. </a:t>
            </a:r>
          </a:p>
          <a:p>
            <a:r>
              <a:rPr lang="tr-TR" dirty="0"/>
              <a:t>Birincilerde tarihî gerçek payı bulunabilirse de ikinciler, şahıs ve yer adları-</a:t>
            </a:r>
            <a:r>
              <a:rPr lang="tr-TR" dirty="0" err="1"/>
              <a:t>nın</a:t>
            </a:r>
            <a:r>
              <a:rPr lang="tr-TR" dirty="0"/>
              <a:t> değişmesi suretiyle değişik memleketlerde tekrar edildiklerinden güvenilir de-</a:t>
            </a:r>
            <a:r>
              <a:rPr lang="tr-TR" dirty="0" err="1"/>
              <a:t>ğildirler</a:t>
            </a:r>
            <a:r>
              <a:rPr lang="tr-TR" dirty="0"/>
              <a:t> ve bu </a:t>
            </a:r>
            <a:r>
              <a:rPr lang="tr-TR" dirty="0" err="1"/>
              <a:t>sebeble</a:t>
            </a:r>
            <a:r>
              <a:rPr lang="tr-TR" dirty="0"/>
              <a:t> de kaynaklar içine sokulmamalıdırlar. </a:t>
            </a:r>
          </a:p>
        </p:txBody>
      </p:sp>
    </p:spTree>
    <p:extLst>
      <p:ext uri="{BB962C8B-B14F-4D97-AF65-F5344CB8AC3E}">
        <p14:creationId xmlns:p14="http://schemas.microsoft.com/office/powerpoint/2010/main" val="674721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3. </a:t>
            </a:r>
            <a:r>
              <a:rPr lang="tr-TR" dirty="0" err="1"/>
              <a:t>Efsâneler</a:t>
            </a:r>
            <a:r>
              <a:rPr lang="tr-TR" dirty="0"/>
              <a:t> </a:t>
            </a:r>
          </a:p>
          <a:p>
            <a:r>
              <a:rPr lang="tr-TR" dirty="0"/>
              <a:t>Bunlar da tarihî kaynak gibi görünmekle beraber gerçek değillerdir. Hikâyelerde olduğu gibi </a:t>
            </a:r>
            <a:r>
              <a:rPr lang="tr-TR" dirty="0" err="1"/>
              <a:t>efsâneler</a:t>
            </a:r>
            <a:r>
              <a:rPr lang="tr-TR" dirty="0"/>
              <a:t> de </a:t>
            </a:r>
          </a:p>
          <a:p>
            <a:r>
              <a:rPr lang="tr-TR" dirty="0"/>
              <a:t>a. Millî, </a:t>
            </a:r>
          </a:p>
          <a:p>
            <a:r>
              <a:rPr lang="tr-TR" dirty="0"/>
              <a:t>b. Milletler arası olmak üzere ayrılırlar. Birinci </a:t>
            </a:r>
            <a:r>
              <a:rPr lang="tr-TR" dirty="0" err="1"/>
              <a:t>grupa</a:t>
            </a:r>
            <a:r>
              <a:rPr lang="tr-TR" dirty="0"/>
              <a:t> girenler, milletlerin karakterlerini aksettirmesi bakımından mühimse de ikinci gruptakiler için böyle bir özellik de söz konusu değildir." </a:t>
            </a:r>
          </a:p>
        </p:txBody>
      </p:sp>
    </p:spTree>
    <p:extLst>
      <p:ext uri="{BB962C8B-B14F-4D97-AF65-F5344CB8AC3E}">
        <p14:creationId xmlns:p14="http://schemas.microsoft.com/office/powerpoint/2010/main" val="1717151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4. </a:t>
            </a:r>
            <a:r>
              <a:rPr lang="tr-TR" dirty="0" err="1"/>
              <a:t>Mytoslar</a:t>
            </a:r>
            <a:r>
              <a:rPr lang="tr-TR" dirty="0"/>
              <a:t> (Mitler) </a:t>
            </a:r>
          </a:p>
          <a:p>
            <a:r>
              <a:rPr lang="tr-TR" dirty="0"/>
              <a:t>Çok tanrılı devirlere </a:t>
            </a:r>
            <a:r>
              <a:rPr lang="tr-TR" dirty="0" err="1"/>
              <a:t>âid</a:t>
            </a:r>
            <a:r>
              <a:rPr lang="tr-TR" dirty="0"/>
              <a:t> olan mitoslar da bir nevi </a:t>
            </a:r>
            <a:r>
              <a:rPr lang="tr-TR" dirty="0" err="1"/>
              <a:t>efsânedirler</a:t>
            </a:r>
            <a:r>
              <a:rPr lang="tr-TR" dirty="0"/>
              <a:t>. Doğup geliş-tikleri bölgelerin düşünce tarz ve temayüllerini ortaya koyarlar, fakat gerçekle bir ilgileri yoktur. </a:t>
            </a:r>
          </a:p>
          <a:p>
            <a:r>
              <a:rPr lang="tr-TR" dirty="0"/>
              <a:t>5. Destanlar </a:t>
            </a:r>
          </a:p>
          <a:p>
            <a:r>
              <a:rPr lang="tr-TR" dirty="0"/>
              <a:t>Nazım türünde olan destanlarda olağanüstü olaylar, tabiatüstü varlıklar yara-</a:t>
            </a:r>
            <a:r>
              <a:rPr lang="tr-TR" dirty="0" err="1"/>
              <a:t>tılarak</a:t>
            </a:r>
            <a:r>
              <a:rPr lang="tr-TR" dirty="0"/>
              <a:t> mübalağaya kaçılsa bile esas konu, tarihî hakikatlere dayanır ve bu bakım-dan tarihî kaynak olarak kullanılabilirler. Nitekim, esas yazılı kaynaklardaki boş-</a:t>
            </a:r>
            <a:r>
              <a:rPr lang="tr-TR" dirty="0" err="1"/>
              <a:t>lukların</a:t>
            </a:r>
            <a:r>
              <a:rPr lang="tr-TR" dirty="0"/>
              <a:t> doldurulması için destanların kullanıldığı eserler de </a:t>
            </a:r>
            <a:r>
              <a:rPr lang="tr-TR" dirty="0" err="1"/>
              <a:t>mevcuddur</a:t>
            </a:r>
            <a:r>
              <a:rPr lang="tr-TR" dirty="0"/>
              <a:t>. </a:t>
            </a:r>
          </a:p>
          <a:p>
            <a:r>
              <a:rPr lang="tr-TR" dirty="0"/>
              <a:t>Destanların bize intikal eden şekilleri ise, daha sonraki devirlerde kaleme alınmış olanlarıdır. </a:t>
            </a:r>
          </a:p>
        </p:txBody>
      </p:sp>
    </p:spTree>
    <p:extLst>
      <p:ext uri="{BB962C8B-B14F-4D97-AF65-F5344CB8AC3E}">
        <p14:creationId xmlns:p14="http://schemas.microsoft.com/office/powerpoint/2010/main" val="3675504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6. Menkıbeler </a:t>
            </a:r>
          </a:p>
          <a:p>
            <a:r>
              <a:rPr lang="tr-TR" dirty="0"/>
              <a:t>Gerek Doğu, gerekse Batı'da azizler, evliyalar ve şeyhler hakkında söylenen-</a:t>
            </a:r>
            <a:r>
              <a:rPr lang="tr-TR" dirty="0" err="1"/>
              <a:t>lere</a:t>
            </a:r>
            <a:r>
              <a:rPr lang="tr-TR" dirty="0"/>
              <a:t> </a:t>
            </a:r>
            <a:r>
              <a:rPr lang="tr-TR" i="1" dirty="0"/>
              <a:t>menkıbe </a:t>
            </a:r>
            <a:r>
              <a:rPr lang="tr-TR" dirty="0"/>
              <a:t>denilmektedir. Bunlardan bazıları, bu şahısların yaptıkları işler, </a:t>
            </a:r>
            <a:r>
              <a:rPr lang="tr-TR" dirty="0" err="1"/>
              <a:t>gös-terdikleri</a:t>
            </a:r>
            <a:r>
              <a:rPr lang="tr-TR" dirty="0"/>
              <a:t> kerametlerle ilgili olduğu gibi bazıları da mezarlarının yerlerini konu et-</a:t>
            </a:r>
            <a:r>
              <a:rPr lang="tr-TR" dirty="0" err="1"/>
              <a:t>mektedir</a:t>
            </a:r>
            <a:r>
              <a:rPr lang="tr-TR" dirty="0"/>
              <a:t>. Meselâ, Hacı Bektaş-ı Veli menkıbesi veya Hz. </a:t>
            </a:r>
            <a:r>
              <a:rPr lang="tr-TR" dirty="0" err="1"/>
              <a:t>Hâlid'in</a:t>
            </a:r>
            <a:r>
              <a:rPr lang="tr-TR" dirty="0"/>
              <a:t> mezarının yeri-</a:t>
            </a:r>
            <a:r>
              <a:rPr lang="tr-TR" dirty="0" err="1"/>
              <a:t>nin</a:t>
            </a:r>
            <a:r>
              <a:rPr lang="tr-TR" dirty="0"/>
              <a:t> </a:t>
            </a:r>
            <a:r>
              <a:rPr lang="tr-TR" dirty="0" err="1"/>
              <a:t>Akşemseddin</a:t>
            </a:r>
            <a:r>
              <a:rPr lang="tr-TR" dirty="0"/>
              <a:t> tarafından bulunuşu gibi. </a:t>
            </a:r>
          </a:p>
          <a:p>
            <a:r>
              <a:rPr lang="tr-TR" dirty="0"/>
              <a:t>Menkıbeler de zamanla yazılı hale gelmiş ve </a:t>
            </a:r>
            <a:r>
              <a:rPr lang="tr-TR" i="1" dirty="0" err="1"/>
              <a:t>Menâkıbnâmeler</a:t>
            </a:r>
            <a:r>
              <a:rPr lang="tr-TR" i="1" dirty="0"/>
              <a:t> </a:t>
            </a:r>
            <a:r>
              <a:rPr lang="tr-TR" dirty="0"/>
              <a:t>adı altında tarihî kaynak olarak önemleri artmıştır. </a:t>
            </a:r>
            <a:r>
              <a:rPr lang="tr-TR" dirty="0" err="1"/>
              <a:t>Menâkıbnâmelerde</a:t>
            </a:r>
            <a:r>
              <a:rPr lang="tr-TR" dirty="0"/>
              <a:t>, onlara konu olan şah-</a:t>
            </a:r>
            <a:r>
              <a:rPr lang="tr-TR" dirty="0" err="1"/>
              <a:t>siyetlerin</a:t>
            </a:r>
            <a:r>
              <a:rPr lang="tr-TR" dirty="0"/>
              <a:t> özelliklerinden başka devrinin düşünce tarzını </a:t>
            </a:r>
            <a:r>
              <a:rPr lang="tr-TR" dirty="0" err="1"/>
              <a:t>tesbit</a:t>
            </a:r>
            <a:r>
              <a:rPr lang="tr-TR" dirty="0"/>
              <a:t> etmek de mümkün olabilmektedir. </a:t>
            </a:r>
          </a:p>
        </p:txBody>
      </p:sp>
    </p:spTree>
    <p:extLst>
      <p:ext uri="{BB962C8B-B14F-4D97-AF65-F5344CB8AC3E}">
        <p14:creationId xmlns:p14="http://schemas.microsoft.com/office/powerpoint/2010/main" val="1736230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7. Fıkralar ve Atasözleri </a:t>
            </a:r>
          </a:p>
          <a:p>
            <a:r>
              <a:rPr lang="tr-TR" dirty="0"/>
              <a:t>a. Tarihî şahsiyetlere atfedilen bazı fıkra ve anekdotlarla </a:t>
            </a:r>
          </a:p>
          <a:p>
            <a:r>
              <a:rPr lang="tr-TR" dirty="0"/>
              <a:t>b. Tarihî şahsiyete mal edilsin veya edilmesin atasözleri de o toplumun </a:t>
            </a:r>
            <a:r>
              <a:rPr lang="tr-TR" dirty="0" err="1"/>
              <a:t>dü</a:t>
            </a:r>
            <a:r>
              <a:rPr lang="tr-TR" dirty="0"/>
              <a:t> </a:t>
            </a:r>
            <a:r>
              <a:rPr lang="tr-TR" dirty="0" err="1"/>
              <a:t>şünüş</a:t>
            </a:r>
            <a:r>
              <a:rPr lang="tr-TR" dirty="0"/>
              <a:t> tarzını aksettirmeleri bakımından tarihçi için mühimdirler. </a:t>
            </a:r>
          </a:p>
        </p:txBody>
      </p:sp>
    </p:spTree>
    <p:extLst>
      <p:ext uri="{BB962C8B-B14F-4D97-AF65-F5344CB8AC3E}">
        <p14:creationId xmlns:p14="http://schemas.microsoft.com/office/powerpoint/2010/main" val="3117428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B. Yazılı, Çizili, Sesli ve Görüntülü Kaynaklar </a:t>
            </a:r>
            <a:endParaRPr lang="tr-TR" dirty="0"/>
          </a:p>
          <a:p>
            <a:r>
              <a:rPr lang="tr-TR" dirty="0"/>
              <a:t>1. Arşiv Malzemesi </a:t>
            </a:r>
          </a:p>
          <a:p>
            <a:r>
              <a:rPr lang="tr-TR" dirty="0"/>
              <a:t>Günümüzde arşiv malzemesi denilince sadece yazılı olanlar değil, ses, re-sim, fotoğraf, çizim ve görüntü gibi malzeme de düşünülmektedir. Bu bakımdan, yazılı olanlarla diğerlerinin ayrılması gerekir. </a:t>
            </a:r>
          </a:p>
        </p:txBody>
      </p:sp>
    </p:spTree>
    <p:extLst>
      <p:ext uri="{BB962C8B-B14F-4D97-AF65-F5344CB8AC3E}">
        <p14:creationId xmlns:p14="http://schemas.microsoft.com/office/powerpoint/2010/main" val="3055503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a. </a:t>
            </a:r>
            <a:r>
              <a:rPr lang="tr-TR" i="1" dirty="0"/>
              <a:t>Yazılı Arşiv Malzemesi </a:t>
            </a:r>
            <a:endParaRPr lang="tr-TR" dirty="0"/>
          </a:p>
          <a:p>
            <a:r>
              <a:rPr lang="tr-TR" dirty="0"/>
              <a:t>Bunlar da birkaç grupta incelenebilir. </a:t>
            </a:r>
          </a:p>
          <a:p>
            <a:r>
              <a:rPr lang="tr-TR" dirty="0" err="1"/>
              <a:t>aa</a:t>
            </a:r>
            <a:r>
              <a:rPr lang="tr-TR" dirty="0"/>
              <a:t>. Ferman, berat, emir, hüküm, </a:t>
            </a:r>
            <a:r>
              <a:rPr lang="tr-TR" dirty="0" err="1"/>
              <a:t>ahidnâme</a:t>
            </a:r>
            <a:r>
              <a:rPr lang="tr-TR" dirty="0"/>
              <a:t> ve </a:t>
            </a:r>
            <a:r>
              <a:rPr lang="tr-TR" dirty="0" err="1"/>
              <a:t>muâhedenâmeler</a:t>
            </a:r>
            <a:r>
              <a:rPr lang="tr-TR" dirty="0"/>
              <a:t> gibi hüküm darın imza, mühür veya işaretini (damga, tuğra) taşıyan belgelerle bunların resmî kopyalan; </a:t>
            </a:r>
            <a:r>
              <a:rPr lang="tr-TR" dirty="0" err="1"/>
              <a:t>dîvân</a:t>
            </a:r>
            <a:r>
              <a:rPr lang="tr-TR" dirty="0"/>
              <a:t> ve meclislerin müzâkere ve/veya kararlarını ihtiva eden belgeler. </a:t>
            </a:r>
          </a:p>
          <a:p>
            <a:r>
              <a:rPr lang="tr-TR" dirty="0"/>
              <a:t>ab. </a:t>
            </a:r>
            <a:r>
              <a:rPr lang="tr-TR" dirty="0" err="1"/>
              <a:t>Kanunnâme</a:t>
            </a:r>
            <a:r>
              <a:rPr lang="tr-TR" dirty="0"/>
              <a:t>, </a:t>
            </a:r>
            <a:r>
              <a:rPr lang="tr-TR" dirty="0" err="1"/>
              <a:t>nizâmnâme</a:t>
            </a:r>
            <a:r>
              <a:rPr lang="tr-TR" dirty="0"/>
              <a:t>, </a:t>
            </a:r>
            <a:r>
              <a:rPr lang="tr-TR" dirty="0" err="1"/>
              <a:t>adâletnâme</a:t>
            </a:r>
            <a:r>
              <a:rPr lang="tr-TR" dirty="0"/>
              <a:t> gibi zamanında hukukî bir vazife gören belgelerle adliye zabıt ve kararlarını ihtiva eden dosya ve siciller. </a:t>
            </a:r>
          </a:p>
          <a:p>
            <a:r>
              <a:rPr lang="tr-TR" dirty="0" err="1"/>
              <a:t>ac</a:t>
            </a:r>
            <a:r>
              <a:rPr lang="tr-TR" dirty="0"/>
              <a:t>. Özel </a:t>
            </a:r>
            <a:r>
              <a:rPr lang="tr-TR" dirty="0" err="1"/>
              <a:t>akidlerin</a:t>
            </a:r>
            <a:r>
              <a:rPr lang="tr-TR" dirty="0"/>
              <a:t> tescil edildiği noterlik belgeleri ile özel </a:t>
            </a:r>
            <a:r>
              <a:rPr lang="tr-TR" dirty="0" err="1"/>
              <a:t>mektublar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165913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7</TotalTime>
  <Words>1654</Words>
  <Application>Microsoft Office PowerPoint</Application>
  <PresentationFormat>Geniş ekran</PresentationFormat>
  <Paragraphs>77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4" baseType="lpstr">
      <vt:lpstr>Arial</vt:lpstr>
      <vt:lpstr>Bookman Old Style</vt:lpstr>
      <vt:lpstr>Rockwell</vt:lpstr>
      <vt:lpstr>Damask</vt:lpstr>
      <vt:lpstr>TariHİN Kaynakları II</vt:lpstr>
      <vt:lpstr>Kaynakların Tasnifi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Tarih Tenkidi</dc:title>
  <dc:creator>nahide</dc:creator>
  <cp:lastModifiedBy>Fatmanur KALAN</cp:lastModifiedBy>
  <cp:revision>5</cp:revision>
  <dcterms:created xsi:type="dcterms:W3CDTF">2018-01-29T11:10:40Z</dcterms:created>
  <dcterms:modified xsi:type="dcterms:W3CDTF">2019-08-25T22:07:44Z</dcterms:modified>
</cp:coreProperties>
</file>