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8" r:id="rId4"/>
    <p:sldId id="268" r:id="rId5"/>
    <p:sldId id="265" r:id="rId6"/>
    <p:sldId id="273" r:id="rId7"/>
    <p:sldId id="271" r:id="rId8"/>
    <p:sldId id="278" r:id="rId9"/>
    <p:sldId id="281" r:id="rId10"/>
    <p:sldId id="282" r:id="rId11"/>
    <p:sldId id="283" r:id="rId12"/>
    <p:sldId id="284" r:id="rId13"/>
    <p:sldId id="306" r:id="rId14"/>
    <p:sldId id="275" r:id="rId15"/>
    <p:sldId id="276" r:id="rId16"/>
    <p:sldId id="277" r:id="rId17"/>
    <p:sldId id="295" r:id="rId18"/>
    <p:sldId id="297" r:id="rId19"/>
    <p:sldId id="298" r:id="rId20"/>
    <p:sldId id="299" r:id="rId21"/>
    <p:sldId id="350" r:id="rId22"/>
    <p:sldId id="285" r:id="rId23"/>
    <p:sldId id="286" r:id="rId24"/>
    <p:sldId id="287" r:id="rId25"/>
    <p:sldId id="288" r:id="rId26"/>
    <p:sldId id="289" r:id="rId27"/>
    <p:sldId id="290" r:id="rId28"/>
    <p:sldId id="291" r:id="rId29"/>
    <p:sldId id="292" r:id="rId30"/>
    <p:sldId id="301" r:id="rId31"/>
    <p:sldId id="302" r:id="rId32"/>
    <p:sldId id="303" r:id="rId33"/>
    <p:sldId id="304" r:id="rId34"/>
    <p:sldId id="305" r:id="rId35"/>
    <p:sldId id="259" r:id="rId36"/>
    <p:sldId id="260" r:id="rId37"/>
    <p:sldId id="279" r:id="rId38"/>
    <p:sldId id="261" r:id="rId39"/>
    <p:sldId id="307" r:id="rId40"/>
    <p:sldId id="262" r:id="rId41"/>
    <p:sldId id="263" r:id="rId42"/>
    <p:sldId id="280" r:id="rId43"/>
    <p:sldId id="293" r:id="rId44"/>
    <p:sldId id="294" r:id="rId45"/>
    <p:sldId id="308" r:id="rId46"/>
    <p:sldId id="351" r:id="rId47"/>
    <p:sldId id="309" r:id="rId48"/>
    <p:sldId id="310" r:id="rId49"/>
    <p:sldId id="311" r:id="rId50"/>
    <p:sldId id="312" r:id="rId51"/>
    <p:sldId id="314" r:id="rId52"/>
    <p:sldId id="316" r:id="rId53"/>
    <p:sldId id="317" r:id="rId54"/>
    <p:sldId id="313" r:id="rId55"/>
    <p:sldId id="315" r:id="rId56"/>
    <p:sldId id="318" r:id="rId57"/>
    <p:sldId id="257" r:id="rId58"/>
    <p:sldId id="320" r:id="rId59"/>
    <p:sldId id="321" r:id="rId60"/>
    <p:sldId id="322" r:id="rId61"/>
    <p:sldId id="323" r:id="rId62"/>
    <p:sldId id="324" r:id="rId63"/>
    <p:sldId id="325" r:id="rId64"/>
    <p:sldId id="326" r:id="rId65"/>
    <p:sldId id="327" r:id="rId66"/>
    <p:sldId id="328" r:id="rId67"/>
    <p:sldId id="329" r:id="rId68"/>
    <p:sldId id="330" r:id="rId69"/>
    <p:sldId id="331" r:id="rId70"/>
    <p:sldId id="332" r:id="rId71"/>
    <p:sldId id="333" r:id="rId72"/>
    <p:sldId id="334" r:id="rId73"/>
    <p:sldId id="335" r:id="rId74"/>
    <p:sldId id="336" r:id="rId75"/>
    <p:sldId id="337" r:id="rId76"/>
    <p:sldId id="338" r:id="rId77"/>
    <p:sldId id="339" r:id="rId78"/>
    <p:sldId id="345" r:id="rId79"/>
    <p:sldId id="319" r:id="rId80"/>
    <p:sldId id="340" r:id="rId81"/>
    <p:sldId id="348" r:id="rId82"/>
    <p:sldId id="352" r:id="rId83"/>
    <p:sldId id="353" r:id="rId84"/>
    <p:sldId id="349" r:id="rId85"/>
    <p:sldId id="341" r:id="rId8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varScale="1">
        <p:scale>
          <a:sx n="70" d="100"/>
          <a:sy n="70" d="100"/>
        </p:scale>
        <p:origin x="-1386" y="-108"/>
      </p:cViewPr>
      <p:guideLst>
        <p:guide orient="horz" pos="2160"/>
        <p:guide pos="2880"/>
      </p:guideLst>
    </p:cSldViewPr>
  </p:slideViewPr>
  <p:outlineViewPr>
    <p:cViewPr>
      <p:scale>
        <a:sx n="33" d="100"/>
        <a:sy n="33" d="100"/>
      </p:scale>
      <p:origin x="0" y="248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B2D1F-2A85-4E6F-8F2A-A8470E8433F6}" type="datetimeFigureOut">
              <a:rPr lang="tr-TR" smtClean="0"/>
              <a:pPr/>
              <a:t>11.07.2018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493395-62B0-4251-A1DB-8504B07332B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Ses</a:t>
            </a:r>
            <a:endParaRPr lang="tr-TR" dirty="0"/>
          </a:p>
        </p:txBody>
      </p:sp>
      <p:sp>
        <p:nvSpPr>
          <p:cNvPr id="3" name="2 Alt Başlık"/>
          <p:cNvSpPr>
            <a:spLocks noGrp="1"/>
          </p:cNvSpPr>
          <p:nvPr>
            <p:ph type="subTitle" idx="1"/>
          </p:nvPr>
        </p:nvSpPr>
        <p:spPr/>
        <p:txBody>
          <a:bodyPr/>
          <a:lstStyle/>
          <a:p>
            <a:r>
              <a:rPr lang="tr-TR" dirty="0" smtClean="0"/>
              <a:t>Özellikleri ve Kaydedilmesi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a:xfrm>
            <a:off x="457200" y="1600201"/>
            <a:ext cx="8229600" cy="2116831"/>
          </a:xfrm>
        </p:spPr>
        <p:txBody>
          <a:bodyPr>
            <a:normAutofit fontScale="92500" lnSpcReduction="10000"/>
          </a:bodyPr>
          <a:lstStyle/>
          <a:p>
            <a:pPr>
              <a:buNone/>
            </a:pPr>
            <a:r>
              <a:rPr lang="tr-TR" dirty="0" smtClean="0"/>
              <a:t>	</a:t>
            </a:r>
            <a:r>
              <a:rPr lang="tr-TR" sz="2700" dirty="0" smtClean="0"/>
              <a:t>2. Gürültü (Düzensiz frekans): Titreşimler periyodik değildir. Sözgelimi ilk titreşim 1/500, ikincisi 1/400, üçüncüsü 1/485 saniyedir.</a:t>
            </a:r>
          </a:p>
          <a:p>
            <a:pPr>
              <a:buNone/>
            </a:pPr>
            <a:r>
              <a:rPr lang="tr-TR" sz="2700" dirty="0" smtClean="0"/>
              <a:t>	3. Patlama: Kısa süreli hızlı bir hava yoğunlaşması sonucu oluşup kulağımıza çarpan ses.</a:t>
            </a:r>
            <a:endParaRPr lang="tr-TR" sz="2700" dirty="0"/>
          </a:p>
        </p:txBody>
      </p:sp>
      <p:pic>
        <p:nvPicPr>
          <p:cNvPr id="5" name="4 Resim" descr="ritmik gurultulu.jpg"/>
          <p:cNvPicPr>
            <a:picLocks noChangeAspect="1"/>
          </p:cNvPicPr>
          <p:nvPr/>
        </p:nvPicPr>
        <p:blipFill>
          <a:blip r:embed="rId2" cstate="print"/>
          <a:stretch>
            <a:fillRect/>
          </a:stretch>
        </p:blipFill>
        <p:spPr>
          <a:xfrm>
            <a:off x="2195736" y="3645024"/>
            <a:ext cx="4855096" cy="292796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normAutofit fontScale="92500" lnSpcReduction="10000"/>
          </a:bodyPr>
          <a:lstStyle/>
          <a:p>
            <a:pPr>
              <a:buNone/>
            </a:pPr>
            <a:r>
              <a:rPr lang="tr-TR" dirty="0" smtClean="0"/>
              <a:t>		Bir sesin diğerlerinden ayırt edilmesini sağlayan ana özellik, frekanstır. </a:t>
            </a:r>
          </a:p>
          <a:p>
            <a:pPr>
              <a:buNone/>
            </a:pPr>
            <a:r>
              <a:rPr lang="tr-TR" dirty="0" smtClean="0"/>
              <a:t>		Karmaşık bir seste temel frekans, en pest frekanstır. Bunun tam katlarından oluşan daha tiz frekanslar ise, o frekansın harmonikleri olarak adlandırılır. Harmonikleri ile birlikte işitilen seslere fizik biliminde “bileşke sesler” adı verilir.</a:t>
            </a:r>
          </a:p>
          <a:p>
            <a:pPr>
              <a:buNone/>
            </a:pPr>
            <a:r>
              <a:rPr lang="tr-TR" dirty="0" smtClean="0"/>
              <a:t>		Temel frekans olan taşıyıcı titreşimin (asal dalganın) üzerine oranlı olarak yan titreşimler (harmonikler) biner; karmaşık ses böyle oluşur.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normAutofit lnSpcReduction="10000"/>
          </a:bodyPr>
          <a:lstStyle/>
          <a:p>
            <a:pPr>
              <a:buNone/>
            </a:pPr>
            <a:r>
              <a:rPr lang="tr-TR" dirty="0" smtClean="0"/>
              <a:t>		Her karmaşık sesi saf seslere ayrıştırmak teknik olarak mümkündür.</a:t>
            </a:r>
          </a:p>
          <a:p>
            <a:pPr>
              <a:buNone/>
            </a:pPr>
            <a:r>
              <a:rPr lang="tr-TR" dirty="0" smtClean="0"/>
              <a:t>		İnsan sesi, müzik aletleriyle elde edilen seslerden çok daha karmaşık bir yapıya sahiptir. Bu nedenle müzik aletlerinin sesleri elektronik cihazlar tarafından taklit edilebilirken, insan sesini bütünüyle taklit edecek teknolojiye henüz ulaşılamamıştır. Üstelik, her insan sesi, birbirinden farklıdır.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dirty="0" smtClean="0"/>
              <a:t>		Bir çalgının ya da insan sesinin üretebileceği frekans aralığı bilinmesi yararlıdır. Böylece o sesi kaydedecek mikrofon ve yeniden üretecek hoparlör seçimi, uygun frekans aralığında yapılabilir.</a:t>
            </a:r>
          </a:p>
          <a:p>
            <a:pPr>
              <a:buNone/>
            </a:pPr>
            <a:endParaRPr lang="tr-TR" sz="1700" dirty="0" smtClean="0"/>
          </a:p>
          <a:p>
            <a:pPr>
              <a:buNone/>
            </a:pPr>
            <a:r>
              <a:rPr lang="tr-TR" dirty="0" smtClean="0"/>
              <a:t>		Sözgelimi bas gitarın üretebileceği minimum frekans 41 Hz’dir. Ama mikrofon ya da hoparlörün minimum frekansı 85 olursa, 41-85 Hz arasındaki frekanslar duyulamaz. Bu durumda bas gitarın tınısı değişmiş olur; hatta bas gitar sesi olduğu bile anlaşılmayabilir.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sz="3900" dirty="0" smtClean="0"/>
              <a:t>	</a:t>
            </a:r>
            <a:r>
              <a:rPr lang="tr-TR" sz="3900" b="1" dirty="0" smtClean="0"/>
              <a:t>Dalga hızı</a:t>
            </a:r>
          </a:p>
          <a:p>
            <a:pPr>
              <a:buNone/>
            </a:pPr>
            <a:r>
              <a:rPr lang="tr-TR" dirty="0" smtClean="0"/>
              <a:t>	</a:t>
            </a:r>
          </a:p>
          <a:p>
            <a:pPr>
              <a:buNone/>
            </a:pPr>
            <a:r>
              <a:rPr lang="tr-TR" dirty="0" smtClean="0"/>
              <a:t>	Dalgalar, içinde oluştukları ortamın özelliklerine göre farklı hızlarda hareket ederler.</a:t>
            </a:r>
          </a:p>
          <a:p>
            <a:pPr>
              <a:buNone/>
            </a:pPr>
            <a:r>
              <a:rPr lang="tr-TR" dirty="0" smtClean="0"/>
              <a:t>	</a:t>
            </a:r>
          </a:p>
          <a:p>
            <a:pPr>
              <a:buNone/>
            </a:pPr>
            <a:r>
              <a:rPr lang="tr-TR" dirty="0" smtClean="0"/>
              <a:t>	Örnek:</a:t>
            </a:r>
          </a:p>
          <a:p>
            <a:r>
              <a:rPr lang="tr-TR" dirty="0" smtClean="0"/>
              <a:t>0°C’de durgun havada: saniyede 332 metre</a:t>
            </a:r>
          </a:p>
          <a:p>
            <a:r>
              <a:rPr lang="tr-TR" dirty="0" smtClean="0"/>
              <a:t>20°C’de durgun havada: saniyede 344 metre</a:t>
            </a:r>
          </a:p>
          <a:p>
            <a:pPr>
              <a:buNone/>
            </a:pPr>
            <a:r>
              <a:rPr lang="tr-TR" dirty="0" smtClean="0"/>
              <a:t>	(Isı bir derece arttığında hız saniyede 60 sm. artar.)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Dalga hızı</a:t>
            </a:r>
            <a:endParaRPr lang="tr-TR" dirty="0"/>
          </a:p>
        </p:txBody>
      </p:sp>
      <p:sp>
        <p:nvSpPr>
          <p:cNvPr id="3" name="Content Placeholder 2"/>
          <p:cNvSpPr>
            <a:spLocks noGrp="1"/>
          </p:cNvSpPr>
          <p:nvPr>
            <p:ph idx="1"/>
          </p:nvPr>
        </p:nvSpPr>
        <p:spPr/>
        <p:txBody>
          <a:bodyPr>
            <a:normAutofit/>
          </a:bodyPr>
          <a:lstStyle/>
          <a:p>
            <a:r>
              <a:rPr lang="tr-TR" dirty="0" smtClean="0"/>
              <a:t>Sudaki hızı 1432 m/s (suda, havadakinden 4 kat hızlı ilerler.)</a:t>
            </a:r>
          </a:p>
          <a:p>
            <a:r>
              <a:rPr lang="tr-TR" dirty="0" smtClean="0"/>
              <a:t>Çelikteki hızı 5000 m/s (çelikte, havadakinden 15 kat hızlı ilerler.)</a:t>
            </a:r>
          </a:p>
          <a:p>
            <a:pPr>
              <a:buNone/>
            </a:pPr>
            <a:endParaRPr lang="tr-TR" dirty="0" smtClean="0"/>
          </a:p>
          <a:p>
            <a:pPr>
              <a:buNone/>
            </a:pPr>
            <a:r>
              <a:rPr lang="tr-TR" dirty="0" smtClean="0"/>
              <a:t>	Ortamın o anki özelliği de önem taşır. </a:t>
            </a:r>
          </a:p>
          <a:p>
            <a:pPr>
              <a:buNone/>
            </a:pPr>
            <a:r>
              <a:rPr lang="tr-TR" dirty="0" smtClean="0"/>
              <a:t>	Rüzgar, zemin örtüsünün niteliği ve biçimi, havanın ısısı sesin havadaki yayılımını etkiler.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Dalga hızı</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Rüzgar, ses dalgası ile aynı istikamette ise, sesi taşıyıp uzaklara götürür; aksi istikamette ise sesi yerden yukarı doğru taşıdığı için ses uzaklara yayılamaz.</a:t>
            </a:r>
          </a:p>
          <a:p>
            <a:r>
              <a:rPr lang="tr-TR" dirty="0" smtClean="0"/>
              <a:t>Gündüz, ısınan hava yukarı çıkarken sesi de yukarı çıkardığı için ses yatay olarak uzun mesafeler katedemez.</a:t>
            </a:r>
          </a:p>
          <a:p>
            <a:r>
              <a:rPr lang="tr-TR" dirty="0" smtClean="0"/>
              <a:t>Gece ise, tam tersine, hava daha soğuk olduğu için ses dalgaları yatay olarak daha kolay yayılır.</a:t>
            </a:r>
          </a:p>
          <a:p>
            <a:r>
              <a:rPr lang="tr-TR" dirty="0" smtClean="0"/>
              <a:t>Durgun deniz ise yansıtıcı yüzey görevi görerek sesin çok uzaklardan duyulmasını sağlar.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a:xfrm>
            <a:off x="457200" y="1268761"/>
            <a:ext cx="8229600" cy="2304255"/>
          </a:xfrm>
        </p:spPr>
        <p:txBody>
          <a:bodyPr>
            <a:normAutofit fontScale="92500"/>
          </a:bodyPr>
          <a:lstStyle/>
          <a:p>
            <a:pPr>
              <a:buNone/>
            </a:pPr>
            <a:r>
              <a:rPr lang="tr-TR" sz="3600" dirty="0" smtClean="0"/>
              <a:t>	</a:t>
            </a:r>
            <a:r>
              <a:rPr lang="tr-TR" sz="3600" b="1" dirty="0" smtClean="0"/>
              <a:t>Genlik (amplitude)</a:t>
            </a:r>
          </a:p>
          <a:p>
            <a:pPr>
              <a:buNone/>
            </a:pPr>
            <a:endParaRPr lang="tr-TR" dirty="0" smtClean="0"/>
          </a:p>
          <a:p>
            <a:pPr>
              <a:buNone/>
            </a:pPr>
            <a:r>
              <a:rPr lang="tr-TR" dirty="0" smtClean="0"/>
              <a:t>	Ses dalgasının normal konumu ile bu konumdan en çok uzaklaştığı nokta arasındaki uzaklık farkıdır.</a:t>
            </a:r>
          </a:p>
          <a:p>
            <a:pPr>
              <a:buNone/>
            </a:pPr>
            <a:endParaRPr lang="tr-TR" dirty="0" smtClean="0"/>
          </a:p>
          <a:p>
            <a:pPr>
              <a:buNone/>
            </a:pPr>
            <a:endParaRPr lang="tr-T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Genlik</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dirty="0" smtClean="0"/>
              <a:t>	Genlik ne kadar büyükse ses o kadar güçlü duyulur. Genlik küçüldükçe ses de zayıflar.</a:t>
            </a:r>
          </a:p>
          <a:p>
            <a:pPr>
              <a:buNone/>
            </a:pPr>
            <a:r>
              <a:rPr lang="tr-TR" dirty="0" smtClean="0"/>
              <a:t>	Ses, kaynağından uzaklaştıkça, dalga boyu aynı kalır, ama genlik küçülür. Böylece ses de giderek zayıflar.</a:t>
            </a:r>
          </a:p>
          <a:p>
            <a:pPr>
              <a:buNone/>
            </a:pPr>
            <a:r>
              <a:rPr lang="tr-TR" dirty="0" smtClean="0"/>
              <a:t>	Sesin gücü 4 etmene bağlıdır:</a:t>
            </a:r>
          </a:p>
          <a:p>
            <a:pPr marL="514350" indent="-514350">
              <a:buFont typeface="+mj-lt"/>
              <a:buAutoNum type="arabicPeriod"/>
            </a:pPr>
            <a:r>
              <a:rPr lang="tr-TR" dirty="0" smtClean="0"/>
              <a:t>Ses kaynağına olan uzaklık</a:t>
            </a:r>
          </a:p>
          <a:p>
            <a:pPr marL="514350" indent="-514350">
              <a:buFont typeface="+mj-lt"/>
              <a:buAutoNum type="arabicPeriod"/>
            </a:pPr>
            <a:r>
              <a:rPr lang="tr-TR" dirty="0" smtClean="0"/>
              <a:t>Sesin içinde yayıldığı ortamın özellikleri</a:t>
            </a:r>
          </a:p>
          <a:p>
            <a:pPr marL="514350" indent="-514350">
              <a:buFont typeface="+mj-lt"/>
              <a:buAutoNum type="arabicPeriod"/>
            </a:pPr>
            <a:r>
              <a:rPr lang="tr-TR" dirty="0" smtClean="0"/>
              <a:t>Titreşimin genliği</a:t>
            </a:r>
          </a:p>
          <a:p>
            <a:pPr marL="514350" indent="-514350">
              <a:buFont typeface="+mj-lt"/>
              <a:buAutoNum type="arabicPeriod"/>
            </a:pPr>
            <a:r>
              <a:rPr lang="tr-TR" dirty="0" smtClean="0"/>
              <a:t>Frekansın büyüklüğü</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Genlik</a:t>
            </a:r>
            <a:endParaRPr lang="tr-TR" dirty="0"/>
          </a:p>
        </p:txBody>
      </p:sp>
      <p:sp>
        <p:nvSpPr>
          <p:cNvPr id="3" name="Content Placeholder 2"/>
          <p:cNvSpPr>
            <a:spLocks noGrp="1"/>
          </p:cNvSpPr>
          <p:nvPr>
            <p:ph idx="1"/>
          </p:nvPr>
        </p:nvSpPr>
        <p:spPr/>
        <p:txBody>
          <a:bodyPr>
            <a:normAutofit/>
          </a:bodyPr>
          <a:lstStyle/>
          <a:p>
            <a:pPr>
              <a:buNone/>
            </a:pPr>
            <a:r>
              <a:rPr lang="tr-TR" dirty="0" smtClean="0"/>
              <a:t>	Ses gücünün değeri Watt ile gösterilir. Sesin gücü genliğin karesi ile doğru orantılıdır. Genlik iki kat arttırıldığında sesin gücü dört kat artar. Bu durumda gücü 10 Watt olan bir sesin genliği iki kat arttırılırsa, gücü 40 Watt’a çıkar.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nedir?</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Ses</a:t>
            </a:r>
            <a:r>
              <a:rPr lang="tr-TR" dirty="0"/>
              <a:t>, </a:t>
            </a:r>
            <a:r>
              <a:rPr lang="tr-TR" dirty="0" smtClean="0"/>
              <a:t>akustik bir dalganın işitme organı aracılığıyla yarattığı işitme duygusudur.</a:t>
            </a:r>
          </a:p>
          <a:p>
            <a:pPr>
              <a:buNone/>
            </a:pPr>
            <a:r>
              <a:rPr lang="tr-TR" dirty="0" smtClean="0"/>
              <a:t>		Bu akustik dalga, bir </a:t>
            </a:r>
            <a:r>
              <a:rPr lang="tr-TR" dirty="0"/>
              <a:t>cismin başka bir cisme </a:t>
            </a:r>
            <a:r>
              <a:rPr lang="tr-TR" dirty="0" smtClean="0"/>
              <a:t>değmesi, çarpması ya </a:t>
            </a:r>
            <a:r>
              <a:rPr lang="tr-TR" dirty="0"/>
              <a:t>da sürtünmesi sonucu </a:t>
            </a:r>
            <a:r>
              <a:rPr lang="tr-TR" dirty="0" smtClean="0"/>
              <a:t>ortaya çıkan titreşimle oluşur.</a:t>
            </a:r>
          </a:p>
          <a:p>
            <a:pPr>
              <a:buNone/>
            </a:pPr>
            <a:r>
              <a:rPr lang="tr-TR" dirty="0" smtClean="0"/>
              <a:t>		Bu titreşimler ses kaynağından çıktıktan sonra havadaki </a:t>
            </a:r>
            <a:r>
              <a:rPr lang="tr-TR" dirty="0" err="1" smtClean="0"/>
              <a:t>moleküllerüzerinde</a:t>
            </a:r>
            <a:r>
              <a:rPr lang="tr-TR" dirty="0" smtClean="0"/>
              <a:t> bir basınç değişimi oluşturur. Bu basınç değişimi dalga şeklinde ilerler.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p:txBody>
          <a:bodyPr>
            <a:normAutofit lnSpcReduction="10000"/>
          </a:bodyPr>
          <a:lstStyle/>
          <a:p>
            <a:pPr>
              <a:buNone/>
            </a:pPr>
            <a:r>
              <a:rPr lang="tr-TR" dirty="0" smtClean="0"/>
              <a:t>	</a:t>
            </a:r>
            <a:r>
              <a:rPr lang="tr-TR" b="1" dirty="0" smtClean="0"/>
              <a:t>Sesin şiddeti</a:t>
            </a:r>
          </a:p>
          <a:p>
            <a:pPr>
              <a:buNone/>
            </a:pPr>
            <a:endParaRPr lang="tr-TR" dirty="0" smtClean="0"/>
          </a:p>
          <a:p>
            <a:pPr>
              <a:buNone/>
            </a:pPr>
            <a:r>
              <a:rPr lang="tr-TR" dirty="0" smtClean="0"/>
              <a:t>	Sesin gücü aslında Watt ile ölçülür. Ama uygulamada çok küçük değerlerle karşılaşıldığı için başka bir ölçüt aranmıştır. Desibel (dB) daha kullanışlı bir ölçüt olduğu için kullanılmaktadır.</a:t>
            </a:r>
          </a:p>
          <a:p>
            <a:pPr>
              <a:buNone/>
            </a:pPr>
            <a:r>
              <a:rPr lang="tr-TR" dirty="0" smtClean="0"/>
              <a:t>	Desibel, temelde iki ayrı sesin güç oranlarının logaritması alınarak bulunur.</a:t>
            </a:r>
          </a:p>
          <a:p>
            <a:pPr>
              <a:buNone/>
            </a:pPr>
            <a:endParaRPr lang="tr-T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p:txBody>
          <a:bodyPr>
            <a:normAutofit fontScale="92500" lnSpcReduction="10000"/>
          </a:bodyPr>
          <a:lstStyle/>
          <a:p>
            <a:pPr>
              <a:buNone/>
            </a:pPr>
            <a:r>
              <a:rPr lang="tr-TR" dirty="0" smtClean="0"/>
              <a:t>		İşitme eşiği 0 (sıfır) dB kabul edilir; ağrı eşiği ise 120 dB’dir. 65 dB’i geçen her ses düzeyinin, kulak sağlığını bozma olasılığı olduğu kabul edilmiştir.</a:t>
            </a:r>
          </a:p>
          <a:p>
            <a:pPr>
              <a:buNone/>
            </a:pPr>
            <a:endParaRPr lang="tr-TR" dirty="0" smtClean="0"/>
          </a:p>
          <a:p>
            <a:pPr>
              <a:buNone/>
            </a:pPr>
            <a:r>
              <a:rPr lang="tr-TR" dirty="0" smtClean="0"/>
              <a:t>		Ancak sesle ilgili bazı cihazlarda 0 </a:t>
            </a:r>
            <a:r>
              <a:rPr lang="tr-TR" dirty="0" err="1" smtClean="0"/>
              <a:t>dB</a:t>
            </a:r>
            <a:r>
              <a:rPr lang="tr-TR" dirty="0" smtClean="0"/>
              <a:t> sesin olması gereken en güçlü noktası olarak belirlenmiştir. Sözgelimi </a:t>
            </a:r>
            <a:r>
              <a:rPr lang="tr-TR" dirty="0" err="1" smtClean="0"/>
              <a:t>Adobe</a:t>
            </a:r>
            <a:r>
              <a:rPr lang="tr-TR" dirty="0" smtClean="0"/>
              <a:t> </a:t>
            </a:r>
            <a:r>
              <a:rPr lang="tr-TR" dirty="0" err="1" smtClean="0"/>
              <a:t>Premiere</a:t>
            </a:r>
            <a:r>
              <a:rPr lang="tr-TR" dirty="0" smtClean="0"/>
              <a:t> kurgu programında ses şiddetinin 0 </a:t>
            </a:r>
            <a:r>
              <a:rPr lang="tr-TR" dirty="0" err="1" smtClean="0"/>
              <a:t>dB’i</a:t>
            </a:r>
            <a:r>
              <a:rPr lang="tr-TR" dirty="0" smtClean="0"/>
              <a:t> aşmaması gerekir.</a:t>
            </a:r>
          </a:p>
          <a:p>
            <a:pPr>
              <a:buNone/>
            </a:pPr>
            <a:endParaRPr lang="tr-T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Sesleri birbirinden ayırmak</a:t>
            </a:r>
            <a:endParaRPr lang="tr-TR" b="1" dirty="0"/>
          </a:p>
        </p:txBody>
      </p:sp>
      <p:sp>
        <p:nvSpPr>
          <p:cNvPr id="3" name="Content Placeholder 2"/>
          <p:cNvSpPr>
            <a:spLocks noGrp="1"/>
          </p:cNvSpPr>
          <p:nvPr>
            <p:ph idx="1"/>
          </p:nvPr>
        </p:nvSpPr>
        <p:spPr/>
        <p:txBody>
          <a:bodyPr>
            <a:normAutofit/>
          </a:bodyPr>
          <a:lstStyle/>
          <a:p>
            <a:pPr>
              <a:buNone/>
            </a:pPr>
            <a:r>
              <a:rPr lang="tr-TR" dirty="0" smtClean="0"/>
              <a:t>	Sesleri fizyolojik olarak birbirinden ayıran üç temel karakteristik ölçüt vardır:</a:t>
            </a:r>
          </a:p>
          <a:p>
            <a:pPr>
              <a:buNone/>
            </a:pPr>
            <a:endParaRPr lang="tr-TR" dirty="0" smtClean="0"/>
          </a:p>
          <a:p>
            <a:pPr marL="514350" indent="-514350">
              <a:buFont typeface="+mj-lt"/>
              <a:buAutoNum type="arabicPeriod"/>
            </a:pPr>
            <a:r>
              <a:rPr lang="tr-TR" dirty="0" smtClean="0"/>
              <a:t>Sesin gürlüğü</a:t>
            </a:r>
          </a:p>
          <a:p>
            <a:pPr marL="514350" indent="-514350">
              <a:buFont typeface="+mj-lt"/>
              <a:buAutoNum type="arabicPeriod"/>
            </a:pPr>
            <a:r>
              <a:rPr lang="tr-TR" dirty="0" smtClean="0"/>
              <a:t>Sesin yüksekliği</a:t>
            </a:r>
          </a:p>
          <a:p>
            <a:pPr marL="514350" indent="-514350">
              <a:buFont typeface="+mj-lt"/>
              <a:buAutoNum type="arabicPeriod"/>
            </a:pPr>
            <a:r>
              <a:rPr lang="tr-TR" dirty="0" smtClean="0"/>
              <a:t>Sesin tınısı</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t>
            </a:r>
            <a:r>
              <a:rPr lang="tr-TR" b="1" dirty="0" smtClean="0"/>
              <a:t>Sesin gürlüğü  (loudness of sound)</a:t>
            </a:r>
          </a:p>
          <a:p>
            <a:pPr>
              <a:buNone/>
            </a:pPr>
            <a:endParaRPr lang="tr-TR" dirty="0" smtClean="0"/>
          </a:p>
          <a:p>
            <a:pPr>
              <a:buNone/>
            </a:pPr>
            <a:r>
              <a:rPr lang="tr-TR" dirty="0" smtClean="0"/>
              <a:t>	Sesin fizyolojik şiddetidir. Şiddetli, orta ve zayıf sesler olarak kategorilendirilir.</a:t>
            </a:r>
          </a:p>
          <a:p>
            <a:pPr>
              <a:buNone/>
            </a:pPr>
            <a:r>
              <a:rPr lang="tr-TR" dirty="0" smtClean="0"/>
              <a:t>	Bir ölçü aleti ile ölçülmez sesin gürlüğü. İnsan kulağının yaptığı öznel bir değerlendirmedir.</a:t>
            </a:r>
          </a:p>
          <a:p>
            <a:pPr>
              <a:buNone/>
            </a:pPr>
            <a:r>
              <a:rPr lang="tr-TR" dirty="0" smtClean="0"/>
              <a:t>	İnsan kulağı 1 dB’lik ses artışına duyarlıdır; daha düşük ses artışlarını insan fark etmez.</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a:xfrm>
            <a:off x="457200" y="1600200"/>
            <a:ext cx="8229600" cy="4709120"/>
          </a:xfrm>
        </p:spPr>
        <p:txBody>
          <a:bodyPr>
            <a:normAutofit fontScale="92500" lnSpcReduction="20000"/>
          </a:bodyPr>
          <a:lstStyle/>
          <a:p>
            <a:pPr>
              <a:buNone/>
            </a:pPr>
            <a:r>
              <a:rPr lang="tr-TR" dirty="0" smtClean="0"/>
              <a:t>	Şiddet ile gürlük arasında doğrusal ve eşdeğerli bir bağıntı yoktur. Sözgelimi sesin gürlük düzeyinin 1’den 2’ye çıkması için şiddetinin 10 dB’den 100 dB’e çıkması gerekir. Yani gürlük, şiddetin logaritması ile orantılıdır.</a:t>
            </a:r>
          </a:p>
          <a:p>
            <a:pPr>
              <a:buNone/>
            </a:pPr>
            <a:r>
              <a:rPr lang="tr-TR" dirty="0" smtClean="0"/>
              <a:t>	Bir ses çok düşük dB’deyse duyulmaz; insan kulağının işitebildiği en alt sınıra “işitme eşiği” (treshold of audability) denir.</a:t>
            </a:r>
          </a:p>
          <a:p>
            <a:pPr>
              <a:buNone/>
            </a:pPr>
            <a:r>
              <a:rPr lang="tr-TR" dirty="0" smtClean="0"/>
              <a:t>	Bir ses çok yüksek dB’deyse yine duyulmaz, ama bu kez insan basınçtan ötürü kulağında bir acı hisseder. Bu nedenle bu sınıra “ağrı eşiği” (treshold of pain) denir.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a:xfrm>
            <a:off x="457200" y="1600200"/>
            <a:ext cx="8229600" cy="4709120"/>
          </a:xfrm>
        </p:spPr>
        <p:txBody>
          <a:bodyPr>
            <a:normAutofit/>
          </a:bodyPr>
          <a:lstStyle/>
          <a:p>
            <a:pPr>
              <a:buNone/>
            </a:pPr>
            <a:r>
              <a:rPr lang="tr-TR" dirty="0" smtClean="0"/>
              <a:t>	İnsan kulağındaki her iki eşik arası 130 dB’dir. Henüz bu kadar geniş bir ses aralığını algılayabilen bir aygıt (mikrofon, ses kayıt cihazı vb.) yapılamamıştır.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t>
            </a:r>
            <a:r>
              <a:rPr lang="tr-TR" b="1" dirty="0" smtClean="0"/>
              <a:t>Sesin yüksekliği (pitch of sound)</a:t>
            </a:r>
          </a:p>
          <a:p>
            <a:pPr>
              <a:buNone/>
            </a:pPr>
            <a:endParaRPr lang="tr-TR" dirty="0" smtClean="0"/>
          </a:p>
          <a:p>
            <a:pPr>
              <a:buNone/>
            </a:pPr>
            <a:r>
              <a:rPr lang="tr-TR" dirty="0" smtClean="0"/>
              <a:t>	Sesin frekans değeridir. </a:t>
            </a:r>
          </a:p>
          <a:p>
            <a:pPr>
              <a:buNone/>
            </a:pPr>
            <a:r>
              <a:rPr lang="tr-TR" dirty="0" smtClean="0"/>
              <a:t>	Hızlı titreşen ses (yüksek frekanslı) ince/tiz; yavaş titreşen ses (düşük frekanslı) ise kalın/pest olarak duyulur.</a:t>
            </a:r>
          </a:p>
          <a:p>
            <a:pPr>
              <a:buNone/>
            </a:pPr>
            <a:r>
              <a:rPr lang="tr-TR" dirty="0" smtClean="0"/>
              <a:t>	Karmaşık seslerde en pest temel frekans temel alınır.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fontScale="92500" lnSpcReduction="10000"/>
          </a:bodyPr>
          <a:lstStyle/>
          <a:p>
            <a:pPr>
              <a:buNone/>
            </a:pPr>
            <a:r>
              <a:rPr lang="tr-TR" dirty="0" smtClean="0"/>
              <a:t>	</a:t>
            </a:r>
            <a:r>
              <a:rPr lang="tr-TR" b="1" dirty="0" smtClean="0"/>
              <a:t>Sesin tınısı / niteliği/kalitesi/rengi (timbre of sound)</a:t>
            </a:r>
          </a:p>
          <a:p>
            <a:pPr>
              <a:buNone/>
            </a:pPr>
            <a:r>
              <a:rPr lang="tr-TR" dirty="0" smtClean="0"/>
              <a:t>	</a:t>
            </a:r>
          </a:p>
          <a:p>
            <a:pPr>
              <a:buNone/>
            </a:pPr>
            <a:r>
              <a:rPr lang="tr-TR" dirty="0" smtClean="0"/>
              <a:t>	İki sesin şiddetleri ve temel frekansları aynı olsa da; harmoniklerin sayı ve bağıl genlikleri farklıdır. Bu fark, sesin tınısını oluşturur.</a:t>
            </a:r>
          </a:p>
          <a:p>
            <a:pPr>
              <a:buNone/>
            </a:pPr>
            <a:r>
              <a:rPr lang="tr-TR" dirty="0" smtClean="0"/>
              <a:t>	Her insanın sesi, her enstrümanın sesi farklı tınılara sahiptir.</a:t>
            </a:r>
          </a:p>
          <a:p>
            <a:pPr>
              <a:buNone/>
            </a:pPr>
            <a:r>
              <a:rPr lang="tr-TR" dirty="0" smtClean="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dirty="0" smtClean="0"/>
              <a:t>	Sesin tınısını etkileyen bir başka etken de ses zarfıdır (envelope).</a:t>
            </a:r>
          </a:p>
          <a:p>
            <a:pPr>
              <a:buNone/>
            </a:pPr>
            <a:r>
              <a:rPr lang="tr-TR" dirty="0" smtClean="0"/>
              <a:t>	Ses zarfı, ses yoğunluğunun zaman içindeki değişimidir. Üç evresi vardır:</a:t>
            </a:r>
          </a:p>
          <a:p>
            <a:pPr marL="514350" indent="-514350">
              <a:buFont typeface="+mj-lt"/>
              <a:buAutoNum type="arabicPeriod"/>
            </a:pPr>
            <a:r>
              <a:rPr lang="tr-TR" dirty="0" smtClean="0"/>
              <a:t>Çıkış (attack): Ses kaynağının titreşmeye başladığı nokta ile en üst seviyeye (tepe noktaya) ulaştığı mesafe arasındaki yükselme zamanı.	</a:t>
            </a:r>
          </a:p>
          <a:p>
            <a:pPr marL="514350" indent="-514350">
              <a:buFont typeface="+mj-lt"/>
              <a:buAutoNum type="arabicPeriod"/>
            </a:pPr>
            <a:r>
              <a:rPr lang="tr-TR" dirty="0" smtClean="0"/>
              <a:t>Kalış (sustain): Sesin en yoğun seviyede (tepe noktada) kalma zamanı.</a:t>
            </a:r>
          </a:p>
          <a:p>
            <a:pPr marL="514350" indent="-514350">
              <a:buFont typeface="+mj-lt"/>
              <a:buAutoNum type="arabicPeriod"/>
            </a:pPr>
            <a:r>
              <a:rPr lang="tr-TR" dirty="0" smtClean="0"/>
              <a:t>Düşüş (decay): Sesin en yoğun seviyeden sessizliğe inme süresi.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Aynı frekans ve ses yoğunluğuna sahip iki nota, farklı zarflara sahipse, farklı sesler üretirler.</a:t>
            </a:r>
          </a:p>
          <a:p>
            <a:pPr>
              <a:buNone/>
            </a:pPr>
            <a:r>
              <a:rPr lang="tr-TR" dirty="0" smtClean="0"/>
              <a:t>	Sözgelimi bir keman telini yumuşak çaldığınızda çıkış, kalış ve düşüş zamanları hemen hemen eşit ve uzundur. Aynı telle keskin bir ses ürettiğinizde ise çıkış zamanı ani, kalış ve düşüş zamanları ise kısadır.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nedir?</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Havadaki moleküller bu dalgayla birbirine çarpar. Böylece ses dalgalanarak, bir  elektrik akımı gibi yayılır.</a:t>
            </a:r>
          </a:p>
          <a:p>
            <a:pPr>
              <a:buNone/>
            </a:pPr>
            <a:r>
              <a:rPr lang="tr-TR" dirty="0" smtClean="0"/>
              <a:t>		Bir kaynaktan çıkan ses hava (gaz), katı cisimler ya da sıvı içinde dalga olarak ilerler.</a:t>
            </a:r>
          </a:p>
          <a:p>
            <a:pPr>
              <a:buNone/>
            </a:pPr>
            <a:r>
              <a:rPr lang="tr-TR" dirty="0" smtClean="0"/>
              <a:t>		İçinde ilerlediği madde pek fazla yer değiştirmez. Ancak ses dalgalarının yarattığı basınç, suya atılan bir taşın yarattığı dalgalar gibi ilerler.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lnSpcReduction="10000"/>
          </a:bodyPr>
          <a:lstStyle/>
          <a:p>
            <a:pPr>
              <a:buNone/>
            </a:pPr>
            <a:r>
              <a:rPr lang="tr-TR" dirty="0" smtClean="0"/>
              <a:t>	Sesler 4 ana gruba ayrılabilir:</a:t>
            </a:r>
          </a:p>
          <a:p>
            <a:pPr>
              <a:buNone/>
            </a:pPr>
            <a:endParaRPr lang="tr-TR" dirty="0" smtClean="0"/>
          </a:p>
          <a:p>
            <a:pPr marL="514350" indent="-514350">
              <a:buFont typeface="+mj-lt"/>
              <a:buAutoNum type="arabicPeriod"/>
            </a:pPr>
            <a:r>
              <a:rPr lang="tr-TR" dirty="0" smtClean="0"/>
              <a:t>İnsan sesleri</a:t>
            </a:r>
          </a:p>
          <a:p>
            <a:pPr marL="514350" indent="-514350">
              <a:buFont typeface="+mj-lt"/>
              <a:buAutoNum type="arabicPeriod"/>
            </a:pPr>
            <a:r>
              <a:rPr lang="tr-TR" dirty="0" smtClean="0"/>
              <a:t>Çalgı sesleri</a:t>
            </a:r>
          </a:p>
          <a:p>
            <a:pPr marL="514350" indent="-514350">
              <a:buFont typeface="+mj-lt"/>
              <a:buAutoNum type="arabicPeriod"/>
            </a:pPr>
            <a:r>
              <a:rPr lang="tr-TR" dirty="0" smtClean="0"/>
              <a:t>Doğal sesler</a:t>
            </a:r>
          </a:p>
          <a:p>
            <a:pPr marL="514350" indent="-514350">
              <a:buFont typeface="+mj-lt"/>
              <a:buAutoNum type="arabicPeriod"/>
            </a:pPr>
            <a:r>
              <a:rPr lang="tr-TR" dirty="0" smtClean="0"/>
              <a:t>Yapay sesler</a:t>
            </a:r>
          </a:p>
          <a:p>
            <a:pPr marL="514350" indent="-514350">
              <a:buNone/>
            </a:pPr>
            <a:endParaRPr lang="tr-TR" dirty="0" smtClean="0"/>
          </a:p>
          <a:p>
            <a:pPr marL="514350" indent="-514350">
              <a:buNone/>
            </a:pPr>
            <a:r>
              <a:rPr lang="tr-TR" dirty="0" smtClean="0"/>
              <a:t>Bunlar da kendi içlerinde gruplara ayrılabilir.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fontScale="70000" lnSpcReduction="20000"/>
          </a:bodyPr>
          <a:lstStyle/>
          <a:p>
            <a:pPr>
              <a:buNone/>
            </a:pPr>
            <a:r>
              <a:rPr lang="tr-TR" b="1" dirty="0" smtClean="0"/>
              <a:t>	İnsan sesleri</a:t>
            </a:r>
          </a:p>
          <a:p>
            <a:pPr marL="514350" indent="-514350">
              <a:buNone/>
            </a:pPr>
            <a:endParaRPr lang="tr-TR" dirty="0" smtClean="0"/>
          </a:p>
          <a:p>
            <a:pPr marL="514350" indent="-514350">
              <a:buFont typeface="+mj-lt"/>
              <a:buAutoNum type="alphaLcParenR"/>
            </a:pPr>
            <a:r>
              <a:rPr lang="tr-TR" dirty="0" smtClean="0"/>
              <a:t>Erkek sesleri:</a:t>
            </a:r>
          </a:p>
          <a:p>
            <a:pPr marL="971550" lvl="1" indent="-571500">
              <a:buFont typeface="+mj-lt"/>
              <a:buAutoNum type="romanLcPeriod"/>
            </a:pPr>
            <a:r>
              <a:rPr lang="tr-TR" dirty="0" smtClean="0"/>
              <a:t>Genç erkek sesi</a:t>
            </a:r>
          </a:p>
          <a:p>
            <a:pPr marL="971550" lvl="1" indent="-571500">
              <a:buFont typeface="+mj-lt"/>
              <a:buAutoNum type="romanLcPeriod"/>
            </a:pPr>
            <a:r>
              <a:rPr lang="tr-TR" dirty="0" smtClean="0"/>
              <a:t>Olgun yaştaki erkek sesi</a:t>
            </a:r>
          </a:p>
          <a:p>
            <a:pPr marL="971550" lvl="1" indent="-571500">
              <a:buFont typeface="+mj-lt"/>
              <a:buAutoNum type="romanLcPeriod"/>
            </a:pPr>
            <a:r>
              <a:rPr lang="tr-TR" dirty="0" smtClean="0"/>
              <a:t>Yaşlı erkek sesi</a:t>
            </a:r>
          </a:p>
          <a:p>
            <a:pPr marL="514350" indent="-514350">
              <a:buFont typeface="+mj-lt"/>
              <a:buAutoNum type="alphaLcParenR"/>
            </a:pPr>
            <a:r>
              <a:rPr lang="tr-TR" dirty="0" smtClean="0"/>
              <a:t>Kadın sesleri:</a:t>
            </a:r>
          </a:p>
          <a:p>
            <a:pPr marL="971550" lvl="1" indent="-571500">
              <a:buFont typeface="+mj-lt"/>
              <a:buAutoNum type="romanLcPeriod"/>
            </a:pPr>
            <a:r>
              <a:rPr lang="tr-TR" dirty="0" smtClean="0"/>
              <a:t>Genç kadın sesi</a:t>
            </a:r>
          </a:p>
          <a:p>
            <a:pPr marL="971550" lvl="1" indent="-571500">
              <a:buFont typeface="+mj-lt"/>
              <a:buAutoNum type="romanLcPeriod"/>
            </a:pPr>
            <a:r>
              <a:rPr lang="tr-TR" dirty="0" smtClean="0"/>
              <a:t>Olgun yaştaki kadın sesi</a:t>
            </a:r>
          </a:p>
          <a:p>
            <a:pPr marL="971550" lvl="1" indent="-571500">
              <a:buFont typeface="+mj-lt"/>
              <a:buAutoNum type="romanLcPeriod"/>
            </a:pPr>
            <a:r>
              <a:rPr lang="tr-TR" dirty="0" smtClean="0"/>
              <a:t>Yaşlı kadın sesi</a:t>
            </a:r>
          </a:p>
          <a:p>
            <a:pPr marL="514350" indent="-514350">
              <a:buFont typeface="+mj-lt"/>
              <a:buAutoNum type="alphaLcParenR"/>
            </a:pPr>
            <a:r>
              <a:rPr lang="tr-TR" dirty="0" smtClean="0"/>
              <a:t>Çocuk sesi</a:t>
            </a:r>
          </a:p>
          <a:p>
            <a:pPr marL="514350" indent="-514350">
              <a:buNone/>
            </a:pPr>
            <a:r>
              <a:rPr lang="tr-TR" dirty="0" smtClean="0"/>
              <a:t>	Bu gruptaki sesler, cinsiyete göre değil, yaşa göre ayrılır: </a:t>
            </a:r>
          </a:p>
          <a:p>
            <a:pPr marL="514350" indent="-514350">
              <a:buNone/>
            </a:pPr>
            <a:r>
              <a:rPr lang="tr-TR" dirty="0" smtClean="0"/>
              <a:t>	0-1 yaş; 1-3 yaş vb.</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a:bodyPr>
          <a:lstStyle/>
          <a:p>
            <a:pPr>
              <a:buNone/>
            </a:pPr>
            <a:r>
              <a:rPr lang="tr-TR" dirty="0" smtClean="0"/>
              <a:t>	Çalgı sesleri</a:t>
            </a:r>
          </a:p>
          <a:p>
            <a:pPr marL="514350" indent="-514350">
              <a:buNone/>
            </a:pPr>
            <a:endParaRPr lang="tr-TR" dirty="0" smtClean="0"/>
          </a:p>
          <a:p>
            <a:pPr marL="514350" indent="-514350">
              <a:buNone/>
            </a:pPr>
            <a:r>
              <a:rPr lang="tr-TR" dirty="0" smtClean="0"/>
              <a:t>	Flüt, piyano, davul, gitar, bas gitar, keman vb…</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lnSpcReduction="10000"/>
          </a:bodyPr>
          <a:lstStyle/>
          <a:p>
            <a:pPr marL="514350" indent="-514350">
              <a:buNone/>
            </a:pPr>
            <a:r>
              <a:rPr lang="tr-TR" dirty="0" smtClean="0"/>
              <a:t>	Doğal sesler</a:t>
            </a:r>
          </a:p>
          <a:p>
            <a:pPr marL="514350" indent="-514350">
              <a:buNone/>
            </a:pPr>
            <a:endParaRPr lang="tr-TR" dirty="0" smtClean="0"/>
          </a:p>
          <a:p>
            <a:pPr marL="514350" indent="-514350">
              <a:buFont typeface="+mj-lt"/>
              <a:buAutoNum type="alphaLcParenR"/>
            </a:pPr>
            <a:r>
              <a:rPr lang="tr-TR" dirty="0" smtClean="0"/>
              <a:t>Doğanın dinamiğinden kaynaklanan sesler: Rüzgar, yağmur, şimşek, dere vb.</a:t>
            </a:r>
          </a:p>
          <a:p>
            <a:pPr marL="514350" indent="-514350">
              <a:buFont typeface="+mj-lt"/>
              <a:buAutoNum type="alphaLcParenR"/>
            </a:pPr>
            <a:r>
              <a:rPr lang="tr-TR" dirty="0" smtClean="0"/>
              <a:t>İnsandan kaynaklanan sesler: ayak sesi, hapşırma, alkış vb.</a:t>
            </a:r>
          </a:p>
          <a:p>
            <a:pPr marL="514350" indent="-514350">
              <a:buFont typeface="+mj-lt"/>
              <a:buAutoNum type="alphaLcParenR"/>
            </a:pPr>
            <a:r>
              <a:rPr lang="tr-TR" dirty="0" smtClean="0"/>
              <a:t>İnsanın günlük yaşamında kullandığı gereçlerden kaynaklanan sesler: araba sesi, kapı sesi, elektrikli süpürge sesi vb.</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fontScale="92500"/>
          </a:bodyPr>
          <a:lstStyle/>
          <a:p>
            <a:pPr marL="514350" indent="-514350">
              <a:buNone/>
            </a:pPr>
            <a:r>
              <a:rPr lang="tr-TR" dirty="0" smtClean="0"/>
              <a:t>	Yapay sesler</a:t>
            </a:r>
          </a:p>
          <a:p>
            <a:pPr marL="514350" indent="-514350">
              <a:buNone/>
            </a:pPr>
            <a:endParaRPr lang="tr-TR" dirty="0" smtClean="0"/>
          </a:p>
          <a:p>
            <a:pPr marL="514350" indent="-514350">
              <a:buNone/>
            </a:pPr>
            <a:r>
              <a:rPr lang="tr-TR" dirty="0" smtClean="0"/>
              <a:t>	Doğal olarak oluşması mümkün olmayan, elektronik gereçlerle üretilen elektronik efektler.</a:t>
            </a:r>
          </a:p>
          <a:p>
            <a:pPr marL="514350" indent="-514350">
              <a:buNone/>
            </a:pPr>
            <a:r>
              <a:rPr lang="tr-TR" dirty="0" smtClean="0"/>
              <a:t>	Sinemanın ses evrenini oluşturmak için bu seslerden yararlanılır. Bu seslere “efekt” denir.</a:t>
            </a:r>
          </a:p>
          <a:p>
            <a:pPr marL="514350" indent="-514350">
              <a:buNone/>
            </a:pPr>
            <a:r>
              <a:rPr lang="tr-TR" dirty="0" smtClean="0"/>
              <a:t>	Bir filmde bu sesler </a:t>
            </a:r>
            <a:r>
              <a:rPr lang="tr-TR" dirty="0" err="1" smtClean="0"/>
              <a:t>foley</a:t>
            </a:r>
            <a:r>
              <a:rPr lang="tr-TR" dirty="0" smtClean="0"/>
              <a:t> sanatçısı adı verilen kişilerce özel bir stüdyoda oluşturulur.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Kulağımıza gelen ses dalgaları, kulak zarını titreştirir. Bu titreşimler, birbirine bağlı bir dizi kemik aracılığıyla iç kulağa ulaşır.</a:t>
            </a:r>
          </a:p>
          <a:p>
            <a:pPr>
              <a:buNone/>
            </a:pPr>
            <a:r>
              <a:rPr lang="tr-TR" dirty="0" smtClean="0"/>
              <a:t>	İç kulaktaki salyangozun (</a:t>
            </a:r>
            <a:r>
              <a:rPr lang="tr-TR" dirty="0" err="1" smtClean="0"/>
              <a:t>koklea</a:t>
            </a:r>
            <a:r>
              <a:rPr lang="tr-TR" dirty="0" smtClean="0"/>
              <a:t>) içinde </a:t>
            </a:r>
            <a:r>
              <a:rPr lang="tr-TR" dirty="0" err="1" smtClean="0"/>
              <a:t>perilenf</a:t>
            </a:r>
            <a:r>
              <a:rPr lang="tr-TR" dirty="0" smtClean="0"/>
              <a:t> sıvısı bulunur. Titreşimler bu sıvıyı dalgalandırır. </a:t>
            </a:r>
            <a:endParaRPr lang="tr-TR" dirty="0"/>
          </a:p>
          <a:p>
            <a:pPr>
              <a:buNone/>
            </a:pPr>
            <a:r>
              <a:rPr lang="tr-TR" dirty="0" smtClean="0"/>
              <a:t>	Sıvının içinde bulunduğu bölgede yaklaşık 30 bin tüylü hücre vardır. Bu hücreler mekanik titreşimleri yakalar ve altlarında bulunan </a:t>
            </a:r>
            <a:r>
              <a:rPr lang="tr-TR" dirty="0" err="1" smtClean="0"/>
              <a:t>nöral</a:t>
            </a:r>
            <a:r>
              <a:rPr lang="tr-TR" dirty="0" smtClean="0"/>
              <a:t> hücrelere ulaştırır. Bu hücreler de elektrik sinyallerine dönüştürdükleri bu titreşimleri beyne ulaştırır.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a:xfrm>
            <a:off x="457200" y="1196752"/>
            <a:ext cx="8229600" cy="5256584"/>
          </a:xfrm>
        </p:spPr>
        <p:txBody>
          <a:bodyPr>
            <a:normAutofit fontScale="85000" lnSpcReduction="10000"/>
          </a:bodyPr>
          <a:lstStyle/>
          <a:p>
            <a:pPr>
              <a:buNone/>
            </a:pPr>
            <a:r>
              <a:rPr lang="tr-TR" dirty="0" smtClean="0"/>
              <a:t>	Salyangoz içindeki her bölge başka bir frekansa daha hassastır. Dolayısıyla her frekansa belirli bir bölge maksimum düzeyde yanıt verir. Bu bölgeye göre bir sesi </a:t>
            </a:r>
            <a:r>
              <a:rPr lang="tr-TR" dirty="0" err="1" smtClean="0"/>
              <a:t>pest</a:t>
            </a:r>
            <a:r>
              <a:rPr lang="tr-TR" dirty="0" smtClean="0"/>
              <a:t> ya da tiz olarak algılarız.</a:t>
            </a:r>
          </a:p>
          <a:p>
            <a:pPr>
              <a:buNone/>
            </a:pPr>
            <a:r>
              <a:rPr lang="tr-TR" dirty="0" smtClean="0"/>
              <a:t>	Müzik bakımından önemli frekanslara (20 Hz-4000 Hz) duyarlı bölüm, taban zarının 2/3’ünü kapsar. Ayrıca seslerin tonlarını ayırt etme yeteneği bu frekanslar arasında daha yüksektir.</a:t>
            </a:r>
          </a:p>
          <a:p>
            <a:pPr>
              <a:buNone/>
            </a:pPr>
            <a:r>
              <a:rPr lang="tr-TR" dirty="0" smtClean="0"/>
              <a:t>	Bu nedenle aynı güçte (</a:t>
            </a:r>
            <a:r>
              <a:rPr lang="tr-TR" dirty="0" err="1" smtClean="0"/>
              <a:t>dB’de</a:t>
            </a:r>
            <a:r>
              <a:rPr lang="tr-TR" dirty="0" smtClean="0"/>
              <a:t>) insan sesi ile çalgı sesini duyduğumuzda çalgı sesi bize daha güçlüymüş gibi gelebilir. Kurguda </a:t>
            </a:r>
            <a:r>
              <a:rPr lang="tr-TR" dirty="0" err="1" smtClean="0"/>
              <a:t>yanyana</a:t>
            </a:r>
            <a:r>
              <a:rPr lang="tr-TR" dirty="0" smtClean="0"/>
              <a:t> gelen insan sesi ve çalgı sesinin seviyesini </a:t>
            </a:r>
            <a:r>
              <a:rPr lang="tr-TR" dirty="0" err="1" smtClean="0"/>
              <a:t>dB’ine</a:t>
            </a:r>
            <a:r>
              <a:rPr lang="tr-TR" dirty="0" smtClean="0"/>
              <a:t> göre değil, kulağımızın verdiği ölçüye göre ayarlamamız gerekir.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a:bodyPr>
          <a:lstStyle/>
          <a:p>
            <a:pPr>
              <a:buNone/>
            </a:pPr>
            <a:r>
              <a:rPr lang="tr-TR" dirty="0" smtClean="0"/>
              <a:t>	Normal bir orkestra, eserleri genel olarak 45-4600 Hz arasındaki frekanslar içinde icra eder.</a:t>
            </a:r>
          </a:p>
          <a:p>
            <a:pPr>
              <a:buNone/>
            </a:pPr>
            <a:r>
              <a:rPr lang="tr-TR" dirty="0" smtClean="0"/>
              <a:t>	</a:t>
            </a:r>
          </a:p>
          <a:p>
            <a:pPr>
              <a:buNone/>
            </a:pPr>
            <a:r>
              <a:rPr lang="tr-TR" dirty="0" smtClean="0"/>
              <a:t>	İnsan konuşmaları ise 100-10000 Hz arasında değişir. (Kadınlar genellikle 150-10000 Hz, erkekler ise 100-8500 Hz arasında konuşurlar. Bas bir erkek sesi ise 60-70 Hz’e kadar inebilir.)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a:xfrm>
            <a:off x="457200" y="1772816"/>
            <a:ext cx="8229600" cy="4353347"/>
          </a:xfrm>
        </p:spPr>
        <p:txBody>
          <a:bodyPr>
            <a:normAutofit/>
          </a:bodyPr>
          <a:lstStyle/>
          <a:p>
            <a:pPr>
              <a:buNone/>
            </a:pPr>
            <a:r>
              <a:rPr lang="tr-TR" dirty="0" smtClean="0"/>
              <a:t>	Sesi asıl algılayan ise beyindir. </a:t>
            </a:r>
          </a:p>
          <a:p>
            <a:pPr>
              <a:buNone/>
            </a:pPr>
            <a:r>
              <a:rPr lang="tr-TR" dirty="0" smtClean="0"/>
              <a:t>	Beyin, önceden duymuş ve sınıflandırmış olduğu seslerle yeni duyduğu sesi karşılaştırır ve onun neyin sesi olduğunu bulmaya çalışır.</a:t>
            </a:r>
          </a:p>
          <a:p>
            <a:pPr>
              <a:buNone/>
            </a:pPr>
            <a:r>
              <a:rPr lang="tr-TR" dirty="0" smtClean="0"/>
              <a:t>	Eğer yepyeni bir sesle karşılaştıysa, benzerlerine göre sınıflandırma yapar (Örnek: “gitar sesine benziyor” der.)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Beyin, aynı zamanda, iki kulaktan gelen sesleri birleştirerek duyduğu sesin kaynağının konumunu da belirlemeye çalışır.</a:t>
            </a:r>
          </a:p>
          <a:p>
            <a:pPr>
              <a:buNone/>
            </a:pPr>
            <a:r>
              <a:rPr lang="tr-TR" dirty="0" smtClean="0"/>
              <a:t>	Beyin sesi yorumlar. O anki durumumuza, kişisel özelliklerimize göre seslere verdiğimiz tepki değişir.</a:t>
            </a:r>
          </a:p>
          <a:p>
            <a:pPr>
              <a:buNone/>
            </a:pPr>
            <a:r>
              <a:rPr lang="tr-TR" dirty="0" smtClean="0"/>
              <a:t>	Beyin, bir seste eksik olan frekansları tamamlayarak sesin özgün halini algılayabilir. Sözgelimi telefon mikrofonları genellikle alçak frekanstaki sesleri algılayamaz; ama beynimiz bunu tamamlayarak konuşan kişiyi tanır.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nedir?</a:t>
            </a:r>
            <a:endParaRPr lang="tr-TR" dirty="0"/>
          </a:p>
        </p:txBody>
      </p:sp>
      <p:sp>
        <p:nvSpPr>
          <p:cNvPr id="3" name="2 İçerik Yer Tutucusu"/>
          <p:cNvSpPr>
            <a:spLocks noGrp="1"/>
          </p:cNvSpPr>
          <p:nvPr>
            <p:ph idx="1"/>
          </p:nvPr>
        </p:nvSpPr>
        <p:spPr>
          <a:xfrm>
            <a:off x="457200" y="1600201"/>
            <a:ext cx="8229600" cy="1180728"/>
          </a:xfrm>
        </p:spPr>
        <p:txBody>
          <a:bodyPr>
            <a:normAutofit/>
          </a:bodyPr>
          <a:lstStyle/>
          <a:p>
            <a:pPr>
              <a:buNone/>
            </a:pPr>
            <a:r>
              <a:rPr lang="tr-TR" dirty="0" smtClean="0"/>
              <a:t>	Ses dalgaları bir sıkışır, bir genleşir. Bu da sesin bir sinüs dalgası şeklinde ilerlemesine yol açar.</a:t>
            </a:r>
          </a:p>
          <a:p>
            <a:pPr>
              <a:buNone/>
            </a:pPr>
            <a:endParaRPr lang="tr-TR" dirty="0"/>
          </a:p>
        </p:txBody>
      </p:sp>
      <p:pic>
        <p:nvPicPr>
          <p:cNvPr id="6" name="5 Resim" descr="ses.jpg"/>
          <p:cNvPicPr>
            <a:picLocks noChangeAspect="1"/>
          </p:cNvPicPr>
          <p:nvPr/>
        </p:nvPicPr>
        <p:blipFill>
          <a:blip r:embed="rId2" cstate="print"/>
          <a:stretch>
            <a:fillRect/>
          </a:stretch>
        </p:blipFill>
        <p:spPr>
          <a:xfrm>
            <a:off x="2051720" y="2780928"/>
            <a:ext cx="4816872" cy="3617778"/>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lstStyle/>
          <a:p>
            <a:pPr>
              <a:buNone/>
            </a:pPr>
            <a:r>
              <a:rPr lang="tr-TR" dirty="0" smtClean="0"/>
              <a:t>	Genç ve sağlıklı  bir insan yaklaşık 16 Hz ile 20.000 Hz arasındaki frekansları duyar.</a:t>
            </a:r>
          </a:p>
          <a:p>
            <a:pPr>
              <a:buNone/>
            </a:pPr>
            <a:r>
              <a:rPr lang="tr-TR" dirty="0" smtClean="0"/>
              <a:t>	Bu alt ve üst sınırlar kişiden kişiye ve yaşa göre değişebilir.</a:t>
            </a:r>
          </a:p>
          <a:p>
            <a:pPr>
              <a:buNone/>
            </a:pPr>
            <a:r>
              <a:rPr lang="tr-TR" dirty="0" smtClean="0"/>
              <a:t>	16 </a:t>
            </a:r>
            <a:r>
              <a:rPr lang="tr-TR" dirty="0" err="1" smtClean="0"/>
              <a:t>Hz’den</a:t>
            </a:r>
            <a:r>
              <a:rPr lang="tr-TR" dirty="0" smtClean="0"/>
              <a:t> düşük sesleri de duyabilen kişiler vardır. </a:t>
            </a:r>
            <a:r>
              <a:rPr lang="tr-TR" dirty="0" err="1" smtClean="0"/>
              <a:t>Infrasonic</a:t>
            </a:r>
            <a:r>
              <a:rPr lang="tr-TR" dirty="0" smtClean="0"/>
              <a:t> (ses altı) adı verilen bu frekansları kişi tam olarak duyamasa da orada bir sesin varlığını hissedebilir.</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lstStyle/>
          <a:p>
            <a:pPr>
              <a:buNone/>
            </a:pPr>
            <a:r>
              <a:rPr lang="tr-TR" dirty="0" smtClean="0"/>
              <a:t>	20.000 </a:t>
            </a:r>
            <a:r>
              <a:rPr lang="tr-TR" dirty="0" err="1" smtClean="0"/>
              <a:t>Hz’den</a:t>
            </a:r>
            <a:r>
              <a:rPr lang="tr-TR" dirty="0" smtClean="0"/>
              <a:t> büyük </a:t>
            </a:r>
            <a:r>
              <a:rPr lang="tr-TR" dirty="0" err="1" smtClean="0"/>
              <a:t>ultrasonic</a:t>
            </a:r>
            <a:r>
              <a:rPr lang="tr-TR" dirty="0" smtClean="0"/>
              <a:t> (ses üstü) sesleri ise duyamasak da ısı ya da ağrı olarak hissederiz.</a:t>
            </a:r>
          </a:p>
          <a:p>
            <a:pPr>
              <a:buNone/>
            </a:pPr>
            <a:r>
              <a:rPr lang="tr-TR" dirty="0" smtClean="0"/>
              <a:t>	Çok yüksek frekanstaki sesler ise </a:t>
            </a:r>
            <a:r>
              <a:rPr lang="tr-TR" dirty="0" err="1" smtClean="0"/>
              <a:t>supersonic</a:t>
            </a:r>
            <a:r>
              <a:rPr lang="tr-TR" dirty="0" smtClean="0"/>
              <a:t> olarak adlandırılır.</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Normal bir kulağın işitme frekansının 30-15000 Hz olduğu kabul edildiği için teknolojik aygıtlar bu sınırlar içinde ses üretecek şekilde tasarlanırlar. </a:t>
            </a:r>
          </a:p>
          <a:p>
            <a:pPr>
              <a:buNone/>
            </a:pPr>
            <a:r>
              <a:rPr lang="tr-TR" dirty="0" smtClean="0"/>
              <a:t>	Üst frekansların bu şekilde sınırlanması duyarlı kulaklarda bile rahatsızlığa yol açmaz. </a:t>
            </a:r>
          </a:p>
          <a:p>
            <a:pPr>
              <a:buNone/>
            </a:pPr>
            <a:r>
              <a:rPr lang="tr-TR" dirty="0" smtClean="0"/>
              <a:t>	Ayrıca bir de avantajı vardır: gürültü, parazit vb. istenmeyen sesler yüksek frekansa sahiptirler. 15000 Hz sınırlaması sayesinde bu tür sesler kolayca ayıklanabilmektedir.</a:t>
            </a:r>
          </a:p>
          <a:p>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kaynağını konumlandırma</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Bir sesin çıkış yönü ile arkası arasında 18 dB; sağ ile sol arasında ise 8 dB’lik bir fark vardır. Bu sayede, sesin kaynağı iki kulağa ulaşan ses dalgalarının arasındaki zaman farkıyla bulunur.</a:t>
            </a:r>
          </a:p>
          <a:p>
            <a:pPr>
              <a:buNone/>
            </a:pPr>
            <a:r>
              <a:rPr lang="tr-TR" dirty="0" smtClean="0"/>
              <a:t>	Ayrıca iki kulağa gelen seslerin şiddet farkı da önemlidir. Kafatası, yanlardan gelen seslerin şiddetini biraz azaltır.</a:t>
            </a:r>
          </a:p>
          <a:p>
            <a:pPr>
              <a:buNone/>
            </a:pPr>
            <a:r>
              <a:rPr lang="tr-TR" dirty="0" smtClean="0"/>
              <a:t>	Kulak, en az 30 mikro-saniyelik (3 saniyenin  100binde biri) zaman farkını algılar. </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Seçici algılama</a:t>
            </a:r>
            <a:br>
              <a:rPr lang="tr-TR" b="1" dirty="0" smtClean="0"/>
            </a:br>
            <a:r>
              <a:rPr lang="tr-TR" b="1" dirty="0" smtClean="0"/>
              <a:t>(auditory selectivity)</a:t>
            </a:r>
            <a:endParaRPr lang="tr-TR" b="1" dirty="0"/>
          </a:p>
        </p:txBody>
      </p:sp>
      <p:sp>
        <p:nvSpPr>
          <p:cNvPr id="3" name="2 İçerik Yer Tutucusu"/>
          <p:cNvSpPr>
            <a:spLocks noGrp="1"/>
          </p:cNvSpPr>
          <p:nvPr>
            <p:ph idx="1"/>
          </p:nvPr>
        </p:nvSpPr>
        <p:spPr/>
        <p:txBody>
          <a:bodyPr>
            <a:normAutofit/>
          </a:bodyPr>
          <a:lstStyle/>
          <a:p>
            <a:pPr>
              <a:buNone/>
            </a:pPr>
            <a:r>
              <a:rPr lang="tr-TR" dirty="0" smtClean="0"/>
              <a:t>	</a:t>
            </a:r>
          </a:p>
          <a:p>
            <a:pPr>
              <a:buNone/>
            </a:pPr>
            <a:r>
              <a:rPr lang="tr-TR" dirty="0" smtClean="0"/>
              <a:t>	İnsan, üstüste binen birçok ses içinden sadece birini dinleyebilme özelliğine sahiptir.</a:t>
            </a:r>
          </a:p>
          <a:p>
            <a:pPr>
              <a:buNone/>
            </a:pPr>
            <a:r>
              <a:rPr lang="tr-TR" dirty="0" smtClean="0"/>
              <a:t>	</a:t>
            </a:r>
          </a:p>
          <a:p>
            <a:pPr>
              <a:buNone/>
            </a:pPr>
            <a:r>
              <a:rPr lang="tr-TR" dirty="0" smtClean="0"/>
              <a:t>	Diyelim ki 4 kişi hep birlikte konuşuyor. İnsan bunlardan birini seçip sadece ona “kulak kabartıp” onun konuşmalarını dinleyebilir. </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“Binaural unmasking” etkisi</a:t>
            </a:r>
            <a:endParaRPr lang="tr-TR" b="1" dirty="0"/>
          </a:p>
        </p:txBody>
      </p:sp>
      <p:sp>
        <p:nvSpPr>
          <p:cNvPr id="3" name="2 İçerik Yer Tutucusu"/>
          <p:cNvSpPr>
            <a:spLocks noGrp="1"/>
          </p:cNvSpPr>
          <p:nvPr>
            <p:ph idx="1"/>
          </p:nvPr>
        </p:nvSpPr>
        <p:spPr/>
        <p:txBody>
          <a:bodyPr>
            <a:normAutofit fontScale="92500"/>
          </a:bodyPr>
          <a:lstStyle/>
          <a:p>
            <a:pPr>
              <a:buNone/>
            </a:pPr>
            <a:r>
              <a:rPr lang="tr-TR" dirty="0" smtClean="0"/>
              <a:t>	Gürültülü ortamlarda anlamlı sesleri ayırdedebilme yetisidir.</a:t>
            </a:r>
          </a:p>
          <a:p>
            <a:pPr>
              <a:buNone/>
            </a:pPr>
            <a:r>
              <a:rPr lang="tr-TR" dirty="0" smtClean="0"/>
              <a:t>	Bir deney yapılmıştır: Bir kulağa önce bir saf ses verilmiştir. Ardından aynı kulağa, onu bastıracak şiddette bir gürültü gönderilmiştir.</a:t>
            </a:r>
          </a:p>
          <a:p>
            <a:pPr>
              <a:buNone/>
            </a:pPr>
            <a:r>
              <a:rPr lang="tr-TR" dirty="0" smtClean="0"/>
              <a:t>	Daha sonra diğer kulağa, aynı şiddette aynı gürültü verilmiştir. </a:t>
            </a:r>
          </a:p>
          <a:p>
            <a:pPr>
              <a:buNone/>
            </a:pPr>
            <a:r>
              <a:rPr lang="tr-TR" dirty="0" smtClean="0"/>
              <a:t>	Sonuç olarak birinci kulağa verilen ve gürültü ile maskelenmiş olan saf ses, yeniden duyulmuştur.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“Binaural unmasking” etkisi</a:t>
            </a:r>
            <a:endParaRPr lang="tr-TR" b="1" dirty="0"/>
          </a:p>
        </p:txBody>
      </p:sp>
      <p:sp>
        <p:nvSpPr>
          <p:cNvPr id="3" name="2 İçerik Yer Tutucusu"/>
          <p:cNvSpPr>
            <a:spLocks noGrp="1"/>
          </p:cNvSpPr>
          <p:nvPr>
            <p:ph idx="1"/>
          </p:nvPr>
        </p:nvSpPr>
        <p:spPr/>
        <p:txBody>
          <a:bodyPr>
            <a:normAutofit/>
          </a:bodyPr>
          <a:lstStyle/>
          <a:p>
            <a:pPr>
              <a:buNone/>
            </a:pPr>
            <a:r>
              <a:rPr lang="tr-TR" dirty="0" smtClean="0"/>
              <a:t>	Her iki taraftan gelen gürültü dalgaları birbirini sıfırlamış, böylece saf ses yeniden duyulur hale gelmiştir.</a:t>
            </a:r>
          </a:p>
          <a:p>
            <a:pPr>
              <a:buNone/>
            </a:pPr>
            <a:r>
              <a:rPr lang="tr-TR" dirty="0" smtClean="0"/>
              <a:t>	Tüfek/</a:t>
            </a:r>
            <a:r>
              <a:rPr lang="tr-TR" dirty="0" err="1" smtClean="0"/>
              <a:t>shotgun</a:t>
            </a:r>
            <a:r>
              <a:rPr lang="tr-TR" dirty="0" smtClean="0"/>
              <a:t> mikrofonların yan tarafındaki ses algılayıcılar da aynı işi görürler. Böylece yanlardaki sesler, gürültüler değil, sadece tüfek mikrofonun ucunun yöneldiği yerden gelen sesler kaydedilir.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Akustik</a:t>
            </a:r>
            <a:endParaRPr lang="tr-TR" b="1"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Sesin üretimi, denetimi, aktarımı ve kaydedilmesini inceleyen bilim dalıdır.</a:t>
            </a:r>
          </a:p>
          <a:p>
            <a:pPr>
              <a:buNone/>
            </a:pPr>
            <a:r>
              <a:rPr lang="tr-TR" dirty="0" smtClean="0"/>
              <a:t>	Mimari akustik, çevre akustiği, müzik akustiği gibi dalları vardır. Bizi daha çok ilgilendiren, mimari akustiktir. Sesin kaynağından çıkıp kulağımıza ulaşıncaya dek yaşadığı etkileşimleri konu alır.</a:t>
            </a:r>
          </a:p>
          <a:p>
            <a:pPr>
              <a:buNone/>
            </a:pPr>
            <a:r>
              <a:rPr lang="tr-TR" dirty="0" smtClean="0"/>
              <a:t>	Ses, kaynak ile alıcı arasındaki mesafeye, engellere, içinde bulunulan ortama vb.ne bağlı olarak ilk çıktığı andaki özelliklerden bazılarını yitirir ve yol boyu yeni özellikler kazanır; kısacası değişir.</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smtClean="0"/>
              <a:t>	Bu değişime yol açan </a:t>
            </a:r>
            <a:r>
              <a:rPr lang="tr-TR" dirty="0" smtClean="0"/>
              <a:t>etkileşimler </a:t>
            </a:r>
            <a:r>
              <a:rPr lang="tr-TR" smtClean="0"/>
              <a:t>şunlardır:</a:t>
            </a:r>
          </a:p>
          <a:p>
            <a:pPr>
              <a:buNone/>
            </a:pPr>
            <a:endParaRPr lang="tr-TR" dirty="0" smtClean="0"/>
          </a:p>
          <a:p>
            <a:pPr marL="514350" indent="-514350">
              <a:buFont typeface="+mj-lt"/>
              <a:buAutoNum type="arabicPeriod"/>
            </a:pPr>
            <a:r>
              <a:rPr lang="tr-TR" dirty="0" smtClean="0"/>
              <a:t>Çevredeki cisimlerin, kaynaktan gelen sesin etkisiyle titreşmeleri ve sesi etkilemeleri (Örnek: rezonans)</a:t>
            </a:r>
          </a:p>
          <a:p>
            <a:pPr marL="514350" indent="-514350">
              <a:buFont typeface="+mj-lt"/>
              <a:buAutoNum type="arabicPeriod"/>
            </a:pPr>
            <a:r>
              <a:rPr lang="tr-TR" dirty="0" smtClean="0"/>
              <a:t>Kaynaktan çıkan sesin bir kısmının çevredeki cisimlerin kenarında kırılmalara (yön değiştirmelere) ve yüzeylerinde yansımalara (reverberation) uğraması.</a:t>
            </a:r>
          </a:p>
          <a:p>
            <a:pPr marL="514350" indent="-514350">
              <a:buFont typeface="+mj-lt"/>
              <a:buAutoNum type="arabicPeriod"/>
            </a:pPr>
            <a:r>
              <a:rPr lang="tr-TR" dirty="0" smtClean="0"/>
              <a:t>Birbirine yakın frekanstaki ses bileşenlerinin aynı ortamda bulunduklarında zaman zaman birbirinin etkilerini azaltıp çoğaltmaları (girişim olayı).</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a:bodyPr>
          <a:lstStyle/>
          <a:p>
            <a:pPr>
              <a:buNone/>
            </a:pPr>
            <a:r>
              <a:rPr lang="tr-TR" b="1" dirty="0" smtClean="0"/>
              <a:t>	</a:t>
            </a:r>
            <a:r>
              <a:rPr lang="en-US" b="1" dirty="0" err="1" smtClean="0"/>
              <a:t>Ses</a:t>
            </a:r>
            <a:r>
              <a:rPr lang="en-US" b="1" dirty="0" smtClean="0"/>
              <a:t> </a:t>
            </a:r>
            <a:r>
              <a:rPr lang="en-US" b="1" dirty="0" err="1" smtClean="0"/>
              <a:t>dalgalarının</a:t>
            </a:r>
            <a:r>
              <a:rPr lang="en-US" b="1" dirty="0" smtClean="0"/>
              <a:t> </a:t>
            </a:r>
            <a:r>
              <a:rPr lang="en-US" b="1" dirty="0" err="1" smtClean="0"/>
              <a:t>kırılması</a:t>
            </a:r>
            <a:endParaRPr lang="tr-TR" b="1" dirty="0" smtClean="0"/>
          </a:p>
          <a:p>
            <a:r>
              <a:rPr lang="en-US" dirty="0" err="1" smtClean="0"/>
              <a:t>Ses</a:t>
            </a:r>
            <a:r>
              <a:rPr lang="en-US" dirty="0" smtClean="0"/>
              <a:t> </a:t>
            </a:r>
            <a:r>
              <a:rPr lang="en-US" dirty="0" err="1" smtClean="0"/>
              <a:t>dalgalarının</a:t>
            </a:r>
            <a:r>
              <a:rPr lang="en-US" dirty="0" smtClean="0"/>
              <a:t> </a:t>
            </a:r>
            <a:r>
              <a:rPr lang="en-US" dirty="0" err="1" smtClean="0"/>
              <a:t>yayıldığı</a:t>
            </a:r>
            <a:r>
              <a:rPr lang="en-US" dirty="0" smtClean="0"/>
              <a:t> </a:t>
            </a:r>
            <a:r>
              <a:rPr lang="en-US" dirty="0" err="1" smtClean="0"/>
              <a:t>ortam</a:t>
            </a:r>
            <a:r>
              <a:rPr lang="en-US" dirty="0" smtClean="0"/>
              <a:t> </a:t>
            </a:r>
            <a:r>
              <a:rPr lang="en-US" dirty="0" err="1" smtClean="0"/>
              <a:t>homojen</a:t>
            </a:r>
            <a:r>
              <a:rPr lang="en-US" dirty="0" smtClean="0"/>
              <a:t> </a:t>
            </a:r>
            <a:r>
              <a:rPr lang="en-US" dirty="0" err="1" smtClean="0"/>
              <a:t>ve</a:t>
            </a:r>
            <a:r>
              <a:rPr lang="en-US" dirty="0" smtClean="0"/>
              <a:t> </a:t>
            </a:r>
            <a:r>
              <a:rPr lang="en-US" dirty="0" err="1" smtClean="0"/>
              <a:t>durgun</a:t>
            </a:r>
            <a:r>
              <a:rPr lang="en-US" dirty="0" smtClean="0"/>
              <a:t> </a:t>
            </a:r>
            <a:r>
              <a:rPr lang="en-US" dirty="0" err="1" smtClean="0"/>
              <a:t>ise</a:t>
            </a:r>
            <a:r>
              <a:rPr lang="en-US" dirty="0" smtClean="0"/>
              <a:t> (ideal </a:t>
            </a:r>
            <a:r>
              <a:rPr lang="en-US" dirty="0" err="1" smtClean="0"/>
              <a:t>olarak</a:t>
            </a:r>
            <a:r>
              <a:rPr lang="en-US" dirty="0" smtClean="0"/>
              <a:t>) </a:t>
            </a:r>
            <a:r>
              <a:rPr lang="en-US" dirty="0" err="1" smtClean="0"/>
              <a:t>dalgalar</a:t>
            </a:r>
            <a:r>
              <a:rPr lang="en-US" dirty="0" smtClean="0"/>
              <a:t> her </a:t>
            </a:r>
            <a:r>
              <a:rPr lang="en-US" dirty="0" err="1" smtClean="0"/>
              <a:t>yöne</a:t>
            </a:r>
            <a:r>
              <a:rPr lang="en-US" dirty="0" smtClean="0"/>
              <a:t> </a:t>
            </a:r>
            <a:r>
              <a:rPr lang="en-US" dirty="0" err="1" smtClean="0"/>
              <a:t>ve</a:t>
            </a:r>
            <a:r>
              <a:rPr lang="en-US" dirty="0" smtClean="0"/>
              <a:t> </a:t>
            </a:r>
            <a:r>
              <a:rPr lang="en-US" dirty="0" err="1" smtClean="0"/>
              <a:t>sabit</a:t>
            </a:r>
            <a:r>
              <a:rPr lang="en-US" dirty="0" smtClean="0"/>
              <a:t> </a:t>
            </a:r>
            <a:r>
              <a:rPr lang="en-US" dirty="0" err="1" smtClean="0"/>
              <a:t>hızla</a:t>
            </a:r>
            <a:r>
              <a:rPr lang="en-US" dirty="0" smtClean="0"/>
              <a:t> </a:t>
            </a:r>
            <a:r>
              <a:rPr lang="en-US" dirty="0" err="1" smtClean="0"/>
              <a:t>yayılır</a:t>
            </a:r>
            <a:r>
              <a:rPr lang="en-US" dirty="0" smtClean="0"/>
              <a:t>.</a:t>
            </a:r>
            <a:endParaRPr lang="tr-TR" dirty="0" smtClean="0"/>
          </a:p>
          <a:p>
            <a:r>
              <a:rPr lang="en-US" dirty="0" err="1" smtClean="0"/>
              <a:t>Ortam</a:t>
            </a:r>
            <a:r>
              <a:rPr lang="en-US" dirty="0" smtClean="0"/>
              <a:t> </a:t>
            </a:r>
            <a:r>
              <a:rPr lang="en-US" dirty="0" err="1" smtClean="0"/>
              <a:t>homojen</a:t>
            </a:r>
            <a:r>
              <a:rPr lang="en-US" dirty="0" smtClean="0"/>
              <a:t> </a:t>
            </a:r>
            <a:r>
              <a:rPr lang="en-US" dirty="0" err="1" smtClean="0"/>
              <a:t>değilse</a:t>
            </a:r>
            <a:r>
              <a:rPr lang="en-US" dirty="0" smtClean="0"/>
              <a:t> </a:t>
            </a:r>
            <a:r>
              <a:rPr lang="en-US" dirty="0" err="1" smtClean="0"/>
              <a:t>yayılma</a:t>
            </a:r>
            <a:r>
              <a:rPr lang="en-US" dirty="0" smtClean="0"/>
              <a:t> </a:t>
            </a:r>
            <a:r>
              <a:rPr lang="en-US" dirty="0" err="1" smtClean="0"/>
              <a:t>doğrultusunda</a:t>
            </a:r>
            <a:r>
              <a:rPr lang="en-US" dirty="0" smtClean="0"/>
              <a:t> </a:t>
            </a:r>
            <a:r>
              <a:rPr lang="en-US" dirty="0" err="1" smtClean="0"/>
              <a:t>ve</a:t>
            </a:r>
            <a:r>
              <a:rPr lang="en-US" dirty="0" smtClean="0"/>
              <a:t> </a:t>
            </a:r>
            <a:r>
              <a:rPr lang="en-US" dirty="0" err="1" smtClean="0"/>
              <a:t>hızında</a:t>
            </a:r>
            <a:r>
              <a:rPr lang="en-US" dirty="0" smtClean="0"/>
              <a:t> </a:t>
            </a:r>
            <a:r>
              <a:rPr lang="en-US" dirty="0" err="1" smtClean="0"/>
              <a:t>değişikikler</a:t>
            </a:r>
            <a:r>
              <a:rPr lang="en-US" dirty="0" smtClean="0"/>
              <a:t> </a:t>
            </a:r>
            <a:r>
              <a:rPr lang="en-US" dirty="0" err="1" smtClean="0"/>
              <a:t>olur</a:t>
            </a:r>
            <a:r>
              <a:rPr lang="en-US" dirty="0" smtClean="0"/>
              <a:t>.  </a:t>
            </a:r>
            <a:r>
              <a:rPr lang="tr-TR" dirty="0" smtClean="0"/>
              <a:t>Bu </a:t>
            </a:r>
            <a:r>
              <a:rPr lang="en-US" dirty="0" err="1" smtClean="0"/>
              <a:t>doğrultu</a:t>
            </a:r>
            <a:r>
              <a:rPr lang="en-US" dirty="0" smtClean="0"/>
              <a:t> </a:t>
            </a:r>
            <a:r>
              <a:rPr lang="en-US" dirty="0" err="1" smtClean="0"/>
              <a:t>değişim</a:t>
            </a:r>
            <a:r>
              <a:rPr lang="tr-TR" dirty="0" smtClean="0"/>
              <a:t>i</a:t>
            </a:r>
            <a:r>
              <a:rPr lang="en-US" dirty="0" smtClean="0"/>
              <a:t>ne “</a:t>
            </a:r>
            <a:r>
              <a:rPr lang="en-US" dirty="0" err="1" smtClean="0"/>
              <a:t>saçınma</a:t>
            </a:r>
            <a:r>
              <a:rPr lang="en-US" dirty="0" smtClean="0"/>
              <a:t>” (</a:t>
            </a:r>
            <a:r>
              <a:rPr lang="en-US" dirty="0" err="1" smtClean="0"/>
              <a:t>difraction</a:t>
            </a:r>
            <a:r>
              <a:rPr lang="en-US" dirty="0" smtClean="0"/>
              <a:t>) </a:t>
            </a:r>
            <a:r>
              <a:rPr lang="en-US" dirty="0" err="1" smtClean="0"/>
              <a:t>denir</a:t>
            </a:r>
            <a:r>
              <a:rPr lang="en-US"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Sesin özellikleri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Bu dalganın çeşitli özellikleri vardır.</a:t>
            </a:r>
          </a:p>
          <a:p>
            <a:pPr>
              <a:buNone/>
            </a:pPr>
            <a:endParaRPr lang="tr-TR" dirty="0" smtClean="0"/>
          </a:p>
          <a:p>
            <a:pPr>
              <a:buNone/>
            </a:pPr>
            <a:r>
              <a:rPr lang="tr-TR" dirty="0" smtClean="0"/>
              <a:t>	Dalga boyu</a:t>
            </a:r>
          </a:p>
          <a:p>
            <a:pPr>
              <a:buNone/>
            </a:pPr>
            <a:r>
              <a:rPr lang="tr-TR" dirty="0" smtClean="0"/>
              <a:t>	Frekans</a:t>
            </a:r>
          </a:p>
          <a:p>
            <a:pPr>
              <a:buNone/>
            </a:pPr>
            <a:r>
              <a:rPr lang="tr-TR" dirty="0" smtClean="0"/>
              <a:t>	Genlik</a:t>
            </a:r>
          </a:p>
          <a:p>
            <a:pPr>
              <a:buNone/>
            </a:pPr>
            <a:r>
              <a:rPr lang="tr-TR" dirty="0" smtClean="0"/>
              <a:t>	</a:t>
            </a:r>
          </a:p>
          <a:p>
            <a:pPr>
              <a:buNone/>
            </a:pPr>
            <a:endParaRPr lang="tr-TR" dirty="0" smtClean="0"/>
          </a:p>
          <a:p>
            <a:pPr>
              <a:buNone/>
            </a:pPr>
            <a:r>
              <a:rPr lang="tr-TR" dirty="0" smtClean="0"/>
              <a:t>	</a:t>
            </a: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b="1" dirty="0" smtClean="0"/>
              <a:t>	</a:t>
            </a:r>
            <a:r>
              <a:rPr lang="en-US" b="1" dirty="0" err="1" smtClean="0"/>
              <a:t>Ses</a:t>
            </a:r>
            <a:r>
              <a:rPr lang="en-US" b="1" dirty="0" smtClean="0"/>
              <a:t> </a:t>
            </a:r>
            <a:r>
              <a:rPr lang="en-US" b="1" dirty="0" err="1" smtClean="0"/>
              <a:t>dalgalarının</a:t>
            </a:r>
            <a:r>
              <a:rPr lang="en-US" b="1" dirty="0" smtClean="0"/>
              <a:t> </a:t>
            </a:r>
            <a:r>
              <a:rPr lang="en-US" b="1" dirty="0" err="1" smtClean="0"/>
              <a:t>yansıması</a:t>
            </a:r>
            <a:endParaRPr lang="tr-TR" b="1" dirty="0" smtClean="0"/>
          </a:p>
          <a:p>
            <a:r>
              <a:rPr lang="en-US" dirty="0" err="1" smtClean="0"/>
              <a:t>Ses</a:t>
            </a:r>
            <a:r>
              <a:rPr lang="tr-TR" dirty="0" smtClean="0"/>
              <a:t>,</a:t>
            </a:r>
            <a:r>
              <a:rPr lang="en-US" dirty="0" smtClean="0"/>
              <a:t> </a:t>
            </a:r>
            <a:r>
              <a:rPr lang="en-US" dirty="0" err="1" smtClean="0"/>
              <a:t>yutucu</a:t>
            </a:r>
            <a:r>
              <a:rPr lang="en-US" dirty="0" smtClean="0"/>
              <a:t> </a:t>
            </a:r>
            <a:r>
              <a:rPr lang="en-US" dirty="0" err="1" smtClean="0"/>
              <a:t>bir</a:t>
            </a:r>
            <a:r>
              <a:rPr lang="en-US" dirty="0" smtClean="0"/>
              <a:t> </a:t>
            </a:r>
            <a:r>
              <a:rPr lang="en-US" dirty="0" err="1" smtClean="0"/>
              <a:t>yüzeyle</a:t>
            </a:r>
            <a:r>
              <a:rPr lang="en-US" dirty="0" smtClean="0"/>
              <a:t> </a:t>
            </a:r>
            <a:r>
              <a:rPr lang="en-US" dirty="0" err="1" smtClean="0"/>
              <a:t>karşılaşı</a:t>
            </a:r>
            <a:r>
              <a:rPr lang="tr-TR" dirty="0" smtClean="0"/>
              <a:t>r</a:t>
            </a:r>
            <a:r>
              <a:rPr lang="en-US" dirty="0" err="1" smtClean="0"/>
              <a:t>sa</a:t>
            </a:r>
            <a:r>
              <a:rPr lang="en-US" dirty="0" smtClean="0"/>
              <a:t> </a:t>
            </a:r>
            <a:r>
              <a:rPr lang="en-US" dirty="0" err="1" smtClean="0"/>
              <a:t>zayıflayıp</a:t>
            </a:r>
            <a:r>
              <a:rPr lang="en-US" dirty="0" smtClean="0"/>
              <a:t> </a:t>
            </a:r>
            <a:r>
              <a:rPr lang="en-US" dirty="0" err="1" smtClean="0"/>
              <a:t>kaybolur</a:t>
            </a:r>
            <a:r>
              <a:rPr lang="en-US" dirty="0" smtClean="0"/>
              <a:t>, </a:t>
            </a:r>
            <a:r>
              <a:rPr lang="en-US" dirty="0" err="1" smtClean="0"/>
              <a:t>yutucu</a:t>
            </a:r>
            <a:r>
              <a:rPr lang="en-US" dirty="0" smtClean="0"/>
              <a:t> </a:t>
            </a:r>
            <a:r>
              <a:rPr lang="en-US" dirty="0" err="1" smtClean="0"/>
              <a:t>olmayan</a:t>
            </a:r>
            <a:r>
              <a:rPr lang="en-US" dirty="0" smtClean="0"/>
              <a:t> </a:t>
            </a:r>
            <a:r>
              <a:rPr lang="en-US" dirty="0" err="1" smtClean="0"/>
              <a:t>yüzeyde</a:t>
            </a:r>
            <a:r>
              <a:rPr lang="en-US" dirty="0" smtClean="0"/>
              <a:t> </a:t>
            </a:r>
            <a:r>
              <a:rPr lang="en-US" dirty="0" err="1" smtClean="0"/>
              <a:t>ise</a:t>
            </a:r>
            <a:r>
              <a:rPr lang="en-US" dirty="0" smtClean="0"/>
              <a:t> </a:t>
            </a:r>
            <a:r>
              <a:rPr lang="en-US" dirty="0" err="1" smtClean="0"/>
              <a:t>yansır</a:t>
            </a:r>
            <a:r>
              <a:rPr lang="en-US" dirty="0" smtClean="0"/>
              <a:t>.</a:t>
            </a:r>
            <a:endParaRPr lang="tr-TR" dirty="0" smtClean="0"/>
          </a:p>
          <a:p>
            <a:r>
              <a:rPr lang="tr-TR" dirty="0" smtClean="0"/>
              <a:t>Y</a:t>
            </a:r>
            <a:r>
              <a:rPr lang="en-US" dirty="0" err="1" smtClean="0"/>
              <a:t>ansıma</a:t>
            </a:r>
            <a:r>
              <a:rPr lang="en-US" dirty="0" smtClean="0"/>
              <a:t> </a:t>
            </a:r>
            <a:r>
              <a:rPr lang="en-US" dirty="0" err="1" smtClean="0"/>
              <a:t>süresi</a:t>
            </a:r>
            <a:r>
              <a:rPr lang="en-US" dirty="0" smtClean="0"/>
              <a:t> = (</a:t>
            </a:r>
            <a:r>
              <a:rPr lang="en-US" dirty="0" err="1" smtClean="0"/>
              <a:t>yüzeye</a:t>
            </a:r>
            <a:r>
              <a:rPr lang="en-US" dirty="0" smtClean="0"/>
              <a:t> </a:t>
            </a:r>
            <a:r>
              <a:rPr lang="en-US" dirty="0" err="1" smtClean="0"/>
              <a:t>uzaklık</a:t>
            </a:r>
            <a:r>
              <a:rPr lang="en-US" dirty="0" smtClean="0"/>
              <a:t> x </a:t>
            </a:r>
            <a:r>
              <a:rPr lang="en-US" dirty="0" err="1" smtClean="0"/>
              <a:t>yayılma</a:t>
            </a:r>
            <a:r>
              <a:rPr lang="en-US" dirty="0" smtClean="0"/>
              <a:t> </a:t>
            </a:r>
            <a:r>
              <a:rPr lang="en-US" dirty="0" err="1" smtClean="0"/>
              <a:t>hızı</a:t>
            </a:r>
            <a:r>
              <a:rPr lang="en-US" dirty="0" smtClean="0"/>
              <a:t> x </a:t>
            </a:r>
            <a:r>
              <a:rPr lang="en-US" dirty="0" err="1" smtClean="0"/>
              <a:t>gidip</a:t>
            </a:r>
            <a:r>
              <a:rPr lang="en-US" dirty="0" smtClean="0"/>
              <a:t> </a:t>
            </a:r>
            <a:r>
              <a:rPr lang="en-US" dirty="0" err="1" smtClean="0"/>
              <a:t>gelme</a:t>
            </a:r>
            <a:r>
              <a:rPr lang="en-US" dirty="0" smtClean="0"/>
              <a:t> </a:t>
            </a:r>
            <a:r>
              <a:rPr lang="en-US" dirty="0" err="1" smtClean="0"/>
              <a:t>süresi</a:t>
            </a:r>
            <a:r>
              <a:rPr lang="en-US" dirty="0" smtClean="0"/>
              <a:t>) / 2</a:t>
            </a:r>
            <a:endParaRPr lang="tr-TR" dirty="0" smtClean="0"/>
          </a:p>
          <a:p>
            <a:r>
              <a:rPr lang="en-US" dirty="0" err="1" smtClean="0"/>
              <a:t>Yansıma</a:t>
            </a:r>
            <a:r>
              <a:rPr lang="en-US" dirty="0" smtClean="0"/>
              <a:t> </a:t>
            </a:r>
            <a:r>
              <a:rPr lang="en-US" dirty="0" err="1" smtClean="0"/>
              <a:t>açısı</a:t>
            </a:r>
            <a:r>
              <a:rPr lang="tr-TR" dirty="0" smtClean="0"/>
              <a:t> yüzeyin özelliğine ve açısına göre değişir. Düz pürüzsüz katı yüzeyde başka, içbükey yüzeyde başka açıyla yansır. </a:t>
            </a:r>
          </a:p>
          <a:p>
            <a:r>
              <a:rPr lang="tr-TR" dirty="0" smtClean="0"/>
              <a:t>Bazı yüzeylerde birden çok yansıma olabilir. </a:t>
            </a:r>
            <a:r>
              <a:rPr lang="en-US" dirty="0" err="1" smtClean="0"/>
              <a:t>Yansıdıktan</a:t>
            </a:r>
            <a:r>
              <a:rPr lang="en-US" dirty="0" smtClean="0"/>
              <a:t> </a:t>
            </a:r>
            <a:r>
              <a:rPr lang="en-US" dirty="0" err="1" smtClean="0"/>
              <a:t>sonra</a:t>
            </a:r>
            <a:r>
              <a:rPr lang="en-US" dirty="0" smtClean="0"/>
              <a:t> </a:t>
            </a:r>
            <a:r>
              <a:rPr lang="en-US" dirty="0" err="1" smtClean="0"/>
              <a:t>gelen</a:t>
            </a:r>
            <a:r>
              <a:rPr lang="en-US" dirty="0" smtClean="0"/>
              <a:t> </a:t>
            </a:r>
            <a:r>
              <a:rPr lang="en-US" dirty="0" err="1" smtClean="0"/>
              <a:t>ses</a:t>
            </a:r>
            <a:r>
              <a:rPr lang="en-US" dirty="0" smtClean="0"/>
              <a:t> </a:t>
            </a:r>
            <a:r>
              <a:rPr lang="en-US" dirty="0" err="1" smtClean="0"/>
              <a:t>birden</a:t>
            </a:r>
            <a:r>
              <a:rPr lang="en-US" dirty="0" smtClean="0"/>
              <a:t> </a:t>
            </a:r>
            <a:r>
              <a:rPr lang="en-US" dirty="0" err="1" smtClean="0"/>
              <a:t>fazlaysa</a:t>
            </a:r>
            <a:r>
              <a:rPr lang="en-US" dirty="0" smtClean="0"/>
              <a:t> </a:t>
            </a:r>
            <a:r>
              <a:rPr lang="tr-TR" dirty="0" smtClean="0"/>
              <a:t>ya da yansıma mesafesi uzunsa </a:t>
            </a:r>
            <a:r>
              <a:rPr lang="en-US" dirty="0" err="1" smtClean="0"/>
              <a:t>yankı</a:t>
            </a:r>
            <a:r>
              <a:rPr lang="en-US" dirty="0" smtClean="0"/>
              <a:t> </a:t>
            </a:r>
            <a:r>
              <a:rPr lang="en-US" dirty="0" err="1" smtClean="0"/>
              <a:t>oluşur</a:t>
            </a:r>
            <a:r>
              <a:rPr lang="en-US" dirty="0" smtClean="0"/>
              <a:t>.</a:t>
            </a:r>
            <a:endParaRPr lang="tr-TR" dirty="0" smtClean="0"/>
          </a:p>
          <a:p>
            <a:pPr>
              <a:buNone/>
            </a:pP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b="1" dirty="0" smtClean="0"/>
              <a:t>	</a:t>
            </a:r>
            <a:r>
              <a:rPr lang="en-US" dirty="0" err="1" smtClean="0"/>
              <a:t>Yansıyan</a:t>
            </a:r>
            <a:r>
              <a:rPr lang="en-US" dirty="0" smtClean="0"/>
              <a:t> </a:t>
            </a:r>
            <a:r>
              <a:rPr lang="en-US" dirty="0" err="1" smtClean="0"/>
              <a:t>ses</a:t>
            </a:r>
            <a:r>
              <a:rPr lang="en-US" dirty="0" smtClean="0"/>
              <a:t> </a:t>
            </a:r>
            <a:r>
              <a:rPr lang="en-US" dirty="0" err="1" smtClean="0"/>
              <a:t>dalgaları</a:t>
            </a:r>
            <a:r>
              <a:rPr lang="en-US" dirty="0" smtClean="0"/>
              <a:t> </a:t>
            </a:r>
            <a:r>
              <a:rPr lang="en-US" dirty="0" err="1" smtClean="0"/>
              <a:t>ile</a:t>
            </a:r>
            <a:r>
              <a:rPr lang="en-US" dirty="0" smtClean="0"/>
              <a:t> dire</a:t>
            </a:r>
            <a:r>
              <a:rPr lang="tr-TR" dirty="0" smtClean="0"/>
              <a:t>k</a:t>
            </a:r>
            <a:r>
              <a:rPr lang="en-US" dirty="0" smtClean="0"/>
              <a:t>t </a:t>
            </a:r>
            <a:r>
              <a:rPr lang="tr-TR" dirty="0" smtClean="0"/>
              <a:t>kaynaktan kulağımıza gelen </a:t>
            </a:r>
            <a:r>
              <a:rPr lang="en-US" dirty="0" err="1" smtClean="0"/>
              <a:t>ses</a:t>
            </a:r>
            <a:r>
              <a:rPr lang="en-US" dirty="0" smtClean="0"/>
              <a:t> </a:t>
            </a:r>
            <a:r>
              <a:rPr lang="en-US" dirty="0" err="1" smtClean="0"/>
              <a:t>dalgaları</a:t>
            </a:r>
            <a:r>
              <a:rPr lang="en-US" dirty="0" smtClean="0"/>
              <a:t> </a:t>
            </a:r>
            <a:r>
              <a:rPr lang="en-US" dirty="0" err="1" smtClean="0"/>
              <a:t>arasında</a:t>
            </a:r>
            <a:r>
              <a:rPr lang="en-US" dirty="0" smtClean="0"/>
              <a:t> </a:t>
            </a:r>
            <a:r>
              <a:rPr lang="en-US" dirty="0" err="1" smtClean="0"/>
              <a:t>zaman</a:t>
            </a:r>
            <a:r>
              <a:rPr lang="en-US" dirty="0" smtClean="0"/>
              <a:t> </a:t>
            </a:r>
            <a:r>
              <a:rPr lang="en-US" dirty="0" err="1" smtClean="0"/>
              <a:t>farkı</a:t>
            </a:r>
            <a:r>
              <a:rPr lang="en-US" dirty="0" smtClean="0"/>
              <a:t> </a:t>
            </a:r>
            <a:r>
              <a:rPr lang="en-US" dirty="0" err="1" smtClean="0"/>
              <a:t>bulunur</a:t>
            </a:r>
            <a:r>
              <a:rPr lang="en-US" dirty="0" smtClean="0"/>
              <a:t>. </a:t>
            </a:r>
            <a:r>
              <a:rPr lang="tr-TR" dirty="0" smtClean="0"/>
              <a:t> Buna </a:t>
            </a:r>
            <a:r>
              <a:rPr lang="en-US" dirty="0" smtClean="0"/>
              <a:t>“</a:t>
            </a:r>
            <a:r>
              <a:rPr lang="en-US" dirty="0" err="1" smtClean="0"/>
              <a:t>zaman</a:t>
            </a:r>
            <a:r>
              <a:rPr lang="en-US" dirty="0" smtClean="0"/>
              <a:t> </a:t>
            </a:r>
            <a:r>
              <a:rPr lang="en-US" dirty="0" err="1" smtClean="0"/>
              <a:t>gecikmesi</a:t>
            </a:r>
            <a:r>
              <a:rPr lang="en-US" dirty="0" smtClean="0"/>
              <a:t>”</a:t>
            </a:r>
            <a:r>
              <a:rPr lang="tr-TR" dirty="0" smtClean="0"/>
              <a:t> ya da </a:t>
            </a:r>
            <a:r>
              <a:rPr lang="en-US" dirty="0" smtClean="0"/>
              <a:t>”</a:t>
            </a:r>
            <a:r>
              <a:rPr lang="en-US" dirty="0" err="1" smtClean="0"/>
              <a:t>yankı</a:t>
            </a:r>
            <a:r>
              <a:rPr lang="en-US" dirty="0" smtClean="0"/>
              <a:t> </a:t>
            </a:r>
            <a:r>
              <a:rPr lang="en-US" dirty="0" err="1" smtClean="0"/>
              <a:t>zamanı</a:t>
            </a:r>
            <a:r>
              <a:rPr lang="en-US" dirty="0" smtClean="0"/>
              <a:t>”</a:t>
            </a:r>
            <a:r>
              <a:rPr lang="tr-TR" dirty="0" smtClean="0"/>
              <a:t> adı verilir.</a:t>
            </a:r>
          </a:p>
          <a:p>
            <a:pPr>
              <a:buNone/>
            </a:pPr>
            <a:r>
              <a:rPr lang="tr-TR" dirty="0" smtClean="0"/>
              <a:t>	</a:t>
            </a:r>
            <a:r>
              <a:rPr lang="en-US" dirty="0" err="1" smtClean="0"/>
              <a:t>Konuşma</a:t>
            </a:r>
            <a:r>
              <a:rPr lang="en-US" dirty="0" smtClean="0"/>
              <a:t> </a:t>
            </a:r>
            <a:r>
              <a:rPr lang="en-US" dirty="0" err="1" smtClean="0"/>
              <a:t>için</a:t>
            </a:r>
            <a:r>
              <a:rPr lang="en-US" dirty="0" smtClean="0"/>
              <a:t> </a:t>
            </a:r>
            <a:r>
              <a:rPr lang="en-US" dirty="0" err="1" smtClean="0"/>
              <a:t>tasarlanmış</a:t>
            </a:r>
            <a:r>
              <a:rPr lang="en-US" dirty="0" smtClean="0"/>
              <a:t> </a:t>
            </a:r>
            <a:r>
              <a:rPr lang="en-US" dirty="0" err="1" smtClean="0"/>
              <a:t>mekanda</a:t>
            </a:r>
            <a:r>
              <a:rPr lang="en-US" dirty="0" smtClean="0"/>
              <a:t> </a:t>
            </a:r>
            <a:r>
              <a:rPr lang="tr-TR" dirty="0" smtClean="0"/>
              <a:t>zaman gecikmesi</a:t>
            </a:r>
            <a:r>
              <a:rPr lang="en-US" dirty="0" smtClean="0"/>
              <a:t> 30 m/</a:t>
            </a:r>
            <a:r>
              <a:rPr lang="en-US" dirty="0" err="1" smtClean="0"/>
              <a:t>s’den</a:t>
            </a:r>
            <a:r>
              <a:rPr lang="en-US" dirty="0" smtClean="0"/>
              <a:t> </a:t>
            </a:r>
            <a:r>
              <a:rPr lang="en-US" dirty="0" err="1" smtClean="0"/>
              <a:t>az</a:t>
            </a:r>
            <a:r>
              <a:rPr lang="en-US" dirty="0" smtClean="0"/>
              <a:t> </a:t>
            </a:r>
            <a:r>
              <a:rPr lang="en-US" dirty="0" err="1" smtClean="0"/>
              <a:t>olmalı</a:t>
            </a:r>
            <a:r>
              <a:rPr lang="tr-TR" dirty="0" smtClean="0"/>
              <a:t>dır</a:t>
            </a:r>
            <a:r>
              <a:rPr lang="en-US" dirty="0" smtClean="0"/>
              <a:t>. </a:t>
            </a:r>
            <a:r>
              <a:rPr lang="tr-TR" dirty="0" smtClean="0"/>
              <a:t>Bu, </a:t>
            </a:r>
            <a:r>
              <a:rPr lang="en-US" dirty="0" smtClean="0"/>
              <a:t>10,36 </a:t>
            </a:r>
            <a:r>
              <a:rPr lang="en-US" dirty="0" err="1" smtClean="0"/>
              <a:t>metrelik</a:t>
            </a:r>
            <a:r>
              <a:rPr lang="en-US" dirty="0" smtClean="0"/>
              <a:t> “</a:t>
            </a:r>
            <a:r>
              <a:rPr lang="en-US" dirty="0" err="1" smtClean="0"/>
              <a:t>ses</a:t>
            </a:r>
            <a:r>
              <a:rPr lang="en-US" dirty="0" smtClean="0"/>
              <a:t> </a:t>
            </a:r>
            <a:r>
              <a:rPr lang="en-US" dirty="0" err="1" smtClean="0"/>
              <a:t>yolu</a:t>
            </a:r>
            <a:r>
              <a:rPr lang="en-US" dirty="0" smtClean="0"/>
              <a:t>”</a:t>
            </a:r>
            <a:r>
              <a:rPr lang="tr-TR" dirty="0" smtClean="0"/>
              <a:t> demektir</a:t>
            </a:r>
            <a:r>
              <a:rPr lang="en-US" dirty="0" smtClean="0"/>
              <a:t>. Bu </a:t>
            </a:r>
            <a:r>
              <a:rPr lang="en-US" dirty="0" err="1" smtClean="0"/>
              <a:t>yol</a:t>
            </a:r>
            <a:r>
              <a:rPr lang="en-US" dirty="0" smtClean="0"/>
              <a:t> </a:t>
            </a:r>
            <a:r>
              <a:rPr lang="en-US" dirty="0" err="1" smtClean="0"/>
              <a:t>ışın</a:t>
            </a:r>
            <a:r>
              <a:rPr lang="en-US" dirty="0" smtClean="0"/>
              <a:t> </a:t>
            </a:r>
            <a:r>
              <a:rPr lang="en-US" dirty="0" err="1" smtClean="0"/>
              <a:t>diyagram</a:t>
            </a:r>
            <a:r>
              <a:rPr lang="en-US" dirty="0" smtClean="0"/>
              <a:t> </a:t>
            </a:r>
            <a:r>
              <a:rPr lang="en-US" dirty="0" err="1" smtClean="0"/>
              <a:t>ana</a:t>
            </a:r>
            <a:r>
              <a:rPr lang="tr-TR" dirty="0" smtClean="0"/>
              <a:t>l</a:t>
            </a:r>
            <a:r>
              <a:rPr lang="en-US" dirty="0" err="1" smtClean="0"/>
              <a:t>izi</a:t>
            </a:r>
            <a:r>
              <a:rPr lang="en-US" dirty="0" smtClean="0"/>
              <a:t> </a:t>
            </a:r>
            <a:r>
              <a:rPr lang="en-US" dirty="0" err="1" smtClean="0"/>
              <a:t>ile</a:t>
            </a:r>
            <a:r>
              <a:rPr lang="en-US" dirty="0" smtClean="0"/>
              <a:t> her </a:t>
            </a:r>
            <a:r>
              <a:rPr lang="en-US" dirty="0" err="1" smtClean="0"/>
              <a:t>seyirci</a:t>
            </a:r>
            <a:r>
              <a:rPr lang="en-US" dirty="0" smtClean="0"/>
              <a:t> </a:t>
            </a:r>
            <a:r>
              <a:rPr lang="en-US" dirty="0" err="1" smtClean="0"/>
              <a:t>için</a:t>
            </a:r>
            <a:r>
              <a:rPr lang="en-US" dirty="0" smtClean="0"/>
              <a:t> </a:t>
            </a:r>
            <a:r>
              <a:rPr lang="en-US" dirty="0" err="1" smtClean="0"/>
              <a:t>ayrı</a:t>
            </a:r>
            <a:r>
              <a:rPr lang="en-US" dirty="0" smtClean="0"/>
              <a:t> </a:t>
            </a:r>
            <a:r>
              <a:rPr lang="en-US" dirty="0" err="1" smtClean="0"/>
              <a:t>ayrı</a:t>
            </a:r>
            <a:r>
              <a:rPr lang="en-US" dirty="0" smtClean="0"/>
              <a:t> </a:t>
            </a:r>
            <a:r>
              <a:rPr lang="en-US" dirty="0" err="1" smtClean="0"/>
              <a:t>ölçülür</a:t>
            </a:r>
            <a:r>
              <a:rPr lang="en-US" dirty="0" smtClean="0"/>
              <a:t>.</a:t>
            </a:r>
            <a:endParaRPr lang="tr-TR" dirty="0" smtClean="0"/>
          </a:p>
          <a:p>
            <a:pPr>
              <a:buNone/>
            </a:pPr>
            <a:r>
              <a:rPr lang="tr-TR" dirty="0" smtClean="0"/>
              <a:t>	Konuşma ve müzik için mükemmel ses yolu ise </a:t>
            </a:r>
            <a:r>
              <a:rPr lang="en-US" dirty="0" smtClean="0"/>
              <a:t>8.50 m</a:t>
            </a:r>
            <a:r>
              <a:rPr lang="tr-TR" dirty="0" err="1" smtClean="0"/>
              <a:t>etred</a:t>
            </a:r>
            <a:r>
              <a:rPr lang="en-US" dirty="0" smtClean="0"/>
              <a:t>en </a:t>
            </a:r>
            <a:r>
              <a:rPr lang="tr-TR" dirty="0" smtClean="0"/>
              <a:t>az olmasıdır.</a:t>
            </a:r>
          </a:p>
          <a:p>
            <a:pPr>
              <a:buNone/>
            </a:pPr>
            <a:r>
              <a:rPr lang="tr-TR" dirty="0" smtClean="0"/>
              <a:t>	</a:t>
            </a:r>
            <a:r>
              <a:rPr lang="en-US" dirty="0" err="1" smtClean="0"/>
              <a:t>Kulağın</a:t>
            </a:r>
            <a:r>
              <a:rPr lang="en-US" dirty="0" smtClean="0"/>
              <a:t> </a:t>
            </a:r>
            <a:r>
              <a:rPr lang="en-US" dirty="0" err="1" smtClean="0"/>
              <a:t>ataletinden</a:t>
            </a:r>
            <a:r>
              <a:rPr lang="en-US" dirty="0" smtClean="0"/>
              <a:t> </a:t>
            </a:r>
            <a:r>
              <a:rPr lang="en-US" dirty="0" err="1" smtClean="0"/>
              <a:t>ötürü</a:t>
            </a:r>
            <a:r>
              <a:rPr lang="en-US" dirty="0" smtClean="0"/>
              <a:t> 0.1 sn.den </a:t>
            </a:r>
            <a:r>
              <a:rPr lang="en-US" dirty="0" err="1" smtClean="0"/>
              <a:t>az</a:t>
            </a:r>
            <a:r>
              <a:rPr lang="en-US" dirty="0" smtClean="0"/>
              <a:t> </a:t>
            </a:r>
            <a:r>
              <a:rPr lang="en-US" dirty="0" err="1" smtClean="0"/>
              <a:t>zamanda</a:t>
            </a:r>
            <a:r>
              <a:rPr lang="en-US" dirty="0" smtClean="0"/>
              <a:t> </a:t>
            </a:r>
            <a:r>
              <a:rPr lang="en-US" dirty="0" err="1" smtClean="0"/>
              <a:t>kulağa</a:t>
            </a:r>
            <a:r>
              <a:rPr lang="en-US" dirty="0" smtClean="0"/>
              <a:t> </a:t>
            </a:r>
            <a:r>
              <a:rPr lang="en-US" dirty="0" err="1" smtClean="0"/>
              <a:t>ulaşan</a:t>
            </a:r>
            <a:r>
              <a:rPr lang="en-US" dirty="0" smtClean="0"/>
              <a:t> </a:t>
            </a:r>
            <a:r>
              <a:rPr lang="en-US" dirty="0" err="1" smtClean="0"/>
              <a:t>tonlar</a:t>
            </a:r>
            <a:r>
              <a:rPr lang="en-US" dirty="0" smtClean="0"/>
              <a:t> </a:t>
            </a:r>
            <a:r>
              <a:rPr lang="en-US" dirty="0" err="1" smtClean="0"/>
              <a:t>tek</a:t>
            </a:r>
            <a:r>
              <a:rPr lang="en-US" dirty="0" smtClean="0"/>
              <a:t> </a:t>
            </a:r>
            <a:r>
              <a:rPr lang="en-US" dirty="0" err="1" smtClean="0"/>
              <a:t>bir</a:t>
            </a:r>
            <a:r>
              <a:rPr lang="en-US" dirty="0" smtClean="0"/>
              <a:t> </a:t>
            </a:r>
            <a:r>
              <a:rPr lang="en-US" dirty="0" err="1" smtClean="0"/>
              <a:t>tonmuş</a:t>
            </a:r>
            <a:r>
              <a:rPr lang="en-US" dirty="0" smtClean="0"/>
              <a:t> </a:t>
            </a:r>
            <a:r>
              <a:rPr lang="en-US" dirty="0" err="1" smtClean="0"/>
              <a:t>gibi</a:t>
            </a:r>
            <a:r>
              <a:rPr lang="en-US" dirty="0" smtClean="0"/>
              <a:t> </a:t>
            </a:r>
            <a:r>
              <a:rPr lang="en-US" dirty="0" err="1" smtClean="0"/>
              <a:t>işitilir</a:t>
            </a:r>
            <a:r>
              <a:rPr lang="en-US" dirty="0" smtClean="0"/>
              <a:t>.</a:t>
            </a:r>
            <a:endParaRPr lang="tr-TR" dirty="0" smtClean="0"/>
          </a:p>
          <a:p>
            <a:pPr>
              <a:buNone/>
            </a:pPr>
            <a:endParaRPr lang="tr-TR" dirty="0" smtClean="0"/>
          </a:p>
          <a:p>
            <a:pPr>
              <a:buNone/>
            </a:pP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b="1" dirty="0" smtClean="0"/>
              <a:t>	</a:t>
            </a:r>
            <a:r>
              <a:rPr lang="tr-TR" dirty="0" smtClean="0"/>
              <a:t>Direkt ses ile yansıyan ses arasındaki zaman farkı 0.1 saniyeden az ise, yansıyan ses direkt sesten ayırt edilemez hale gelir. Bu duruma “çınlama” adı verilir. Çınlamanın düzeyi, yansıyan seslerin ne kadarının yüzeyler tarafından yutulduğuna göre değişir.</a:t>
            </a:r>
          </a:p>
          <a:p>
            <a:pPr>
              <a:buNone/>
            </a:pPr>
            <a:r>
              <a:rPr lang="tr-TR" dirty="0" smtClean="0"/>
              <a:t>	Sesin yutulması, bir malzemenin ses dalgasının enerjisinin bir miktarını emerek onu ısı enerjisine dönüştürmesiyle oluşur. Bu durumda sesin şiddeti zayıflar. Kumaş, keçe, duvar tahtaları vb. lifli ve delikli malzemeler,sesi en iyi yutan malzemelerdir.</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en-US" dirty="0" err="1" smtClean="0"/>
              <a:t>Hiç</a:t>
            </a:r>
            <a:r>
              <a:rPr lang="en-US" dirty="0" smtClean="0"/>
              <a:t> </a:t>
            </a:r>
            <a:r>
              <a:rPr lang="en-US" dirty="0" err="1" smtClean="0"/>
              <a:t>yankı</a:t>
            </a:r>
            <a:r>
              <a:rPr lang="en-US" dirty="0" smtClean="0"/>
              <a:t> </a:t>
            </a:r>
            <a:r>
              <a:rPr lang="en-US" dirty="0" err="1" smtClean="0"/>
              <a:t>olmaması</a:t>
            </a:r>
            <a:r>
              <a:rPr lang="en-US" dirty="0" smtClean="0"/>
              <a:t> </a:t>
            </a:r>
            <a:r>
              <a:rPr lang="en-US" dirty="0" err="1" smtClean="0"/>
              <a:t>istenmez</a:t>
            </a:r>
            <a:r>
              <a:rPr lang="tr-TR" dirty="0" smtClean="0"/>
              <a:t>, çünkü</a:t>
            </a:r>
            <a:r>
              <a:rPr lang="en-US" dirty="0" smtClean="0"/>
              <a:t> o </a:t>
            </a:r>
            <a:r>
              <a:rPr lang="en-US" dirty="0" err="1" smtClean="0"/>
              <a:t>durumda</a:t>
            </a:r>
            <a:r>
              <a:rPr lang="en-US" dirty="0" smtClean="0"/>
              <a:t> </a:t>
            </a:r>
            <a:r>
              <a:rPr lang="en-US" dirty="0" err="1" smtClean="0"/>
              <a:t>ses</a:t>
            </a:r>
            <a:r>
              <a:rPr lang="en-US" dirty="0" smtClean="0"/>
              <a:t> </a:t>
            </a:r>
            <a:r>
              <a:rPr lang="en-US" dirty="0" err="1" smtClean="0"/>
              <a:t>rengi</a:t>
            </a:r>
            <a:r>
              <a:rPr lang="en-US" dirty="0" smtClean="0"/>
              <a:t> </a:t>
            </a:r>
            <a:r>
              <a:rPr lang="en-US" dirty="0" err="1" smtClean="0"/>
              <a:t>yok</a:t>
            </a:r>
            <a:r>
              <a:rPr lang="en-US" dirty="0" smtClean="0"/>
              <a:t> </a:t>
            </a:r>
            <a:r>
              <a:rPr lang="en-US" dirty="0" err="1" smtClean="0"/>
              <a:t>olur</a:t>
            </a:r>
            <a:r>
              <a:rPr lang="en-US" dirty="0" smtClean="0"/>
              <a:t>.</a:t>
            </a:r>
            <a:endParaRPr lang="tr-TR" dirty="0" smtClean="0"/>
          </a:p>
          <a:p>
            <a:pPr>
              <a:buNone/>
            </a:pP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a:bodyPr>
          <a:lstStyle/>
          <a:p>
            <a:pPr>
              <a:buNone/>
            </a:pPr>
            <a:r>
              <a:rPr lang="tr-TR" b="1" dirty="0" smtClean="0"/>
              <a:t>	</a:t>
            </a:r>
            <a:r>
              <a:rPr lang="en-US" b="1" dirty="0" err="1" smtClean="0"/>
              <a:t>Akustik</a:t>
            </a:r>
            <a:r>
              <a:rPr lang="en-US" b="1" dirty="0" smtClean="0"/>
              <a:t> </a:t>
            </a:r>
            <a:r>
              <a:rPr lang="en-US" b="1" dirty="0" err="1" smtClean="0"/>
              <a:t>ortam</a:t>
            </a:r>
            <a:r>
              <a:rPr lang="en-US" b="1" dirty="0" smtClean="0"/>
              <a:t> (acoustic surround)</a:t>
            </a:r>
            <a:endParaRPr lang="tr-TR" b="1" dirty="0" smtClean="0"/>
          </a:p>
          <a:p>
            <a:pPr>
              <a:buNone/>
            </a:pPr>
            <a:r>
              <a:rPr lang="tr-TR" dirty="0" smtClean="0"/>
              <a:t>	</a:t>
            </a:r>
          </a:p>
          <a:p>
            <a:pPr>
              <a:buNone/>
            </a:pPr>
            <a:r>
              <a:rPr lang="tr-TR" dirty="0" smtClean="0"/>
              <a:t>	</a:t>
            </a:r>
            <a:r>
              <a:rPr lang="en-US" dirty="0" err="1" smtClean="0"/>
              <a:t>Daha</a:t>
            </a:r>
            <a:r>
              <a:rPr lang="en-US" dirty="0" smtClean="0"/>
              <a:t> </a:t>
            </a:r>
            <a:r>
              <a:rPr lang="en-US" dirty="0" err="1" smtClean="0"/>
              <a:t>kaliteli</a:t>
            </a:r>
            <a:r>
              <a:rPr lang="en-US" dirty="0" smtClean="0"/>
              <a:t> </a:t>
            </a:r>
            <a:r>
              <a:rPr lang="en-US" dirty="0" err="1" smtClean="0"/>
              <a:t>ses</a:t>
            </a:r>
            <a:r>
              <a:rPr lang="en-US" dirty="0" smtClean="0"/>
              <a:t> </a:t>
            </a:r>
            <a:r>
              <a:rPr lang="tr-TR" dirty="0" smtClean="0"/>
              <a:t>elde etmek i</a:t>
            </a:r>
            <a:r>
              <a:rPr lang="en-US" dirty="0" err="1" smtClean="0"/>
              <a:t>çin</a:t>
            </a:r>
            <a:r>
              <a:rPr lang="en-US" dirty="0" smtClean="0"/>
              <a:t> </a:t>
            </a:r>
            <a:r>
              <a:rPr lang="en-US" dirty="0" err="1" smtClean="0"/>
              <a:t>sesin</a:t>
            </a:r>
            <a:r>
              <a:rPr lang="en-US" dirty="0" smtClean="0"/>
              <a:t> </a:t>
            </a:r>
            <a:r>
              <a:rPr lang="en-US" dirty="0" err="1" smtClean="0"/>
              <a:t>mek</a:t>
            </a:r>
            <a:r>
              <a:rPr lang="tr-TR" dirty="0" smtClean="0"/>
              <a:t>â</a:t>
            </a:r>
            <a:r>
              <a:rPr lang="en-US" dirty="0" smtClean="0"/>
              <a:t>n </a:t>
            </a:r>
            <a:r>
              <a:rPr lang="en-US" dirty="0" err="1" smtClean="0"/>
              <a:t>içindeki</a:t>
            </a:r>
            <a:r>
              <a:rPr lang="en-US" dirty="0" smtClean="0"/>
              <a:t> </a:t>
            </a:r>
            <a:r>
              <a:rPr lang="en-US" dirty="0" err="1" smtClean="0"/>
              <a:t>dağılımının</a:t>
            </a:r>
            <a:r>
              <a:rPr lang="en-US" dirty="0" smtClean="0"/>
              <a:t> </a:t>
            </a:r>
            <a:r>
              <a:rPr lang="en-US" dirty="0" err="1" smtClean="0"/>
              <a:t>homojen</a:t>
            </a:r>
            <a:r>
              <a:rPr lang="en-US" dirty="0" smtClean="0"/>
              <a:t> </a:t>
            </a:r>
            <a:r>
              <a:rPr lang="en-US" dirty="0" err="1" smtClean="0"/>
              <a:t>olması</a:t>
            </a:r>
            <a:r>
              <a:rPr lang="en-US" dirty="0" smtClean="0"/>
              <a:t> </a:t>
            </a:r>
            <a:r>
              <a:rPr lang="en-US" dirty="0" err="1" smtClean="0"/>
              <a:t>gerek</a:t>
            </a:r>
            <a:r>
              <a:rPr lang="tr-TR" dirty="0" err="1" smtClean="0"/>
              <a:t>lidir</a:t>
            </a:r>
            <a:r>
              <a:rPr lang="tr-TR" dirty="0" smtClean="0"/>
              <a:t>.</a:t>
            </a:r>
          </a:p>
          <a:p>
            <a:pPr>
              <a:buNone/>
            </a:pPr>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en-US" b="1" dirty="0" err="1" smtClean="0"/>
              <a:t>Akustik</a:t>
            </a:r>
            <a:r>
              <a:rPr lang="en-US" b="1" dirty="0" smtClean="0"/>
              <a:t> </a:t>
            </a:r>
            <a:r>
              <a:rPr lang="en-US" b="1" dirty="0" err="1" smtClean="0"/>
              <a:t>geri</a:t>
            </a:r>
            <a:r>
              <a:rPr lang="en-US" b="1" dirty="0" smtClean="0"/>
              <a:t> </a:t>
            </a:r>
            <a:r>
              <a:rPr lang="en-US" b="1" dirty="0" err="1" smtClean="0"/>
              <a:t>besleme</a:t>
            </a:r>
            <a:endParaRPr lang="tr-TR" dirty="0" smtClean="0"/>
          </a:p>
          <a:p>
            <a:pPr>
              <a:buNone/>
            </a:pPr>
            <a:endParaRPr lang="tr-TR" dirty="0" smtClean="0"/>
          </a:p>
          <a:p>
            <a:pPr>
              <a:buNone/>
            </a:pPr>
            <a:r>
              <a:rPr lang="tr-TR" dirty="0" smtClean="0"/>
              <a:t>	Eğer bir mekânda mikrofondan alınan ses, aynı anda hoparlöre veriliyorsa, hoparlörden</a:t>
            </a:r>
            <a:r>
              <a:rPr lang="en-US" dirty="0" smtClean="0"/>
              <a:t> </a:t>
            </a:r>
            <a:r>
              <a:rPr lang="en-US" dirty="0" err="1" smtClean="0"/>
              <a:t>çıkan</a:t>
            </a:r>
            <a:r>
              <a:rPr lang="en-US" dirty="0" smtClean="0"/>
              <a:t> </a:t>
            </a:r>
            <a:r>
              <a:rPr lang="en-US" dirty="0" err="1" smtClean="0"/>
              <a:t>sesin</a:t>
            </a:r>
            <a:r>
              <a:rPr lang="en-US" dirty="0" smtClean="0"/>
              <a:t> </a:t>
            </a:r>
            <a:r>
              <a:rPr lang="tr-TR" dirty="0" smtClean="0"/>
              <a:t>mikrofona</a:t>
            </a:r>
            <a:r>
              <a:rPr lang="en-US" dirty="0" smtClean="0"/>
              <a:t> </a:t>
            </a:r>
            <a:r>
              <a:rPr lang="en-US" dirty="0" err="1" smtClean="0"/>
              <a:t>geri</a:t>
            </a:r>
            <a:r>
              <a:rPr lang="en-US" dirty="0" smtClean="0"/>
              <a:t> </a:t>
            </a:r>
            <a:r>
              <a:rPr lang="en-US" dirty="0" err="1" smtClean="0"/>
              <a:t>gelmesi</a:t>
            </a:r>
            <a:r>
              <a:rPr lang="en-US" dirty="0" smtClean="0"/>
              <a:t> </a:t>
            </a:r>
            <a:r>
              <a:rPr lang="en-US" dirty="0" err="1" smtClean="0"/>
              <a:t>süregiden</a:t>
            </a:r>
            <a:r>
              <a:rPr lang="en-US" dirty="0" smtClean="0"/>
              <a:t> </a:t>
            </a:r>
            <a:r>
              <a:rPr lang="en-US" dirty="0" err="1" smtClean="0"/>
              <a:t>bir</a:t>
            </a:r>
            <a:r>
              <a:rPr lang="en-US" dirty="0" smtClean="0"/>
              <a:t> </a:t>
            </a:r>
            <a:r>
              <a:rPr lang="en-US" dirty="0" err="1" smtClean="0"/>
              <a:t>uğultu</a:t>
            </a:r>
            <a:r>
              <a:rPr lang="en-US" dirty="0" smtClean="0"/>
              <a:t> (hum) </a:t>
            </a:r>
            <a:r>
              <a:rPr lang="en-US" dirty="0" err="1" smtClean="0"/>
              <a:t>oluşturur</a:t>
            </a:r>
            <a:r>
              <a:rPr lang="en-US" dirty="0" smtClean="0"/>
              <a:t>. </a:t>
            </a:r>
            <a:r>
              <a:rPr lang="tr-TR" dirty="0" smtClean="0"/>
              <a:t>Buna “akustik geri besleme” denir. </a:t>
            </a:r>
          </a:p>
          <a:p>
            <a:pPr>
              <a:buNone/>
            </a:pPr>
            <a:r>
              <a:rPr lang="tr-TR" dirty="0" smtClean="0"/>
              <a:t>	Bu geri beslemenin süresi 0.1 saniyeden azsa, </a:t>
            </a:r>
            <a:r>
              <a:rPr lang="en-US" dirty="0" smtClean="0"/>
              <a:t>dire</a:t>
            </a:r>
            <a:r>
              <a:rPr lang="tr-TR" dirty="0" smtClean="0"/>
              <a:t>k</a:t>
            </a:r>
            <a:r>
              <a:rPr lang="en-US" dirty="0" smtClean="0"/>
              <a:t>t </a:t>
            </a:r>
            <a:r>
              <a:rPr lang="en-US" dirty="0" err="1" smtClean="0"/>
              <a:t>gelen</a:t>
            </a:r>
            <a:r>
              <a:rPr lang="en-US" dirty="0" smtClean="0"/>
              <a:t> </a:t>
            </a:r>
            <a:r>
              <a:rPr lang="en-US" dirty="0" err="1" smtClean="0"/>
              <a:t>sesin</a:t>
            </a:r>
            <a:r>
              <a:rPr lang="en-US" dirty="0" smtClean="0"/>
              <a:t> </a:t>
            </a:r>
            <a:r>
              <a:rPr lang="en-US" dirty="0" err="1" smtClean="0"/>
              <a:t>şiddetini</a:t>
            </a:r>
            <a:r>
              <a:rPr lang="en-US" dirty="0" smtClean="0"/>
              <a:t> </a:t>
            </a:r>
            <a:r>
              <a:rPr lang="en-US" dirty="0" err="1" smtClean="0"/>
              <a:t>artırır</a:t>
            </a:r>
            <a:r>
              <a:rPr lang="en-US" dirty="0" smtClean="0"/>
              <a:t>. 0.1den </a:t>
            </a:r>
            <a:r>
              <a:rPr lang="en-US" dirty="0" err="1" smtClean="0"/>
              <a:t>fazlaysa</a:t>
            </a:r>
            <a:r>
              <a:rPr lang="en-US" dirty="0" smtClean="0"/>
              <a:t> </a:t>
            </a:r>
            <a:r>
              <a:rPr lang="en-US" dirty="0" err="1" smtClean="0"/>
              <a:t>yankı</a:t>
            </a:r>
            <a:r>
              <a:rPr lang="en-US" dirty="0" smtClean="0"/>
              <a:t> </a:t>
            </a:r>
            <a:r>
              <a:rPr lang="en-US" dirty="0" err="1" smtClean="0"/>
              <a:t>olu</a:t>
            </a:r>
            <a:r>
              <a:rPr lang="tr-TR" dirty="0" smtClean="0"/>
              <a:t>şu</a:t>
            </a:r>
            <a:r>
              <a:rPr lang="en-US" dirty="0" smtClean="0"/>
              <a:t>r.</a:t>
            </a:r>
            <a:endParaRPr lang="tr-TR" dirty="0" smtClean="0"/>
          </a:p>
          <a:p>
            <a:pPr>
              <a:buNone/>
            </a:pPr>
            <a:endParaRPr lang="tr-TR" dirty="0" smtClean="0"/>
          </a:p>
          <a:p>
            <a:pPr>
              <a:buNone/>
            </a:pP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b="1" dirty="0" smtClean="0"/>
              <a:t>Sesin perdelenmesi (</a:t>
            </a:r>
            <a:r>
              <a:rPr lang="tr-TR" b="1" dirty="0" err="1" smtClean="0"/>
              <a:t>masking</a:t>
            </a:r>
            <a:r>
              <a:rPr lang="tr-TR" b="1" dirty="0" smtClean="0"/>
              <a:t>)</a:t>
            </a:r>
          </a:p>
          <a:p>
            <a:pPr>
              <a:buNone/>
            </a:pPr>
            <a:r>
              <a:rPr lang="tr-TR" b="1" dirty="0" smtClean="0"/>
              <a:t>	</a:t>
            </a:r>
            <a:r>
              <a:rPr lang="tr-TR" dirty="0" smtClean="0"/>
              <a:t>İki ayrı kaynaktan çıkan ve farklı frekanslarda olan iki ayrı sesin zayıf olanı güçlü olan tarafından örtüldüğünde, ses perdelenmiş olur.</a:t>
            </a:r>
          </a:p>
          <a:p>
            <a:pPr>
              <a:buNone/>
            </a:pPr>
            <a:r>
              <a:rPr lang="tr-TR" dirty="0" smtClean="0"/>
              <a:t>	Yüksek frekanslı sesler aynı şiddette gelen düşük frekanslı seslere göre daha güçlüymüş gibi duyulur.</a:t>
            </a:r>
          </a:p>
          <a:p>
            <a:pPr>
              <a:buNone/>
            </a:pPr>
            <a:r>
              <a:rPr lang="tr-TR" dirty="0" smtClean="0"/>
              <a:t>	Ama düşük frekanslı sesin genliği yükseltilirse, bu kez yüksek frekanslı ses zar zor duyulmaya başlar.</a:t>
            </a:r>
          </a:p>
          <a:p>
            <a:pPr>
              <a:buNone/>
            </a:pPr>
            <a:endParaRPr lang="tr-TR" dirty="0" smtClean="0"/>
          </a:p>
          <a:p>
            <a:pPr>
              <a:buNone/>
            </a:pP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Mikrofonlar</a:t>
            </a:r>
            <a:endParaRPr lang="tr-TR" b="1" dirty="0"/>
          </a:p>
        </p:txBody>
      </p:sp>
      <p:sp>
        <p:nvSpPr>
          <p:cNvPr id="3" name="2 İçerik Yer Tutucusu"/>
          <p:cNvSpPr>
            <a:spLocks noGrp="1"/>
          </p:cNvSpPr>
          <p:nvPr>
            <p:ph idx="1"/>
          </p:nvPr>
        </p:nvSpPr>
        <p:spPr/>
        <p:txBody>
          <a:bodyPr/>
          <a:lstStyle/>
          <a:p>
            <a:pPr>
              <a:buNone/>
            </a:pPr>
            <a:r>
              <a:rPr lang="tr-TR" dirty="0" smtClean="0"/>
              <a:t>	Mikrofon, </a:t>
            </a:r>
            <a:r>
              <a:rPr lang="tr-TR" dirty="0"/>
              <a:t>basınçtaki değişimleri </a:t>
            </a:r>
            <a:r>
              <a:rPr lang="tr-TR" dirty="0" smtClean="0"/>
              <a:t>elektrik sinyallerine dönüştüren cihazdır.</a:t>
            </a:r>
          </a:p>
          <a:p>
            <a:pPr>
              <a:buNone/>
            </a:pPr>
            <a:r>
              <a:rPr lang="tr-TR" dirty="0" smtClean="0"/>
              <a:t>	Mikrofona gelen ses dalgaları içte bulunan diyaframa çarparlar. Diyafram basınçtaki değişikliklere göre hareket eder ve mekanik titreşimler oluşturur. Bu titreşimler elektrik sinyallerine dönüştürülür.</a:t>
            </a: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lstStyle/>
          <a:p>
            <a:pPr>
              <a:buNone/>
            </a:pPr>
            <a:r>
              <a:rPr lang="tr-TR" dirty="0" smtClean="0"/>
              <a:t>	</a:t>
            </a:r>
            <a:r>
              <a:rPr lang="tr-TR" b="1" dirty="0" smtClean="0"/>
              <a:t>Empedans</a:t>
            </a:r>
          </a:p>
          <a:p>
            <a:pPr>
              <a:buNone/>
            </a:pPr>
            <a:r>
              <a:rPr lang="tr-TR" dirty="0" smtClean="0"/>
              <a:t>	Kayıt işlemi sırasında kullanılan cihazların elektronik devreleri birbirine uyumlu ise ses verimli bir şekilde alınabilir.</a:t>
            </a:r>
          </a:p>
          <a:p>
            <a:pPr>
              <a:buNone/>
            </a:pPr>
            <a:r>
              <a:rPr lang="tr-TR" dirty="0" smtClean="0"/>
              <a:t>	Her devrenin bir giriş, bir de çıkış empedansı bulunur. Bu değer, devrelerin imalatı sırasında  belirlenir ve sonrasında değiştirilemez.</a:t>
            </a:r>
          </a:p>
          <a:p>
            <a:pPr>
              <a:buNone/>
            </a:pPr>
            <a:r>
              <a:rPr lang="tr-TR" dirty="0" smtClean="0"/>
              <a:t>	Empedansın ölçü birimi  </a:t>
            </a:r>
            <a:r>
              <a:rPr lang="el-GR" dirty="0" smtClean="0"/>
              <a:t>Ω</a:t>
            </a:r>
            <a:r>
              <a:rPr lang="tr-TR" dirty="0" smtClean="0"/>
              <a:t> (</a:t>
            </a:r>
            <a:r>
              <a:rPr lang="tr-TR" dirty="0" err="1" smtClean="0"/>
              <a:t>ohm</a:t>
            </a:r>
            <a:r>
              <a:rPr lang="tr-TR" dirty="0" smtClean="0"/>
              <a:t>)’dur.</a:t>
            </a: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Mikrofonlar alçak, orta ya da yüksek empedanslı olabilirler.</a:t>
            </a:r>
          </a:p>
          <a:p>
            <a:pPr>
              <a:buNone/>
            </a:pPr>
            <a:r>
              <a:rPr lang="tr-TR" dirty="0" smtClean="0"/>
              <a:t>	20-250 </a:t>
            </a:r>
            <a:r>
              <a:rPr lang="el-GR" dirty="0" smtClean="0"/>
              <a:t>Ω</a:t>
            </a:r>
            <a:r>
              <a:rPr lang="tr-TR" dirty="0" smtClean="0"/>
              <a:t> arasındaki alçak empedanslı mikrofonlar, “alçak” anlamına gelen Z harfi ile gösterilirler. Diğerlerinden daha pahalıdırlar.</a:t>
            </a:r>
          </a:p>
          <a:p>
            <a:pPr>
              <a:buNone/>
            </a:pPr>
            <a:r>
              <a:rPr lang="tr-TR" dirty="0" smtClean="0"/>
              <a:t>	1.000-10.000 </a:t>
            </a:r>
            <a:r>
              <a:rPr lang="el-GR" dirty="0" smtClean="0"/>
              <a:t>Ω</a:t>
            </a:r>
            <a:r>
              <a:rPr lang="tr-TR" dirty="0" smtClean="0"/>
              <a:t> arasındakilere orta empedanslı mikrofonlar denir.</a:t>
            </a:r>
          </a:p>
          <a:p>
            <a:pPr>
              <a:buNone/>
            </a:pPr>
            <a:r>
              <a:rPr lang="tr-TR" dirty="0" smtClean="0"/>
              <a:t>	20.000-50.000 </a:t>
            </a:r>
            <a:r>
              <a:rPr lang="el-GR" dirty="0" smtClean="0"/>
              <a:t>Ω</a:t>
            </a:r>
            <a:r>
              <a:rPr lang="tr-TR" dirty="0" smtClean="0"/>
              <a:t> arasındaki yüksek empedanslı mikrofonların en olumlu yönü bir teyp cihazına ya da bir amplifikatör girişine doğrudan bağlanabilmeleridir.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a:xfrm>
            <a:off x="457200" y="1412777"/>
            <a:ext cx="8229600" cy="2016223"/>
          </a:xfrm>
        </p:spPr>
        <p:txBody>
          <a:bodyPr>
            <a:normAutofit fontScale="92500" lnSpcReduction="10000"/>
          </a:bodyPr>
          <a:lstStyle/>
          <a:p>
            <a:pPr>
              <a:buNone/>
            </a:pPr>
            <a:r>
              <a:rPr lang="tr-TR" dirty="0" smtClean="0"/>
              <a:t>	</a:t>
            </a:r>
            <a:r>
              <a:rPr lang="tr-TR" b="1" dirty="0" smtClean="0"/>
              <a:t>Dalga boyu</a:t>
            </a:r>
          </a:p>
          <a:p>
            <a:pPr>
              <a:buNone/>
            </a:pPr>
            <a:r>
              <a:rPr lang="tr-TR" dirty="0" smtClean="0"/>
              <a:t>	İki sinüs dalgası arasındaki mesafedir.</a:t>
            </a:r>
          </a:p>
          <a:p>
            <a:pPr>
              <a:buNone/>
            </a:pPr>
            <a:r>
              <a:rPr lang="tr-TR" dirty="0" smtClean="0"/>
              <a:t>	Dalga üzerinde özdeş davranan herhangi iki nokta arasındaki minimum mesafe ölçülerek hesaplanır.</a:t>
            </a:r>
          </a:p>
          <a:p>
            <a:pPr>
              <a:buNone/>
            </a:pPr>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a:buNone/>
            </a:pPr>
            <a:r>
              <a:rPr lang="tr-TR" b="1" dirty="0" smtClean="0"/>
              <a:t>	Mikrofonların sınıflandırılması:</a:t>
            </a:r>
          </a:p>
          <a:p>
            <a:pPr>
              <a:buNone/>
            </a:pPr>
            <a:endParaRPr lang="tr-TR" dirty="0" smtClean="0"/>
          </a:p>
          <a:p>
            <a:pPr marL="514350" indent="-514350">
              <a:buAutoNum type="arabicPeriod"/>
            </a:pPr>
            <a:r>
              <a:rPr lang="tr-TR" dirty="0" smtClean="0"/>
              <a:t>Sese olan yönelimine göre</a:t>
            </a:r>
          </a:p>
          <a:p>
            <a:pPr marL="514350" indent="-514350">
              <a:buAutoNum type="arabicPeriod"/>
            </a:pPr>
            <a:r>
              <a:rPr lang="tr-TR" dirty="0" smtClean="0"/>
              <a:t>Elektronik yapılarına göre</a:t>
            </a:r>
          </a:p>
          <a:p>
            <a:pPr marL="514350" indent="-514350">
              <a:buAutoNum type="arabicPeriod"/>
            </a:pPr>
            <a:r>
              <a:rPr lang="tr-TR" dirty="0" smtClean="0"/>
              <a:t>Kullanım özelliklerine göre</a:t>
            </a:r>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a:buNone/>
            </a:pPr>
            <a:r>
              <a:rPr lang="tr-TR" b="1" dirty="0" smtClean="0"/>
              <a:t>	Yönelimine göre mikrofonlar:</a:t>
            </a:r>
          </a:p>
          <a:p>
            <a:pPr>
              <a:buNone/>
            </a:pPr>
            <a:r>
              <a:rPr lang="tr-TR" dirty="0" smtClean="0"/>
              <a:t>	</a:t>
            </a:r>
          </a:p>
          <a:p>
            <a:pPr>
              <a:buNone/>
            </a:pPr>
            <a:r>
              <a:rPr lang="tr-TR" dirty="0" smtClean="0"/>
              <a:t>	Mikrofonlar belirli yönlerden gelen sesleri daha iyi almak, diğerlerini ise daha az duymak üzere tasarlanabilirler. Bu yön duyarlılığına “yön karakteristiği”, “mikrofon alış diyagramı” ya da “polar diyagram” adı verilir.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a:buNone/>
            </a:pPr>
            <a:r>
              <a:rPr lang="tr-TR" b="1" dirty="0" smtClean="0"/>
              <a:t>	Yönelimine göre mikrofonlar:</a:t>
            </a:r>
          </a:p>
          <a:p>
            <a:pPr>
              <a:buNone/>
            </a:pPr>
            <a:r>
              <a:rPr lang="tr-TR" dirty="0" smtClean="0"/>
              <a:t>	</a:t>
            </a:r>
          </a:p>
          <a:p>
            <a:pPr marL="514350" indent="-514350">
              <a:buAutoNum type="arabicPeriod"/>
            </a:pPr>
            <a:r>
              <a:rPr lang="tr-TR" dirty="0" smtClean="0"/>
              <a:t>Tek yönlü (</a:t>
            </a:r>
            <a:r>
              <a:rPr lang="tr-TR" dirty="0" err="1" smtClean="0"/>
              <a:t>uni</a:t>
            </a:r>
            <a:r>
              <a:rPr lang="tr-TR" dirty="0" smtClean="0"/>
              <a:t>-</a:t>
            </a:r>
            <a:r>
              <a:rPr lang="tr-TR" dirty="0" err="1" smtClean="0"/>
              <a:t>directional</a:t>
            </a:r>
            <a:r>
              <a:rPr lang="tr-TR" dirty="0" smtClean="0"/>
              <a:t>)</a:t>
            </a:r>
          </a:p>
          <a:p>
            <a:pPr marL="514350" indent="-514350">
              <a:buAutoNum type="arabicPeriod"/>
            </a:pPr>
            <a:r>
              <a:rPr lang="tr-TR" dirty="0" smtClean="0"/>
              <a:t>İki yönlü (</a:t>
            </a:r>
            <a:r>
              <a:rPr lang="tr-TR" dirty="0" err="1" smtClean="0"/>
              <a:t>bi</a:t>
            </a:r>
            <a:r>
              <a:rPr lang="tr-TR" dirty="0" smtClean="0"/>
              <a:t>-</a:t>
            </a:r>
            <a:r>
              <a:rPr lang="tr-TR" dirty="0" err="1" smtClean="0"/>
              <a:t>directional</a:t>
            </a:r>
            <a:r>
              <a:rPr lang="tr-TR" dirty="0" smtClean="0"/>
              <a:t>)</a:t>
            </a:r>
          </a:p>
          <a:p>
            <a:pPr marL="514350" indent="-514350">
              <a:buAutoNum type="arabicPeriod"/>
            </a:pPr>
            <a:r>
              <a:rPr lang="tr-TR" dirty="0" smtClean="0"/>
              <a:t>Çok yönlü (</a:t>
            </a:r>
            <a:r>
              <a:rPr lang="tr-TR" dirty="0" err="1" smtClean="0"/>
              <a:t>omni</a:t>
            </a:r>
            <a:r>
              <a:rPr lang="tr-TR" dirty="0" smtClean="0"/>
              <a:t>-</a:t>
            </a:r>
            <a:r>
              <a:rPr lang="tr-TR" dirty="0" err="1" smtClean="0"/>
              <a:t>directional</a:t>
            </a:r>
            <a:r>
              <a:rPr lang="tr-TR" dirty="0" smtClean="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853136"/>
          </a:xfrm>
        </p:spPr>
        <p:txBody>
          <a:bodyPr>
            <a:normAutofit fontScale="92500" lnSpcReduction="20000"/>
          </a:bodyPr>
          <a:lstStyle/>
          <a:p>
            <a:pPr marL="514350" indent="-514350">
              <a:buNone/>
            </a:pPr>
            <a:r>
              <a:rPr lang="tr-TR" b="1" dirty="0" smtClean="0"/>
              <a:t>	Tek yönlü (</a:t>
            </a:r>
            <a:r>
              <a:rPr lang="tr-TR" b="1" dirty="0" err="1" smtClean="0"/>
              <a:t>uni</a:t>
            </a:r>
            <a:r>
              <a:rPr lang="tr-TR" b="1" dirty="0" smtClean="0"/>
              <a:t>-</a:t>
            </a:r>
            <a:r>
              <a:rPr lang="tr-TR" b="1" dirty="0" err="1" smtClean="0"/>
              <a:t>directional</a:t>
            </a:r>
            <a:r>
              <a:rPr lang="tr-TR" b="1" dirty="0" smtClean="0"/>
              <a:t>) mikrofonlar</a:t>
            </a:r>
          </a:p>
          <a:p>
            <a:pPr marL="514350" indent="-514350">
              <a:buNone/>
            </a:pPr>
            <a:r>
              <a:rPr lang="tr-TR" b="1" dirty="0" smtClean="0"/>
              <a:t>	</a:t>
            </a:r>
          </a:p>
          <a:p>
            <a:pPr marL="514350" indent="-514350">
              <a:buNone/>
            </a:pPr>
            <a:r>
              <a:rPr lang="tr-TR" b="1" dirty="0" smtClean="0"/>
              <a:t>	</a:t>
            </a:r>
            <a:r>
              <a:rPr lang="tr-TR" dirty="0" smtClean="0"/>
              <a:t>Yalnız ön taraftan gelen sese duyarlıdırlar. Mikrofon ekseninin 120 ilâ 240 derece arasında kalan  bölgedeki sesleri tümüyle söndürürler.</a:t>
            </a:r>
          </a:p>
          <a:p>
            <a:pPr marL="514350" indent="-514350">
              <a:buNone/>
            </a:pPr>
            <a:r>
              <a:rPr lang="tr-TR" b="1" dirty="0" smtClean="0"/>
              <a:t>	</a:t>
            </a:r>
            <a:r>
              <a:rPr lang="tr-TR" dirty="0" smtClean="0"/>
              <a:t>En çok kullanılanı “yüreksel” (“</a:t>
            </a:r>
            <a:r>
              <a:rPr lang="tr-TR" dirty="0" err="1" smtClean="0"/>
              <a:t>cardioid</a:t>
            </a:r>
            <a:r>
              <a:rPr lang="tr-TR" dirty="0" smtClean="0"/>
              <a:t>”, “elma mikrofonlar”) alış diyagramlı modelidir. Yandan ve arkadan gelen sesleri alır, ama çok daha az alır.</a:t>
            </a:r>
          </a:p>
          <a:p>
            <a:pPr marL="514350" indent="-514350">
              <a:buNone/>
            </a:pPr>
            <a:r>
              <a:rPr lang="tr-TR" dirty="0" smtClean="0"/>
              <a:t>	</a:t>
            </a:r>
            <a:r>
              <a:rPr lang="tr-TR" dirty="0" err="1" smtClean="0"/>
              <a:t>Yönelgenliği</a:t>
            </a:r>
            <a:r>
              <a:rPr lang="tr-TR" dirty="0" smtClean="0"/>
              <a:t> </a:t>
            </a:r>
            <a:r>
              <a:rPr lang="tr-TR" dirty="0" err="1" smtClean="0"/>
              <a:t>kardioidden</a:t>
            </a:r>
            <a:r>
              <a:rPr lang="tr-TR" dirty="0" smtClean="0"/>
              <a:t> daha dar olanlara süper </a:t>
            </a:r>
            <a:r>
              <a:rPr lang="tr-TR" dirty="0" err="1" smtClean="0"/>
              <a:t>kardioid</a:t>
            </a:r>
            <a:r>
              <a:rPr lang="tr-TR" dirty="0" smtClean="0"/>
              <a:t>, ondan da dar olana </a:t>
            </a:r>
            <a:r>
              <a:rPr lang="tr-TR" dirty="0" err="1" smtClean="0"/>
              <a:t>hiper</a:t>
            </a:r>
            <a:r>
              <a:rPr lang="tr-TR" dirty="0" smtClean="0"/>
              <a:t> </a:t>
            </a:r>
            <a:r>
              <a:rPr lang="tr-TR" dirty="0" err="1" smtClean="0"/>
              <a:t>kardioid</a:t>
            </a:r>
            <a:r>
              <a:rPr lang="tr-TR" dirty="0" smtClean="0"/>
              <a:t> adı verilir.</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fontScale="85000" lnSpcReduction="10000"/>
          </a:bodyPr>
          <a:lstStyle/>
          <a:p>
            <a:pPr marL="514350" indent="-514350">
              <a:buNone/>
            </a:pPr>
            <a:r>
              <a:rPr lang="tr-TR" b="1" dirty="0" smtClean="0"/>
              <a:t>	</a:t>
            </a:r>
            <a:r>
              <a:rPr lang="tr-TR" dirty="0" smtClean="0"/>
              <a:t>Bu</a:t>
            </a:r>
            <a:r>
              <a:rPr lang="tr-TR" b="1" dirty="0" smtClean="0"/>
              <a:t> </a:t>
            </a:r>
            <a:r>
              <a:rPr lang="tr-TR" dirty="0" smtClean="0"/>
              <a:t>mikrofonlardan bazılarına “yakınlık etkisi” (</a:t>
            </a:r>
            <a:r>
              <a:rPr lang="tr-TR" dirty="0" err="1" smtClean="0"/>
              <a:t>proksimite</a:t>
            </a:r>
            <a:r>
              <a:rPr lang="tr-TR" dirty="0" smtClean="0"/>
              <a:t> efekti) adı verilen bir özellik yüklenmiştir. </a:t>
            </a:r>
          </a:p>
          <a:p>
            <a:pPr marL="514350" indent="-514350">
              <a:buNone/>
            </a:pPr>
            <a:r>
              <a:rPr lang="tr-TR" dirty="0" smtClean="0"/>
              <a:t>	Normalde konuşmacı mikrofona yaklaştıkça bas seslerde bir yükselme olur. Bu yükselme genellikle tercih edilir; ama eğer istenmiyorsa </a:t>
            </a:r>
            <a:r>
              <a:rPr lang="tr-TR" dirty="0" err="1" smtClean="0"/>
              <a:t>proksimite</a:t>
            </a:r>
            <a:r>
              <a:rPr lang="tr-TR" dirty="0" smtClean="0"/>
              <a:t> efekti düğmesi açılır ve bas seslerin yükselmesi önlenir. </a:t>
            </a:r>
          </a:p>
          <a:p>
            <a:pPr marL="514350" indent="-514350">
              <a:buNone/>
            </a:pPr>
            <a:r>
              <a:rPr lang="tr-TR" dirty="0" smtClean="0"/>
              <a:t>	Yakın konuşmalarda ayrıca, p, t, f gibi sert ünsüzlerin patlama olasılığı vardır. Bazı mikrofonlarda bunu önlemek için “pete (pop) filtreleri” denen düzeltme filtresi konmuştur.</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marL="514350" indent="-514350">
              <a:buNone/>
            </a:pPr>
            <a:endParaRPr lang="tr-TR" b="1" dirty="0" smtClean="0"/>
          </a:p>
          <a:p>
            <a:pPr marL="514350" indent="-514350">
              <a:buNone/>
            </a:pPr>
            <a:r>
              <a:rPr lang="tr-TR" b="1" dirty="0" smtClean="0"/>
              <a:t>	</a:t>
            </a:r>
            <a:r>
              <a:rPr lang="tr-TR" dirty="0" smtClean="0"/>
              <a:t>Alış diyagramı tek yönlü olan bir mikrofon türü de, sinemada kullanılan “</a:t>
            </a:r>
            <a:r>
              <a:rPr lang="tr-TR" dirty="0" err="1" smtClean="0"/>
              <a:t>shot</a:t>
            </a:r>
            <a:r>
              <a:rPr lang="tr-TR" dirty="0" smtClean="0"/>
              <a:t>-</a:t>
            </a:r>
            <a:r>
              <a:rPr lang="tr-TR" dirty="0" err="1" smtClean="0"/>
              <a:t>gun</a:t>
            </a:r>
            <a:r>
              <a:rPr lang="tr-TR" dirty="0" smtClean="0"/>
              <a:t>” (tüfek) mikrofondur. Yapıları uzunca bir tüpe benzediği için bu ad verilmiştir onlara.</a:t>
            </a:r>
          </a:p>
          <a:p>
            <a:pPr marL="514350" indent="-514350">
              <a:buNone/>
            </a:pPr>
            <a:r>
              <a:rPr lang="tr-TR" dirty="0" smtClean="0"/>
              <a:t>	Bu mikrofonların yönelimi, </a:t>
            </a:r>
            <a:r>
              <a:rPr lang="tr-TR" dirty="0" err="1" smtClean="0"/>
              <a:t>hiper</a:t>
            </a:r>
            <a:r>
              <a:rPr lang="tr-TR" dirty="0" smtClean="0"/>
              <a:t> </a:t>
            </a:r>
            <a:r>
              <a:rPr lang="tr-TR" dirty="0" err="1" smtClean="0"/>
              <a:t>kardioidden</a:t>
            </a:r>
            <a:r>
              <a:rPr lang="tr-TR" dirty="0" smtClean="0"/>
              <a:t> bile daha dardır.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781128"/>
          </a:xfrm>
        </p:spPr>
        <p:txBody>
          <a:bodyPr>
            <a:normAutofit fontScale="92500" lnSpcReduction="10000"/>
          </a:bodyPr>
          <a:lstStyle/>
          <a:p>
            <a:pPr marL="514350" indent="-514350">
              <a:buNone/>
            </a:pPr>
            <a:r>
              <a:rPr lang="tr-TR" b="1" dirty="0" smtClean="0"/>
              <a:t>	İki yönlü (</a:t>
            </a:r>
            <a:r>
              <a:rPr lang="tr-TR" b="1" dirty="0" err="1" smtClean="0"/>
              <a:t>bi</a:t>
            </a:r>
            <a:r>
              <a:rPr lang="tr-TR" b="1" dirty="0" smtClean="0"/>
              <a:t>-</a:t>
            </a:r>
            <a:r>
              <a:rPr lang="tr-TR" b="1" dirty="0" err="1" smtClean="0"/>
              <a:t>directional</a:t>
            </a:r>
            <a:r>
              <a:rPr lang="tr-TR" b="1" dirty="0" smtClean="0"/>
              <a:t>) mikrofonlar</a:t>
            </a:r>
          </a:p>
          <a:p>
            <a:pPr marL="514350" indent="-514350">
              <a:buNone/>
            </a:pPr>
            <a:r>
              <a:rPr lang="tr-TR" b="1" dirty="0" smtClean="0"/>
              <a:t>	</a:t>
            </a:r>
          </a:p>
          <a:p>
            <a:pPr marL="514350" indent="-514350">
              <a:buNone/>
            </a:pPr>
            <a:r>
              <a:rPr lang="tr-TR" b="1" dirty="0" smtClean="0"/>
              <a:t>	</a:t>
            </a:r>
            <a:r>
              <a:rPr lang="tr-TR" dirty="0" smtClean="0"/>
              <a:t>Ön ve arkadan gelen ses dalgalarını algılar; yanlardan, üst ve </a:t>
            </a:r>
            <a:r>
              <a:rPr lang="tr-TR" dirty="0" err="1" smtClean="0"/>
              <a:t>altan</a:t>
            </a:r>
            <a:r>
              <a:rPr lang="tr-TR" dirty="0" smtClean="0"/>
              <a:t> gelen sesleri algılamazlar. Bunlara iki-yönlü diyagram ya da sekizli mikrofon adı verilir.</a:t>
            </a:r>
          </a:p>
          <a:p>
            <a:pPr marL="514350" indent="-514350">
              <a:buNone/>
            </a:pPr>
            <a:r>
              <a:rPr lang="tr-TR" dirty="0" smtClean="0"/>
              <a:t>	Genellikle konserlerde, soliste hareket olanağı verdiği için kullanılır. </a:t>
            </a:r>
          </a:p>
          <a:p>
            <a:pPr marL="514350" indent="-514350">
              <a:buNone/>
            </a:pPr>
            <a:r>
              <a:rPr lang="tr-TR" dirty="0" smtClean="0"/>
              <a:t>	Stüdyolarda iki kişilik programlarda iki mikrofon kurma olanağı yoksa, kullanılır.</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marL="514350" indent="-514350">
              <a:buNone/>
            </a:pPr>
            <a:r>
              <a:rPr lang="tr-TR" b="1" dirty="0" smtClean="0"/>
              <a:t>	Çok yönlü (</a:t>
            </a:r>
            <a:r>
              <a:rPr lang="tr-TR" b="1" dirty="0" err="1" smtClean="0"/>
              <a:t>omni</a:t>
            </a:r>
            <a:r>
              <a:rPr lang="tr-TR" b="1" dirty="0" smtClean="0"/>
              <a:t>-</a:t>
            </a:r>
            <a:r>
              <a:rPr lang="tr-TR" b="1" dirty="0" err="1" smtClean="0"/>
              <a:t>directional</a:t>
            </a:r>
            <a:r>
              <a:rPr lang="tr-TR" b="1" dirty="0" smtClean="0"/>
              <a:t>) mikrofonlar</a:t>
            </a:r>
          </a:p>
          <a:p>
            <a:pPr marL="514350" indent="-514350">
              <a:buNone/>
            </a:pPr>
            <a:r>
              <a:rPr lang="tr-TR" b="1" dirty="0" smtClean="0"/>
              <a:t>	</a:t>
            </a:r>
          </a:p>
          <a:p>
            <a:pPr marL="514350" indent="-514350">
              <a:buNone/>
            </a:pPr>
            <a:r>
              <a:rPr lang="tr-TR" b="1" dirty="0" smtClean="0"/>
              <a:t>	</a:t>
            </a:r>
            <a:r>
              <a:rPr lang="tr-TR" dirty="0" smtClean="0"/>
              <a:t>Her yönden gelen sesi algılarlar.</a:t>
            </a:r>
          </a:p>
          <a:p>
            <a:pPr marL="514350" indent="-514350">
              <a:buNone/>
            </a:pPr>
            <a:r>
              <a:rPr lang="tr-TR" dirty="0" smtClean="0"/>
              <a:t>	Yönsüz ya da çembersel mikrofon adı da verilir.</a:t>
            </a:r>
          </a:p>
          <a:p>
            <a:pPr marL="514350" indent="-514350">
              <a:buNone/>
            </a:pPr>
            <a:r>
              <a:rPr lang="tr-TR" dirty="0" smtClean="0"/>
              <a:t>	Stüdyo ortamında, açıkoturum vb. kayıtlarda tercih edilir.</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fontScale="92500"/>
          </a:bodyPr>
          <a:lstStyle/>
          <a:p>
            <a:pPr marL="514350" indent="-514350">
              <a:buNone/>
            </a:pPr>
            <a:r>
              <a:rPr lang="tr-TR" b="1" dirty="0" smtClean="0"/>
              <a:t>	Elektronik yapılarına göre mikrofonlar</a:t>
            </a:r>
          </a:p>
          <a:p>
            <a:pPr marL="514350" indent="-514350">
              <a:buNone/>
            </a:pPr>
            <a:endParaRPr lang="tr-TR" b="1" dirty="0" smtClean="0"/>
          </a:p>
          <a:p>
            <a:pPr marL="514350" indent="-514350">
              <a:buAutoNum type="arabicPeriod"/>
            </a:pPr>
            <a:r>
              <a:rPr lang="tr-TR" dirty="0" smtClean="0"/>
              <a:t>Kristal (</a:t>
            </a:r>
            <a:r>
              <a:rPr lang="tr-TR" dirty="0" err="1" smtClean="0"/>
              <a:t>crystal</a:t>
            </a:r>
            <a:r>
              <a:rPr lang="tr-TR" dirty="0" smtClean="0"/>
              <a:t>) mikrofonlar</a:t>
            </a:r>
          </a:p>
          <a:p>
            <a:pPr marL="514350" indent="-514350">
              <a:buAutoNum type="arabicPeriod"/>
            </a:pPr>
            <a:r>
              <a:rPr lang="tr-TR" dirty="0" smtClean="0"/>
              <a:t>Kondansatör (</a:t>
            </a:r>
            <a:r>
              <a:rPr lang="tr-TR" dirty="0" err="1" smtClean="0"/>
              <a:t>kapasitif</a:t>
            </a:r>
            <a:r>
              <a:rPr lang="tr-TR" dirty="0" smtClean="0"/>
              <a:t>, </a:t>
            </a:r>
            <a:r>
              <a:rPr lang="tr-TR" dirty="0" err="1" smtClean="0"/>
              <a:t>condanser</a:t>
            </a:r>
            <a:r>
              <a:rPr lang="tr-TR" dirty="0" smtClean="0"/>
              <a:t>) mikrofonlar</a:t>
            </a:r>
          </a:p>
          <a:p>
            <a:pPr marL="514350" indent="-514350">
              <a:buAutoNum type="arabicPeriod"/>
            </a:pPr>
            <a:r>
              <a:rPr lang="tr-TR" dirty="0" err="1" smtClean="0"/>
              <a:t>Elektret</a:t>
            </a:r>
            <a:r>
              <a:rPr lang="tr-TR" dirty="0" smtClean="0"/>
              <a:t> (</a:t>
            </a:r>
            <a:r>
              <a:rPr lang="tr-TR" dirty="0" err="1" smtClean="0"/>
              <a:t>electret</a:t>
            </a:r>
            <a:r>
              <a:rPr lang="tr-TR" dirty="0" smtClean="0"/>
              <a:t>) mikrofonlar</a:t>
            </a:r>
          </a:p>
          <a:p>
            <a:pPr marL="514350" indent="-514350">
              <a:buAutoNum type="arabicPeriod"/>
            </a:pPr>
            <a:r>
              <a:rPr lang="tr-TR" dirty="0" smtClean="0"/>
              <a:t>Dinamik (</a:t>
            </a:r>
            <a:r>
              <a:rPr lang="tr-TR" dirty="0" err="1" smtClean="0"/>
              <a:t>dynamic</a:t>
            </a:r>
            <a:r>
              <a:rPr lang="tr-TR" dirty="0" smtClean="0"/>
              <a:t>) mikrofonlar</a:t>
            </a:r>
          </a:p>
          <a:p>
            <a:pPr marL="514350" indent="-514350">
              <a:buAutoNum type="arabicPeriod"/>
            </a:pPr>
            <a:r>
              <a:rPr lang="tr-TR" dirty="0" smtClean="0"/>
              <a:t>Manyetik mikrofonlar</a:t>
            </a:r>
          </a:p>
          <a:p>
            <a:pPr marL="514350" indent="-514350">
              <a:buAutoNum type="arabicPeriod"/>
            </a:pPr>
            <a:r>
              <a:rPr lang="tr-TR" dirty="0" smtClean="0"/>
              <a:t>Şeritli (</a:t>
            </a:r>
            <a:r>
              <a:rPr lang="tr-TR" dirty="0" err="1" smtClean="0"/>
              <a:t>ribbon</a:t>
            </a:r>
            <a:r>
              <a:rPr lang="tr-TR" dirty="0" smtClean="0"/>
              <a:t>) mikrofonlar</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marL="514350" indent="-514350">
              <a:buNone/>
            </a:pPr>
            <a:r>
              <a:rPr lang="tr-TR" b="1" dirty="0" smtClean="0"/>
              <a:t>	Kristal (</a:t>
            </a:r>
            <a:r>
              <a:rPr lang="tr-TR" b="1" dirty="0" err="1" smtClean="0"/>
              <a:t>crystal</a:t>
            </a:r>
            <a:r>
              <a:rPr lang="tr-TR" b="1" dirty="0" smtClean="0"/>
              <a:t>) mikrofonlar</a:t>
            </a:r>
          </a:p>
          <a:p>
            <a:pPr marL="514350" indent="-514350">
              <a:buNone/>
            </a:pPr>
            <a:endParaRPr lang="tr-TR" b="1" dirty="0" smtClean="0"/>
          </a:p>
          <a:p>
            <a:pPr marL="514350" indent="-514350">
              <a:buNone/>
            </a:pPr>
            <a:r>
              <a:rPr lang="tr-TR" b="1" dirty="0" smtClean="0"/>
              <a:t>	</a:t>
            </a:r>
            <a:r>
              <a:rPr lang="tr-TR" dirty="0" smtClean="0"/>
              <a:t>Çok yüksek çıkış gerilimi verdiği için açık hava toplantıları için elverişlidir. </a:t>
            </a:r>
          </a:p>
          <a:p>
            <a:pPr marL="514350" indent="-514350">
              <a:buNone/>
            </a:pPr>
            <a:r>
              <a:rPr lang="tr-TR" dirty="0" smtClean="0"/>
              <a:t>	Empedansı yüksektir.</a:t>
            </a:r>
          </a:p>
          <a:p>
            <a:pPr marL="514350" indent="-514350">
              <a:buNone/>
            </a:pPr>
            <a:r>
              <a:rPr lang="tr-TR" dirty="0" smtClean="0"/>
              <a:t>	Yüksek sıcaklık, nem gibi çevre şartlarına ve hor kullanıma karşı dayanıksızdır.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Sesin özellikleri</a:t>
            </a:r>
            <a:endParaRPr lang="tr-TR" dirty="0"/>
          </a:p>
        </p:txBody>
      </p:sp>
      <p:sp>
        <p:nvSpPr>
          <p:cNvPr id="3" name="2 İçerik Yer Tutucusu"/>
          <p:cNvSpPr>
            <a:spLocks noGrp="1"/>
          </p:cNvSpPr>
          <p:nvPr>
            <p:ph idx="1"/>
          </p:nvPr>
        </p:nvSpPr>
        <p:spPr>
          <a:xfrm>
            <a:off x="457200" y="1412776"/>
            <a:ext cx="8229600" cy="2736303"/>
          </a:xfrm>
        </p:spPr>
        <p:txBody>
          <a:bodyPr>
            <a:normAutofit fontScale="85000" lnSpcReduction="10000"/>
          </a:bodyPr>
          <a:lstStyle/>
          <a:p>
            <a:pPr>
              <a:buNone/>
            </a:pPr>
            <a:r>
              <a:rPr lang="tr-TR" sz="3800" dirty="0" smtClean="0"/>
              <a:t>	</a:t>
            </a:r>
            <a:r>
              <a:rPr lang="tr-TR" sz="3800" b="1" dirty="0" smtClean="0"/>
              <a:t>Frekans  (Sıklık)</a:t>
            </a:r>
          </a:p>
          <a:p>
            <a:pPr>
              <a:buNone/>
            </a:pPr>
            <a:r>
              <a:rPr lang="tr-TR" dirty="0" smtClean="0"/>
              <a:t>	Dalganın bir saniye içinde oluşturduğu genleşme ve sıkışma, yani titreşim sayısıdır.</a:t>
            </a:r>
          </a:p>
          <a:p>
            <a:pPr>
              <a:buNone/>
            </a:pPr>
            <a:r>
              <a:rPr lang="tr-TR" dirty="0" smtClean="0"/>
              <a:t>	Ölçü birimi Hertz’dir (Hz). </a:t>
            </a:r>
          </a:p>
          <a:p>
            <a:pPr>
              <a:buNone/>
            </a:pPr>
            <a:r>
              <a:rPr lang="tr-TR" dirty="0" smtClean="0"/>
              <a:t>	Frekans, sesin tonunu belirler. Titreşim sayısı arttıkça (Hz yükseldikçe) ses tizleşir; azaldıkça pestleşir.</a:t>
            </a:r>
            <a:endParaRPr lang="tr-TR" dirty="0"/>
          </a:p>
        </p:txBody>
      </p:sp>
      <p:pic>
        <p:nvPicPr>
          <p:cNvPr id="5" name="4 Resim" descr="frekans.jpg"/>
          <p:cNvPicPr>
            <a:picLocks noChangeAspect="1"/>
          </p:cNvPicPr>
          <p:nvPr/>
        </p:nvPicPr>
        <p:blipFill>
          <a:blip r:embed="rId2" cstate="print"/>
          <a:stretch>
            <a:fillRect/>
          </a:stretch>
        </p:blipFill>
        <p:spPr>
          <a:xfrm>
            <a:off x="1691680" y="4149080"/>
            <a:ext cx="5273948" cy="2349579"/>
          </a:xfrm>
          <a:prstGeom prst="rect">
            <a:avLst/>
          </a:prstGeom>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412776"/>
            <a:ext cx="8229600" cy="4968552"/>
          </a:xfrm>
        </p:spPr>
        <p:txBody>
          <a:bodyPr>
            <a:normAutofit fontScale="85000" lnSpcReduction="10000"/>
          </a:bodyPr>
          <a:lstStyle/>
          <a:p>
            <a:pPr marL="514350" indent="-514350">
              <a:buNone/>
            </a:pPr>
            <a:r>
              <a:rPr lang="tr-TR" sz="3800" b="1" dirty="0" smtClean="0"/>
              <a:t>	Kondansatör (</a:t>
            </a:r>
            <a:r>
              <a:rPr lang="tr-TR" sz="3800" b="1" dirty="0" err="1" smtClean="0"/>
              <a:t>kapasitif</a:t>
            </a:r>
            <a:r>
              <a:rPr lang="tr-TR" sz="3800" b="1" dirty="0" smtClean="0"/>
              <a:t>) mikrofonlar</a:t>
            </a:r>
          </a:p>
          <a:p>
            <a:pPr marL="514350" indent="-514350">
              <a:buNone/>
            </a:pPr>
            <a:endParaRPr lang="tr-TR" b="1" dirty="0" smtClean="0"/>
          </a:p>
          <a:p>
            <a:pPr marL="514350" indent="-514350">
              <a:buNone/>
            </a:pPr>
            <a:r>
              <a:rPr lang="tr-TR" b="1" dirty="0" smtClean="0"/>
              <a:t>	</a:t>
            </a:r>
            <a:r>
              <a:rPr lang="tr-TR" dirty="0" smtClean="0"/>
              <a:t>Geniş bir frekans kapasitesi vardır. Yüksek ses seviyelerinde bile çok az bozulum (</a:t>
            </a:r>
            <a:r>
              <a:rPr lang="tr-TR" dirty="0" err="1" smtClean="0"/>
              <a:t>distortion</a:t>
            </a:r>
            <a:r>
              <a:rPr lang="tr-TR" dirty="0" smtClean="0"/>
              <a:t>) verir. </a:t>
            </a:r>
          </a:p>
          <a:p>
            <a:pPr marL="514350" indent="-514350">
              <a:buNone/>
            </a:pPr>
            <a:r>
              <a:rPr lang="tr-TR" dirty="0" smtClean="0"/>
              <a:t>	Çok hassastırlar, her tür sarsıntıdan korunmaları gerekir. </a:t>
            </a:r>
          </a:p>
          <a:p>
            <a:pPr marL="514350" indent="-514350">
              <a:buNone/>
            </a:pPr>
            <a:r>
              <a:rPr lang="tr-TR" dirty="0" smtClean="0"/>
              <a:t>	Diğer mikrofonlara göre daha büyük boyuttadırlar.</a:t>
            </a:r>
          </a:p>
          <a:p>
            <a:pPr marL="514350" indent="-514350">
              <a:buNone/>
            </a:pPr>
            <a:r>
              <a:rPr lang="tr-TR" dirty="0" smtClean="0"/>
              <a:t>	Çalışmak için elektrik enerjisine (+48 </a:t>
            </a:r>
            <a:r>
              <a:rPr lang="tr-TR" dirty="0" err="1" smtClean="0"/>
              <a:t>ohm</a:t>
            </a:r>
            <a:r>
              <a:rPr lang="tr-TR" dirty="0" smtClean="0"/>
              <a:t>) gerek duyarlar. Çıkış sinyalleri çok düşük olduğu için içlerinde bulunan </a:t>
            </a:r>
            <a:r>
              <a:rPr lang="tr-TR" dirty="0" err="1" smtClean="0"/>
              <a:t>preamplifikatör</a:t>
            </a:r>
            <a:r>
              <a:rPr lang="tr-TR" dirty="0" smtClean="0"/>
              <a:t> aracılığıyla sinyalleri yükseltilir.</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268760"/>
            <a:ext cx="8229600" cy="4896544"/>
          </a:xfrm>
        </p:spPr>
        <p:txBody>
          <a:bodyPr>
            <a:normAutofit fontScale="85000" lnSpcReduction="10000"/>
          </a:bodyPr>
          <a:lstStyle/>
          <a:p>
            <a:pPr marL="514350" indent="-514350">
              <a:buNone/>
            </a:pPr>
            <a:r>
              <a:rPr lang="tr-TR" sz="3800" b="1" dirty="0" smtClean="0"/>
              <a:t>	</a:t>
            </a:r>
            <a:r>
              <a:rPr lang="tr-TR" sz="3800" b="1" dirty="0" err="1" smtClean="0"/>
              <a:t>Elektret</a:t>
            </a:r>
            <a:r>
              <a:rPr lang="tr-TR" sz="3800" b="1" dirty="0" smtClean="0"/>
              <a:t> mikrofonlar</a:t>
            </a:r>
          </a:p>
          <a:p>
            <a:pPr marL="514350" indent="-514350">
              <a:buNone/>
            </a:pPr>
            <a:endParaRPr lang="tr-TR" b="1" dirty="0" smtClean="0"/>
          </a:p>
          <a:p>
            <a:pPr marL="514350" indent="-514350">
              <a:buNone/>
            </a:pPr>
            <a:r>
              <a:rPr lang="tr-TR" b="1" dirty="0" smtClean="0"/>
              <a:t>	</a:t>
            </a:r>
            <a:r>
              <a:rPr lang="tr-TR" dirty="0" smtClean="0"/>
              <a:t>Bunların da frekans bandı geniştir. Sinyal/gürültü oranları </a:t>
            </a:r>
            <a:r>
              <a:rPr lang="tr-TR" dirty="0" err="1" smtClean="0"/>
              <a:t>iyididr</a:t>
            </a:r>
            <a:r>
              <a:rPr lang="tr-TR" dirty="0" smtClean="0"/>
              <a:t>.</a:t>
            </a:r>
          </a:p>
          <a:p>
            <a:pPr marL="514350" indent="-514350">
              <a:buNone/>
            </a:pPr>
            <a:r>
              <a:rPr lang="tr-TR" dirty="0" smtClean="0"/>
              <a:t>	Küçük boyuttadırlar.</a:t>
            </a:r>
          </a:p>
          <a:p>
            <a:pPr marL="514350" indent="-514350">
              <a:buNone/>
            </a:pPr>
            <a:r>
              <a:rPr lang="tr-TR" dirty="0" smtClean="0"/>
              <a:t>	Diğerlerine göre daha ucuzdurlar.</a:t>
            </a:r>
          </a:p>
          <a:p>
            <a:pPr marL="514350" indent="-514350">
              <a:buNone/>
            </a:pPr>
            <a:r>
              <a:rPr lang="tr-TR" dirty="0" smtClean="0"/>
              <a:t>	Çok hassastırlar, kolay bozulabilirler.</a:t>
            </a:r>
          </a:p>
          <a:p>
            <a:pPr marL="514350" indent="-514350">
              <a:buNone/>
            </a:pPr>
            <a:r>
              <a:rPr lang="tr-TR" dirty="0" smtClean="0"/>
              <a:t>	Çalışmak için elektrik enerjisine gerek duyarlar, çünkü bunların da içinde </a:t>
            </a:r>
            <a:r>
              <a:rPr lang="tr-TR" dirty="0" err="1" smtClean="0"/>
              <a:t>preamplifikatör</a:t>
            </a:r>
            <a:r>
              <a:rPr lang="tr-TR" dirty="0" smtClean="0"/>
              <a:t> bulunur.</a:t>
            </a:r>
          </a:p>
          <a:p>
            <a:pPr marL="514350" indent="-514350">
              <a:buNone/>
            </a:pPr>
            <a:r>
              <a:rPr lang="tr-TR" dirty="0" smtClean="0"/>
              <a:t>	Cep telefonları, yaka mikrofonları, bazı ucuz </a:t>
            </a:r>
            <a:r>
              <a:rPr lang="tr-TR" dirty="0" err="1" smtClean="0"/>
              <a:t>boom</a:t>
            </a:r>
            <a:r>
              <a:rPr lang="tr-TR" dirty="0" smtClean="0"/>
              <a:t> ve stüdyo tipi mikrofonlar </a:t>
            </a:r>
            <a:r>
              <a:rPr lang="tr-TR" dirty="0" err="1" smtClean="0"/>
              <a:t>elektret</a:t>
            </a:r>
            <a:r>
              <a:rPr lang="tr-TR" dirty="0" smtClean="0"/>
              <a:t> mikrofondur.</a:t>
            </a:r>
          </a:p>
          <a:p>
            <a:pPr marL="514350" indent="-514350">
              <a:buNone/>
            </a:pPr>
            <a:endParaRPr lang="tr-TR"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412776"/>
            <a:ext cx="8229600" cy="5184576"/>
          </a:xfrm>
        </p:spPr>
        <p:txBody>
          <a:bodyPr>
            <a:normAutofit fontScale="85000" lnSpcReduction="20000"/>
          </a:bodyPr>
          <a:lstStyle/>
          <a:p>
            <a:pPr marL="514350" indent="-514350">
              <a:buNone/>
            </a:pPr>
            <a:r>
              <a:rPr lang="tr-TR" sz="3800" b="1" dirty="0" smtClean="0"/>
              <a:t>	Dinamik mikrofonlar</a:t>
            </a:r>
          </a:p>
          <a:p>
            <a:pPr marL="514350" indent="-514350">
              <a:buNone/>
            </a:pPr>
            <a:endParaRPr lang="tr-TR" b="1" dirty="0" smtClean="0"/>
          </a:p>
          <a:p>
            <a:pPr marL="514350" indent="-514350">
              <a:buNone/>
            </a:pPr>
            <a:r>
              <a:rPr lang="tr-TR" dirty="0" smtClean="0"/>
              <a:t>	Frekans bantları 20-9.000 Hz arasındadır. </a:t>
            </a:r>
          </a:p>
          <a:p>
            <a:pPr marL="514350" indent="-514350">
              <a:buNone/>
            </a:pPr>
            <a:r>
              <a:rPr lang="tr-TR" dirty="0" smtClean="0"/>
              <a:t>	Empedansları düşüktür. </a:t>
            </a:r>
          </a:p>
          <a:p>
            <a:pPr marL="514350" indent="-514350">
              <a:buNone/>
            </a:pPr>
            <a:r>
              <a:rPr lang="tr-TR" dirty="0" smtClean="0"/>
              <a:t>	Şiddeti yüksek olan seste bile bozunumsuz (</a:t>
            </a:r>
            <a:r>
              <a:rPr lang="tr-TR" dirty="0" err="1" smtClean="0"/>
              <a:t>distorsiyonsuz</a:t>
            </a:r>
            <a:r>
              <a:rPr lang="tr-TR" dirty="0" smtClean="0"/>
              <a:t>) ses kaydedebilirler.</a:t>
            </a:r>
          </a:p>
          <a:p>
            <a:pPr marL="514350" indent="-514350">
              <a:buNone/>
            </a:pPr>
            <a:r>
              <a:rPr lang="tr-TR" dirty="0" smtClean="0"/>
              <a:t>	Ucuz ve sağlamdırlar.</a:t>
            </a:r>
          </a:p>
          <a:p>
            <a:pPr marL="514350" indent="-514350">
              <a:buNone/>
            </a:pPr>
            <a:r>
              <a:rPr lang="tr-TR" dirty="0" smtClean="0"/>
              <a:t>	Tek yönlü ve çok yönlü olarak üretilebilirler; bu nedenle çok amaçlı kullanılabilirler.</a:t>
            </a:r>
          </a:p>
          <a:p>
            <a:pPr marL="514350" indent="-514350">
              <a:buNone/>
            </a:pPr>
            <a:r>
              <a:rPr lang="tr-TR" dirty="0" smtClean="0"/>
              <a:t>	Çalışmak için dışarıdan bir güç kaynağına gerek duymazlar.</a:t>
            </a:r>
          </a:p>
          <a:p>
            <a:pPr marL="514350" indent="-514350">
              <a:buNone/>
            </a:pPr>
            <a:r>
              <a:rPr lang="tr-TR" dirty="0" smtClean="0"/>
              <a:t>	Sesleri, kondansatör mikrofonlara göre daha sert ve vurguludur.</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p:txBody>
          <a:bodyPr>
            <a:normAutofit/>
          </a:bodyPr>
          <a:lstStyle/>
          <a:p>
            <a:pPr marL="514350" indent="-514350">
              <a:buNone/>
            </a:pPr>
            <a:r>
              <a:rPr lang="tr-TR" b="1" dirty="0" smtClean="0"/>
              <a:t>	Manyetik mikrofonlar</a:t>
            </a:r>
          </a:p>
          <a:p>
            <a:pPr marL="514350" indent="-514350">
              <a:buNone/>
            </a:pPr>
            <a:endParaRPr lang="tr-TR" b="1" dirty="0" smtClean="0"/>
          </a:p>
          <a:p>
            <a:pPr marL="514350" indent="-514350">
              <a:buNone/>
            </a:pPr>
            <a:r>
              <a:rPr lang="tr-TR" dirty="0" smtClean="0"/>
              <a:t>	Küçük boyutlu ve ucuzdurlar.</a:t>
            </a:r>
          </a:p>
          <a:p>
            <a:pPr marL="514350" indent="-514350">
              <a:buNone/>
            </a:pPr>
            <a:r>
              <a:rPr lang="tr-TR" dirty="0" smtClean="0"/>
              <a:t>	Çalışmak için dışarıdan bir güç kaynağına gerek duymazlar.</a:t>
            </a:r>
          </a:p>
          <a:p>
            <a:pPr marL="514350" indent="-514350">
              <a:buNone/>
            </a:pPr>
            <a:r>
              <a:rPr lang="tr-TR" dirty="0" smtClean="0"/>
              <a:t>	Dil </a:t>
            </a:r>
            <a:r>
              <a:rPr lang="tr-TR" dirty="0" err="1" smtClean="0"/>
              <a:t>laboratuvarlarında</a:t>
            </a:r>
            <a:r>
              <a:rPr lang="tr-TR" dirty="0" smtClean="0"/>
              <a:t>, bir bina içinde duyuru yapmak amacıyla vb. kullanılabilirler.</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340768"/>
            <a:ext cx="8229600" cy="4896544"/>
          </a:xfrm>
        </p:spPr>
        <p:txBody>
          <a:bodyPr>
            <a:normAutofit fontScale="85000" lnSpcReduction="10000"/>
          </a:bodyPr>
          <a:lstStyle/>
          <a:p>
            <a:pPr marL="514350" indent="-514350">
              <a:buNone/>
            </a:pPr>
            <a:r>
              <a:rPr lang="tr-TR" sz="3800" b="1" dirty="0" smtClean="0"/>
              <a:t>	Şeritli mikrofonlar</a:t>
            </a:r>
          </a:p>
          <a:p>
            <a:pPr marL="514350" indent="-514350">
              <a:buNone/>
            </a:pPr>
            <a:endParaRPr lang="tr-TR" b="1" dirty="0" smtClean="0"/>
          </a:p>
          <a:p>
            <a:pPr marL="514350" indent="-514350">
              <a:buNone/>
            </a:pPr>
            <a:r>
              <a:rPr lang="tr-TR" dirty="0" smtClean="0"/>
              <a:t>	Frekans bantları geniştir. </a:t>
            </a:r>
            <a:r>
              <a:rPr lang="tr-TR" dirty="0" err="1" smtClean="0"/>
              <a:t>Distorsiyonları</a:t>
            </a:r>
            <a:r>
              <a:rPr lang="tr-TR" dirty="0" smtClean="0"/>
              <a:t> düşüktür.</a:t>
            </a:r>
          </a:p>
          <a:p>
            <a:pPr marL="514350" indent="-514350">
              <a:buNone/>
            </a:pPr>
            <a:r>
              <a:rPr lang="tr-TR" dirty="0" smtClean="0"/>
              <a:t>	Çalışmak için dışarıdan bir güç kaynağına gerek duymazlar.</a:t>
            </a:r>
          </a:p>
          <a:p>
            <a:pPr marL="514350" indent="-514350">
              <a:buNone/>
            </a:pPr>
            <a:r>
              <a:rPr lang="tr-TR" dirty="0" smtClean="0"/>
              <a:t>	Çok üst frekanslar dışında detaylı, doğal ve sıcak sesleri olduğu için stüdyolarda insan sesi için en iyi seçimdir.</a:t>
            </a:r>
          </a:p>
          <a:p>
            <a:pPr marL="514350" indent="-514350">
              <a:buNone/>
            </a:pPr>
            <a:r>
              <a:rPr lang="tr-TR" dirty="0" smtClean="0"/>
              <a:t>	Ses kaynağına yakın olduklarında alçak frekanslı sesleri yükseltirler. Mekanik titreşimlerden, rüzgardan etkilenirler. Kapalı yerler dışında pek kullanılamazlar.</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637112"/>
          </a:xfrm>
        </p:spPr>
        <p:txBody>
          <a:bodyPr>
            <a:normAutofit/>
          </a:bodyPr>
          <a:lstStyle/>
          <a:p>
            <a:pPr marL="514350" indent="-514350">
              <a:buNone/>
            </a:pPr>
            <a:r>
              <a:rPr lang="tr-TR" b="1" dirty="0" smtClean="0"/>
              <a:t>	Kullanım özelliklerine göre mikrofonlar</a:t>
            </a:r>
          </a:p>
          <a:p>
            <a:pPr marL="514350" indent="-514350">
              <a:buNone/>
            </a:pPr>
            <a:endParaRPr lang="tr-TR" b="1" dirty="0" smtClean="0"/>
          </a:p>
          <a:p>
            <a:pPr marL="514350" indent="-514350">
              <a:buAutoNum type="arabicPeriod"/>
            </a:pPr>
            <a:r>
              <a:rPr lang="tr-TR" dirty="0" smtClean="0"/>
              <a:t>Sabit mikrofonlar</a:t>
            </a:r>
          </a:p>
          <a:p>
            <a:pPr marL="514350" indent="-514350">
              <a:buAutoNum type="arabicPeriod"/>
            </a:pPr>
            <a:r>
              <a:rPr lang="tr-TR" dirty="0" smtClean="0"/>
              <a:t>Taşınabilir mikrofonlar</a:t>
            </a:r>
          </a:p>
          <a:p>
            <a:pPr marL="514350" indent="-514350">
              <a:buNone/>
            </a:pPr>
            <a:endParaRPr lang="tr-TR"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637112"/>
          </a:xfrm>
        </p:spPr>
        <p:txBody>
          <a:bodyPr>
            <a:normAutofit/>
          </a:bodyPr>
          <a:lstStyle/>
          <a:p>
            <a:pPr marL="514350" indent="-514350">
              <a:buNone/>
            </a:pPr>
            <a:r>
              <a:rPr lang="tr-TR" b="1" dirty="0" smtClean="0"/>
              <a:t>	Sabit mikrofonlar</a:t>
            </a:r>
          </a:p>
          <a:p>
            <a:pPr marL="514350" indent="-514350">
              <a:buNone/>
            </a:pPr>
            <a:r>
              <a:rPr lang="tr-TR" dirty="0" smtClean="0"/>
              <a:t>	Stüdyo mikrofonları, otellerin resepsiyonlarındaki mikrofonlar vb.</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637112"/>
          </a:xfrm>
        </p:spPr>
        <p:txBody>
          <a:bodyPr>
            <a:normAutofit/>
          </a:bodyPr>
          <a:lstStyle/>
          <a:p>
            <a:pPr marL="514350" indent="-514350">
              <a:buNone/>
            </a:pPr>
            <a:r>
              <a:rPr lang="tr-TR" b="1" dirty="0" smtClean="0"/>
              <a:t>	Taşınabilir mikrofonlar</a:t>
            </a:r>
          </a:p>
          <a:p>
            <a:pPr marL="514350" indent="-514350">
              <a:buAutoNum type="arabicPeriod"/>
            </a:pPr>
            <a:r>
              <a:rPr lang="tr-TR" dirty="0" smtClean="0"/>
              <a:t>Kablolu mikrofonlar</a:t>
            </a:r>
          </a:p>
          <a:p>
            <a:pPr marL="914400" lvl="1" indent="-514350">
              <a:buNone/>
            </a:pPr>
            <a:r>
              <a:rPr lang="tr-TR" dirty="0" smtClean="0"/>
              <a:t> a)   Elle taşınan mikrofon</a:t>
            </a:r>
          </a:p>
          <a:p>
            <a:pPr marL="914400" lvl="1" indent="-514350">
              <a:buNone/>
            </a:pPr>
            <a:r>
              <a:rPr lang="tr-TR" dirty="0" smtClean="0"/>
              <a:t> b)  Zürafa (</a:t>
            </a:r>
            <a:r>
              <a:rPr lang="tr-TR" dirty="0" err="1" smtClean="0"/>
              <a:t>boom</a:t>
            </a:r>
            <a:r>
              <a:rPr lang="tr-TR" dirty="0" smtClean="0"/>
              <a:t>) mikrofon</a:t>
            </a:r>
          </a:p>
          <a:p>
            <a:pPr marL="914400" lvl="1" indent="-514350">
              <a:buNone/>
            </a:pPr>
            <a:endParaRPr lang="tr-TR" dirty="0" smtClean="0"/>
          </a:p>
          <a:p>
            <a:pPr marL="914400" lvl="1" indent="-514350">
              <a:buNone/>
            </a:pPr>
            <a:endParaRPr lang="tr-TR" dirty="0" smtClean="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Mikrofonlar</a:t>
            </a:r>
            <a:endParaRPr lang="tr-TR" dirty="0"/>
          </a:p>
        </p:txBody>
      </p:sp>
      <p:sp>
        <p:nvSpPr>
          <p:cNvPr id="3" name="2 İçerik Yer Tutucusu"/>
          <p:cNvSpPr>
            <a:spLocks noGrp="1"/>
          </p:cNvSpPr>
          <p:nvPr>
            <p:ph idx="1"/>
          </p:nvPr>
        </p:nvSpPr>
        <p:spPr>
          <a:xfrm>
            <a:off x="457200" y="1600200"/>
            <a:ext cx="8229600" cy="4637112"/>
          </a:xfrm>
        </p:spPr>
        <p:txBody>
          <a:bodyPr>
            <a:normAutofit/>
          </a:bodyPr>
          <a:lstStyle/>
          <a:p>
            <a:pPr marL="514350" indent="-514350">
              <a:buNone/>
            </a:pPr>
            <a:r>
              <a:rPr lang="tr-TR" b="1" dirty="0" smtClean="0"/>
              <a:t>	Taşınabilir mikrofonlar</a:t>
            </a:r>
          </a:p>
          <a:p>
            <a:pPr marL="514350" indent="-514350">
              <a:buNone/>
            </a:pPr>
            <a:r>
              <a:rPr lang="tr-TR" dirty="0" smtClean="0"/>
              <a:t>2. Telsiz mikrofonlar</a:t>
            </a:r>
          </a:p>
          <a:p>
            <a:pPr marL="914400" lvl="1" indent="-514350">
              <a:buFont typeface="+mj-lt"/>
              <a:buAutoNum type="alphaLcParenR"/>
            </a:pPr>
            <a:r>
              <a:rPr lang="tr-TR" dirty="0" smtClean="0"/>
              <a:t>Elle taşınan mikrofon</a:t>
            </a:r>
          </a:p>
          <a:p>
            <a:pPr marL="914400" lvl="1" indent="-514350">
              <a:buFont typeface="+mj-lt"/>
              <a:buAutoNum type="alphaLcParenR"/>
            </a:pPr>
            <a:r>
              <a:rPr lang="tr-TR" dirty="0" smtClean="0"/>
              <a:t>Yaka tipi mikrofon</a:t>
            </a:r>
          </a:p>
          <a:p>
            <a:pPr marL="914400" lvl="1" indent="-514350">
              <a:buFont typeface="+mj-lt"/>
              <a:buAutoNum type="alphaLcParenR"/>
            </a:pPr>
            <a:r>
              <a:rPr lang="tr-TR" dirty="0" smtClean="0"/>
              <a:t>Dudak mikrofonu</a:t>
            </a:r>
          </a:p>
          <a:p>
            <a:pPr marL="914400" lvl="1" indent="-514350">
              <a:buNone/>
            </a:pPr>
            <a:endParaRPr lang="tr-TR"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Ses kaydı</a:t>
            </a:r>
            <a:endParaRPr lang="tr-TR" b="1" dirty="0"/>
          </a:p>
        </p:txBody>
      </p:sp>
      <p:sp>
        <p:nvSpPr>
          <p:cNvPr id="3" name="2 İçerik Yer Tutucusu"/>
          <p:cNvSpPr>
            <a:spLocks noGrp="1"/>
          </p:cNvSpPr>
          <p:nvPr>
            <p:ph idx="1"/>
          </p:nvPr>
        </p:nvSpPr>
        <p:spPr>
          <a:xfrm>
            <a:off x="457200" y="1340768"/>
            <a:ext cx="8229600" cy="4785395"/>
          </a:xfrm>
        </p:spPr>
        <p:txBody>
          <a:bodyPr>
            <a:normAutofit fontScale="85000" lnSpcReduction="20000"/>
          </a:bodyPr>
          <a:lstStyle/>
          <a:p>
            <a:pPr>
              <a:buNone/>
            </a:pPr>
            <a:r>
              <a:rPr lang="tr-TR" sz="3800" b="1" dirty="0" smtClean="0"/>
              <a:t>	Ses düzeyi</a:t>
            </a:r>
          </a:p>
          <a:p>
            <a:pPr>
              <a:buNone/>
            </a:pPr>
            <a:endParaRPr lang="tr-TR" b="1" dirty="0" smtClean="0"/>
          </a:p>
          <a:p>
            <a:pPr>
              <a:buNone/>
            </a:pPr>
            <a:r>
              <a:rPr lang="tr-TR" dirty="0" smtClean="0"/>
              <a:t>	Kayıt sırasında sesin düzeyini ayarlamak için iki </a:t>
            </a:r>
            <a:r>
              <a:rPr lang="tr-TR" dirty="0" err="1" smtClean="0"/>
              <a:t>volümmetre</a:t>
            </a:r>
            <a:r>
              <a:rPr lang="tr-TR" dirty="0" smtClean="0"/>
              <a:t> yöntemi geliştirilmiştir:</a:t>
            </a:r>
          </a:p>
          <a:p>
            <a:pPr marL="514350" indent="-514350">
              <a:buFont typeface="+mj-lt"/>
              <a:buAutoNum type="arabicPeriod"/>
            </a:pPr>
            <a:r>
              <a:rPr lang="tr-TR" dirty="0" err="1" smtClean="0"/>
              <a:t>Volume</a:t>
            </a:r>
            <a:r>
              <a:rPr lang="tr-TR" dirty="0" smtClean="0"/>
              <a:t> </a:t>
            </a:r>
            <a:r>
              <a:rPr lang="tr-TR" dirty="0" err="1" smtClean="0"/>
              <a:t>Unit</a:t>
            </a:r>
            <a:r>
              <a:rPr lang="tr-TR" dirty="0" smtClean="0"/>
              <a:t> (V.U.): Ölçüm birimleri 0-100 arasındadır. Normal ölçü 20-70 birim arasında kabul edilir. Sesin düzeyinin 100’ü aşmamasına özen gösterilir.</a:t>
            </a:r>
          </a:p>
          <a:p>
            <a:pPr marL="514350" indent="-514350">
              <a:buFont typeface="+mj-lt"/>
              <a:buAutoNum type="arabicPeriod"/>
            </a:pPr>
            <a:r>
              <a:rPr lang="tr-TR" dirty="0" smtClean="0"/>
              <a:t>Uç noktalar ölçer (</a:t>
            </a:r>
            <a:r>
              <a:rPr lang="tr-TR" dirty="0" err="1" smtClean="0"/>
              <a:t>peak</a:t>
            </a:r>
            <a:r>
              <a:rPr lang="tr-TR" dirty="0" smtClean="0"/>
              <a:t> </a:t>
            </a:r>
            <a:r>
              <a:rPr lang="tr-TR" dirty="0" err="1" smtClean="0"/>
              <a:t>programme</a:t>
            </a:r>
            <a:r>
              <a:rPr lang="tr-TR" dirty="0" smtClean="0"/>
              <a:t> </a:t>
            </a:r>
            <a:r>
              <a:rPr lang="tr-TR" dirty="0" err="1" smtClean="0"/>
              <a:t>meter</a:t>
            </a:r>
            <a:r>
              <a:rPr lang="tr-TR" dirty="0" smtClean="0"/>
              <a:t>) (PPM): 0-10 arasında değişen ya da -40 ile +10 desibellik aralığı esas alan bir ölçü sistemi kullanılır. Birincide 5-7 arası, ikincide -20 ilâ 0 değerleri normal kabul edilir. Ses düzeyinin birincide 8 ve üstüne, ikincide +4 ve üstüne çıkmaması gerekir.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lstStyle/>
          <a:p>
            <a:pPr>
              <a:buNone/>
            </a:pPr>
            <a:r>
              <a:rPr lang="tr-TR" dirty="0" smtClean="0"/>
              <a:t>	</a:t>
            </a:r>
          </a:p>
          <a:p>
            <a:pPr>
              <a:buNone/>
            </a:pPr>
            <a:r>
              <a:rPr lang="tr-TR" dirty="0" smtClean="0"/>
              <a:t>	Birbirinin iki katı olan frekanslar, aynı sesi verirler. Tek fark, daha yüksek frekansta olanın daha tiz olmasıdır.</a:t>
            </a:r>
          </a:p>
          <a:p>
            <a:pPr>
              <a:buNone/>
            </a:pPr>
            <a:r>
              <a:rPr lang="tr-TR" dirty="0" smtClean="0"/>
              <a:t>	Sözgelimi 1000 Hz ile 2000 Hz, aynı sestir; sadece ikincisi bir oktav (8 nota) daha yüksektir.</a:t>
            </a:r>
            <a:endParaRPr lang="tr-T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kaydı</a:t>
            </a:r>
            <a:endParaRPr lang="tr-TR" dirty="0"/>
          </a:p>
        </p:txBody>
      </p:sp>
      <p:sp>
        <p:nvSpPr>
          <p:cNvPr id="3" name="2 İçerik Yer Tutucusu"/>
          <p:cNvSpPr>
            <a:spLocks noGrp="1"/>
          </p:cNvSpPr>
          <p:nvPr>
            <p:ph idx="1"/>
          </p:nvPr>
        </p:nvSpPr>
        <p:spPr>
          <a:xfrm>
            <a:off x="457200" y="1340768"/>
            <a:ext cx="8229600" cy="4785395"/>
          </a:xfrm>
        </p:spPr>
        <p:txBody>
          <a:bodyPr>
            <a:normAutofit/>
          </a:bodyPr>
          <a:lstStyle/>
          <a:p>
            <a:pPr>
              <a:buNone/>
            </a:pPr>
            <a:endParaRPr lang="tr-TR" b="1" dirty="0" smtClean="0"/>
          </a:p>
          <a:p>
            <a:pPr>
              <a:buNone/>
            </a:pPr>
            <a:r>
              <a:rPr lang="tr-TR" dirty="0" smtClean="0"/>
              <a:t>	Kayıt sırasında istenmeyen sesleri en aza indirmek için mekân düzenlenmelidir.</a:t>
            </a:r>
          </a:p>
          <a:p>
            <a:pPr>
              <a:buNone/>
            </a:pPr>
            <a:r>
              <a:rPr lang="tr-TR" dirty="0" smtClean="0"/>
              <a:t>	Fon gürültüsü (background </a:t>
            </a:r>
            <a:r>
              <a:rPr lang="tr-TR" dirty="0" err="1" smtClean="0"/>
              <a:t>noise</a:t>
            </a:r>
            <a:r>
              <a:rPr lang="tr-TR" dirty="0" smtClean="0"/>
              <a:t>, dip gürültüsü) ve yankı en aza indirilmeye çalışılmadır.</a:t>
            </a:r>
            <a:endParaRPr lang="tr-T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kaydı</a:t>
            </a:r>
            <a:endParaRPr lang="tr-TR" dirty="0"/>
          </a:p>
        </p:txBody>
      </p:sp>
      <p:sp>
        <p:nvSpPr>
          <p:cNvPr id="3" name="2 İçerik Yer Tutucusu"/>
          <p:cNvSpPr>
            <a:spLocks noGrp="1"/>
          </p:cNvSpPr>
          <p:nvPr>
            <p:ph idx="1"/>
          </p:nvPr>
        </p:nvSpPr>
        <p:spPr>
          <a:xfrm>
            <a:off x="457200" y="1340768"/>
            <a:ext cx="8229600" cy="4785395"/>
          </a:xfrm>
        </p:spPr>
        <p:txBody>
          <a:bodyPr>
            <a:normAutofit/>
          </a:bodyPr>
          <a:lstStyle/>
          <a:p>
            <a:pPr>
              <a:buNone/>
            </a:pPr>
            <a:r>
              <a:rPr lang="tr-TR" b="1" dirty="0" smtClean="0"/>
              <a:t>Çekimden önce:</a:t>
            </a:r>
          </a:p>
          <a:p>
            <a:pPr>
              <a:buNone/>
            </a:pPr>
            <a:endParaRPr lang="tr-TR" b="1" dirty="0" smtClean="0"/>
          </a:p>
          <a:p>
            <a:pPr>
              <a:buNone/>
            </a:pPr>
            <a:r>
              <a:rPr lang="tr-TR" dirty="0" smtClean="0"/>
              <a:t>1- Mikrofonunuzu test esin</a:t>
            </a:r>
          </a:p>
          <a:p>
            <a:pPr>
              <a:buNone/>
            </a:pPr>
            <a:r>
              <a:rPr lang="tr-TR" dirty="0" smtClean="0"/>
              <a:t>2- Ses kablonuzu MUTLAKA! Test edin</a:t>
            </a:r>
          </a:p>
          <a:p>
            <a:pPr>
              <a:buNone/>
            </a:pPr>
            <a:r>
              <a:rPr lang="tr-TR" dirty="0" smtClean="0"/>
              <a:t>3- En az 3  ses kablosu ile çekime çıkın.</a:t>
            </a:r>
          </a:p>
          <a:p>
            <a:pPr>
              <a:buNone/>
            </a:pPr>
            <a:r>
              <a:rPr lang="tr-TR" dirty="0" smtClean="0"/>
              <a:t>4- Kulaklık kullanma alışkanlığı edinin.</a:t>
            </a:r>
          </a:p>
          <a:p>
            <a:pPr>
              <a:buNone/>
            </a:pPr>
            <a:r>
              <a:rPr lang="tr-TR" dirty="0" smtClean="0"/>
              <a:t>5- Mümkünse kendi mikrofon ve ses kablonuzu edinin.</a:t>
            </a:r>
            <a:endParaRPr lang="tr-TR" sz="3600" dirty="0" smtClean="0"/>
          </a:p>
          <a:p>
            <a:pPr>
              <a:buNone/>
            </a:pPr>
            <a:endParaRPr lang="tr-T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85000" lnSpcReduction="20000"/>
          </a:bodyPr>
          <a:lstStyle/>
          <a:p>
            <a:pPr>
              <a:buNone/>
            </a:pPr>
            <a:r>
              <a:rPr lang="tr-TR" b="1" dirty="0" err="1" smtClean="0"/>
              <a:t>İlef’in</a:t>
            </a:r>
            <a:r>
              <a:rPr lang="tr-TR" b="1" dirty="0" smtClean="0"/>
              <a:t> malzemeleriyle çekim sırasında:</a:t>
            </a:r>
          </a:p>
          <a:p>
            <a:pPr>
              <a:buNone/>
            </a:pPr>
            <a:endParaRPr lang="tr-TR" b="1" dirty="0" smtClean="0"/>
          </a:p>
          <a:p>
            <a:pPr>
              <a:buNone/>
            </a:pPr>
            <a:r>
              <a:rPr lang="tr-TR" dirty="0" smtClean="0"/>
              <a:t>1- Eğer gerekmiyorsa zeplini çıkarmayın.</a:t>
            </a:r>
          </a:p>
          <a:p>
            <a:pPr>
              <a:buNone/>
            </a:pPr>
            <a:r>
              <a:rPr lang="tr-TR" dirty="0" smtClean="0"/>
              <a:t>2- </a:t>
            </a:r>
            <a:r>
              <a:rPr lang="tr-TR" dirty="0" err="1" smtClean="0"/>
              <a:t>Boom</a:t>
            </a:r>
            <a:r>
              <a:rPr lang="tr-TR" dirty="0" smtClean="0"/>
              <a:t> sopasını mikrofon tutamağına takmak için tutamağı değil, sopayı döndürün. Böylece kablonun dolaşmasını önlemiş olursunuz.</a:t>
            </a:r>
          </a:p>
          <a:p>
            <a:pPr>
              <a:buNone/>
            </a:pPr>
            <a:r>
              <a:rPr lang="tr-TR" dirty="0" smtClean="0"/>
              <a:t>3- </a:t>
            </a:r>
            <a:r>
              <a:rPr lang="tr-TR" dirty="0" err="1" smtClean="0"/>
              <a:t>Boom</a:t>
            </a:r>
            <a:r>
              <a:rPr lang="tr-TR" dirty="0" smtClean="0"/>
              <a:t> sopasını, tutamağı taktıktan sonra açın.</a:t>
            </a:r>
          </a:p>
          <a:p>
            <a:pPr>
              <a:buNone/>
            </a:pPr>
            <a:r>
              <a:rPr lang="tr-TR" dirty="0" smtClean="0"/>
              <a:t>4- Kabloyu geniş aralıklarla </a:t>
            </a:r>
            <a:r>
              <a:rPr lang="tr-TR" dirty="0" err="1" smtClean="0"/>
              <a:t>boom</a:t>
            </a:r>
            <a:r>
              <a:rPr lang="tr-TR" dirty="0" smtClean="0"/>
              <a:t> sopasına sarın.</a:t>
            </a:r>
          </a:p>
          <a:p>
            <a:pPr>
              <a:buNone/>
            </a:pPr>
            <a:r>
              <a:rPr lang="tr-TR" dirty="0" smtClean="0"/>
              <a:t>5- </a:t>
            </a:r>
            <a:r>
              <a:rPr lang="tr-TR" dirty="0" err="1" smtClean="0"/>
              <a:t>Boom</a:t>
            </a:r>
            <a:r>
              <a:rPr lang="tr-TR" dirty="0" smtClean="0"/>
              <a:t> sopasının kumaş kısmından tutun.</a:t>
            </a:r>
          </a:p>
          <a:p>
            <a:pPr>
              <a:buNone/>
            </a:pPr>
            <a:r>
              <a:rPr lang="tr-TR" dirty="0" smtClean="0"/>
              <a:t>6- Mikrofon ve kulaklık kablosunu kameraya takarken mutlaka diğer elle de kamerayı tutmak gerekiyor. Bu nedenle eğer bir elinizde </a:t>
            </a:r>
            <a:r>
              <a:rPr lang="tr-TR" dirty="0" err="1" smtClean="0"/>
              <a:t>boom</a:t>
            </a:r>
            <a:r>
              <a:rPr lang="tr-TR" dirty="0" smtClean="0"/>
              <a:t> sopası varsa, kabloları kameraya takmasını kameramandan rica edin.</a:t>
            </a:r>
          </a:p>
          <a:p>
            <a:pPr>
              <a:buNone/>
            </a:pPr>
            <a:endParaRPr lang="tr-T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9"/>
            <a:ext cx="7859216" cy="1008111"/>
          </a:xfrm>
        </p:spPr>
        <p:txBody>
          <a:bodyPr>
            <a:normAutofit/>
          </a:bodyPr>
          <a:lstStyle/>
          <a:p>
            <a:pPr>
              <a:buNone/>
            </a:pPr>
            <a:r>
              <a:rPr lang="tr-TR" sz="1800" dirty="0" smtClean="0"/>
              <a:t>7- </a:t>
            </a:r>
            <a:r>
              <a:rPr lang="tr-TR" sz="1800" dirty="0" err="1" smtClean="0"/>
              <a:t>Boom</a:t>
            </a:r>
            <a:r>
              <a:rPr lang="tr-TR" sz="1800" dirty="0" smtClean="0"/>
              <a:t> sopasını tutarken kollarınız yukarıda olsun. Sopayı başınızın arkasından geçirip omuzlarına dayarsanız, biri sopaya yanlışlıkla çarptığında omzunuz ters harekete maruz kalıp yerinden çıkabilir.</a:t>
            </a:r>
          </a:p>
          <a:p>
            <a:pPr>
              <a:buNone/>
            </a:pPr>
            <a:endParaRPr lang="tr-TR" dirty="0" smtClean="0"/>
          </a:p>
          <a:p>
            <a:pPr>
              <a:buNone/>
            </a:pPr>
            <a:endParaRPr lang="tr-TR" dirty="0" smtClean="0"/>
          </a:p>
          <a:p>
            <a:pPr>
              <a:buNone/>
            </a:pPr>
            <a:endParaRPr lang="tr-TR" dirty="0"/>
          </a:p>
        </p:txBody>
      </p:sp>
      <p:sp>
        <p:nvSpPr>
          <p:cNvPr id="5" name="4 Dikdörtgen"/>
          <p:cNvSpPr/>
          <p:nvPr/>
        </p:nvSpPr>
        <p:spPr>
          <a:xfrm>
            <a:off x="683568" y="1916832"/>
            <a:ext cx="7560840" cy="2308324"/>
          </a:xfrm>
          <a:prstGeom prst="rect">
            <a:avLst/>
          </a:prstGeom>
        </p:spPr>
        <p:txBody>
          <a:bodyPr wrap="square">
            <a:spAutoFit/>
          </a:bodyPr>
          <a:lstStyle/>
          <a:p>
            <a:pPr>
              <a:buNone/>
            </a:pPr>
            <a:r>
              <a:rPr lang="tr-TR" dirty="0" smtClean="0"/>
              <a:t>8- Yürüdüğünüz zaman mikrofon ve kulaklık kablosunun gerilip de bir anda kamera yuvasını zorlamaması için </a:t>
            </a:r>
            <a:r>
              <a:rPr lang="tr-TR" dirty="0" err="1" smtClean="0"/>
              <a:t>tripodun</a:t>
            </a:r>
            <a:r>
              <a:rPr lang="tr-TR" dirty="0" smtClean="0"/>
              <a:t> üzerine iki yerinden maskeleme bandıyla yapıştırarak bir büklüm yapın. Böylece kablo gereğinden fazla gerilince ilk önce bant kopar ve siz de bunu fark edip durursunuz. Normalde bunun için kablolar üzerinde özel bir aparat vardır, ancak bizde bu aparat olmadığı için bantla hallediyoruz </a:t>
            </a:r>
            <a:r>
              <a:rPr lang="tr-TR" dirty="0" smtClean="0">
                <a:sym typeface="Wingdings" pitchFamily="2" charset="2"/>
              </a:rPr>
              <a:t></a:t>
            </a:r>
            <a:endParaRPr lang="tr-TR" dirty="0" smtClean="0"/>
          </a:p>
          <a:p>
            <a:pPr>
              <a:buNone/>
            </a:pPr>
            <a:r>
              <a:rPr lang="tr-TR" dirty="0" smtClean="0"/>
              <a:t>9- Ses çantalarını kapatırken kabloların çantanın gövdesi ile kapağı arasında sıkışmamasına dikkat edin.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kaydı</a:t>
            </a:r>
            <a:endParaRPr lang="tr-TR" dirty="0"/>
          </a:p>
        </p:txBody>
      </p:sp>
      <p:sp>
        <p:nvSpPr>
          <p:cNvPr id="3" name="2 İçerik Yer Tutucusu"/>
          <p:cNvSpPr>
            <a:spLocks noGrp="1"/>
          </p:cNvSpPr>
          <p:nvPr>
            <p:ph idx="1"/>
          </p:nvPr>
        </p:nvSpPr>
        <p:spPr>
          <a:xfrm>
            <a:off x="457200" y="1340768"/>
            <a:ext cx="8229600" cy="4785395"/>
          </a:xfrm>
        </p:spPr>
        <p:txBody>
          <a:bodyPr>
            <a:normAutofit fontScale="92500" lnSpcReduction="10000"/>
          </a:bodyPr>
          <a:lstStyle/>
          <a:p>
            <a:pPr>
              <a:buNone/>
            </a:pPr>
            <a:r>
              <a:rPr lang="tr-TR" sz="3800" b="1" dirty="0" smtClean="0"/>
              <a:t>Mikrofon yerleştirilirken dikkat!</a:t>
            </a:r>
          </a:p>
          <a:p>
            <a:pPr>
              <a:buNone/>
            </a:pPr>
            <a:endParaRPr lang="tr-TR" b="1" dirty="0" smtClean="0"/>
          </a:p>
          <a:p>
            <a:pPr>
              <a:buNone/>
            </a:pPr>
            <a:r>
              <a:rPr lang="tr-TR" dirty="0" smtClean="0"/>
              <a:t>- Mikrofonun yeri önceden saptanmalı</a:t>
            </a:r>
          </a:p>
          <a:p>
            <a:pPr>
              <a:buNone/>
            </a:pPr>
            <a:r>
              <a:rPr lang="tr-TR" dirty="0" smtClean="0"/>
              <a:t>- Mikrofon, oyuncunun ön kısmında ve yukarıda başının tam üstünde olmalı. </a:t>
            </a:r>
          </a:p>
          <a:p>
            <a:pPr>
              <a:buNone/>
            </a:pPr>
            <a:r>
              <a:rPr lang="tr-TR" dirty="0" smtClean="0"/>
              <a:t>- Mikrofon ile ses kaynağı arasındaki kesin mesafe çekim öncesi prova edilmeli. </a:t>
            </a:r>
          </a:p>
          <a:p>
            <a:pPr>
              <a:buNone/>
            </a:pPr>
            <a:r>
              <a:rPr lang="tr-TR" dirty="0" smtClean="0"/>
              <a:t>- Mikrofonun gölgesinin düştüğü yere dikkat etmeli.</a:t>
            </a:r>
          </a:p>
          <a:p>
            <a:pPr>
              <a:buNone/>
            </a:pPr>
            <a:r>
              <a:rPr lang="tr-TR" dirty="0" smtClean="0"/>
              <a:t>- Konuya ve mekana uygun mikrofon seçilmeli.</a:t>
            </a:r>
            <a:r>
              <a:rPr lang="tr-TR" sz="3600" dirty="0" smtClean="0"/>
              <a:t> </a:t>
            </a:r>
          </a:p>
          <a:p>
            <a:pPr>
              <a:buNone/>
            </a:pPr>
            <a:endParaRPr lang="tr-T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a:xfrm>
            <a:off x="457200" y="1340768"/>
            <a:ext cx="8229600" cy="4785395"/>
          </a:xfrm>
        </p:spPr>
        <p:txBody>
          <a:bodyPr>
            <a:normAutofit fontScale="92500" lnSpcReduction="10000"/>
          </a:bodyPr>
          <a:lstStyle/>
          <a:p>
            <a:pPr>
              <a:buNone/>
            </a:pPr>
            <a:r>
              <a:rPr lang="tr-TR" dirty="0" smtClean="0"/>
              <a:t>	</a:t>
            </a:r>
          </a:p>
          <a:p>
            <a:pPr>
              <a:buNone/>
            </a:pPr>
            <a:r>
              <a:rPr lang="tr-TR" dirty="0" smtClean="0"/>
              <a:t>	Mustafa Sözen, Sinemada Ses Kullanımı, Detay Yayıncılık, Ankara, 2003.</a:t>
            </a:r>
          </a:p>
          <a:p>
            <a:pPr>
              <a:buNone/>
            </a:pPr>
            <a:endParaRPr lang="tr-TR" dirty="0" smtClean="0"/>
          </a:p>
          <a:p>
            <a:pPr>
              <a:buNone/>
            </a:pPr>
            <a:r>
              <a:rPr lang="tr-TR" dirty="0" smtClean="0"/>
              <a:t>	Ufuk Önen, Ses Kayıt ve Müzik Teknolojileri, Çitlembik Yayınları, İstanbul, 5. Basım, 2011.</a:t>
            </a:r>
          </a:p>
          <a:p>
            <a:pPr>
              <a:buNone/>
            </a:pPr>
            <a:endParaRPr lang="tr-TR" dirty="0" smtClean="0"/>
          </a:p>
          <a:p>
            <a:pPr>
              <a:buNone/>
            </a:pPr>
            <a:r>
              <a:rPr lang="tr-TR" dirty="0" smtClean="0"/>
              <a:t>	Prof. Dr. Selahattin Yıldız (ed.), Sinema Dili (Beyazperdeyi Yaratanlar), Su Yayınevi, İstanbul, 2014</a:t>
            </a:r>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normAutofit fontScale="77500" lnSpcReduction="20000"/>
          </a:bodyPr>
          <a:lstStyle/>
          <a:p>
            <a:pPr>
              <a:buNone/>
            </a:pPr>
            <a:r>
              <a:rPr lang="tr-TR" dirty="0" smtClean="0"/>
              <a:t>	Frekansa ilişkin bu özellikler, düzenli bir frekansa sahip sesler (basit frekanslı sesler) için geçerlidir.</a:t>
            </a:r>
          </a:p>
          <a:p>
            <a:pPr>
              <a:buNone/>
            </a:pPr>
            <a:r>
              <a:rPr lang="tr-TR" dirty="0" smtClean="0"/>
              <a:t>	</a:t>
            </a:r>
          </a:p>
          <a:p>
            <a:pPr>
              <a:buNone/>
            </a:pPr>
            <a:r>
              <a:rPr lang="tr-TR" dirty="0" smtClean="0"/>
              <a:t>	Frekansa göre ses türleri:</a:t>
            </a:r>
          </a:p>
          <a:p>
            <a:pPr>
              <a:buNone/>
            </a:pPr>
            <a:r>
              <a:rPr lang="tr-TR" dirty="0" smtClean="0"/>
              <a:t>	1. Düzgün ses (Düzenli frekans): Periyodik ve düzenli titreşimlere sahiptir.</a:t>
            </a:r>
          </a:p>
          <a:p>
            <a:pPr>
              <a:buNone/>
            </a:pPr>
            <a:r>
              <a:rPr lang="tr-TR" dirty="0" smtClean="0"/>
              <a:t>	Düzgün ses de ikiye ayrılır: </a:t>
            </a:r>
          </a:p>
          <a:p>
            <a:pPr>
              <a:buNone/>
            </a:pPr>
            <a:r>
              <a:rPr lang="tr-TR" dirty="0" smtClean="0"/>
              <a:t>		a) Temel (Saf) ses: Titreşimleri basit bir sinüs eğrisi karakteri taşır. Sabit salınımlı tekdüze bir sestir. Doğada bulunmaz. Diyapazon vb. araçlarla üretilir.</a:t>
            </a:r>
          </a:p>
          <a:p>
            <a:pPr>
              <a:buNone/>
            </a:pPr>
            <a:r>
              <a:rPr lang="tr-TR" dirty="0" smtClean="0"/>
              <a:t>		b) Karmaşık ses: Salınımı zaman içinde değişimler gösterir. Aslında basit salınımlı seslerin birleşiminden oluşur.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564</Words>
  <Application>Microsoft Office PowerPoint</Application>
  <PresentationFormat>Ekran Gösterisi (4:3)</PresentationFormat>
  <Paragraphs>442</Paragraphs>
  <Slides>85</Slides>
  <Notes>0</Notes>
  <HiddenSlides>0</HiddenSlides>
  <MMClips>0</MMClips>
  <ScaleCrop>false</ScaleCrop>
  <HeadingPairs>
    <vt:vector size="4" baseType="variant">
      <vt:variant>
        <vt:lpstr>Tema</vt:lpstr>
      </vt:variant>
      <vt:variant>
        <vt:i4>1</vt:i4>
      </vt:variant>
      <vt:variant>
        <vt:lpstr>Slayt Başlıkları</vt:lpstr>
      </vt:variant>
      <vt:variant>
        <vt:i4>85</vt:i4>
      </vt:variant>
    </vt:vector>
  </HeadingPairs>
  <TitlesOfParts>
    <vt:vector size="86" baseType="lpstr">
      <vt:lpstr>Ofis Teması</vt:lpstr>
      <vt:lpstr>Ses</vt:lpstr>
      <vt:lpstr>Ses nedir?</vt:lpstr>
      <vt:lpstr>Ses nedir?</vt:lpstr>
      <vt:lpstr>Ses nedir?</vt:lpstr>
      <vt:lpstr>Sesin özellikleri</vt:lpstr>
      <vt:lpstr>Sesin özellikleri</vt:lpstr>
      <vt:lpstr>Sesin özellikleri</vt:lpstr>
      <vt:lpstr>Sesin özellikleri / Frekans</vt:lpstr>
      <vt:lpstr>Sesin özellikleri / Frekans</vt:lpstr>
      <vt:lpstr>Sesin özellikleri / Frekans</vt:lpstr>
      <vt:lpstr>Sesin özellikleri / Frekans</vt:lpstr>
      <vt:lpstr>Sesin özellikleri / Frekans</vt:lpstr>
      <vt:lpstr>Sesin özellikleri / Frekans</vt:lpstr>
      <vt:lpstr>Sesin özellikleri</vt:lpstr>
      <vt:lpstr>Sesin özellikleri / Dalga hızı</vt:lpstr>
      <vt:lpstr>Sesin özellikleri / Dalga hızı</vt:lpstr>
      <vt:lpstr>Sesin özellikleri</vt:lpstr>
      <vt:lpstr>Sesin özellikleri / Genlik</vt:lpstr>
      <vt:lpstr>Sesin özellikleri / Genlik</vt:lpstr>
      <vt:lpstr>Sesin özellikleri</vt:lpstr>
      <vt:lpstr>Sesin özellikleri</vt:lpstr>
      <vt:lpstr>Sesleri birbirinden ayırmak</vt:lpstr>
      <vt:lpstr>Sesleri birbirinden ayırmak</vt:lpstr>
      <vt:lpstr>Sesleri birbirinden ayırmak</vt:lpstr>
      <vt:lpstr>Sesleri birbirinden ayırmak</vt:lpstr>
      <vt:lpstr>Sesleri birbirinden ayırmak</vt:lpstr>
      <vt:lpstr>Sesleri birbirinden ayırmak</vt:lpstr>
      <vt:lpstr>Sesleri birbirinden ayırmak</vt:lpstr>
      <vt:lpstr>Sesleri birbirinden ayırmak</vt:lpstr>
      <vt:lpstr>Ses grupları</vt:lpstr>
      <vt:lpstr>Ses grupları</vt:lpstr>
      <vt:lpstr>Ses grupları</vt:lpstr>
      <vt:lpstr>Ses grupları</vt:lpstr>
      <vt:lpstr>Ses grupları</vt:lpstr>
      <vt:lpstr>Nasıl duyarız?</vt:lpstr>
      <vt:lpstr>Nasıl duyarız?</vt:lpstr>
      <vt:lpstr>Nasıl duyarız?</vt:lpstr>
      <vt:lpstr>Nasıl duyarız?</vt:lpstr>
      <vt:lpstr>Nasıl duyarız?</vt:lpstr>
      <vt:lpstr>Nasıl duyarız?</vt:lpstr>
      <vt:lpstr>Nasıl duyarız?</vt:lpstr>
      <vt:lpstr>Nasıl duyarız?</vt:lpstr>
      <vt:lpstr>Ses kaynağını konumlandırma</vt:lpstr>
      <vt:lpstr>Seçici algılama (auditory selectivity)</vt:lpstr>
      <vt:lpstr>“Binaural unmasking” etkisi</vt:lpstr>
      <vt:lpstr>“Binaural unmasking” etkisi</vt:lpstr>
      <vt:lpstr>Akustik</vt:lpstr>
      <vt:lpstr>Akustik</vt:lpstr>
      <vt:lpstr>Akustik</vt:lpstr>
      <vt:lpstr>Akustik</vt:lpstr>
      <vt:lpstr>Akustik</vt:lpstr>
      <vt:lpstr>Akustik</vt:lpstr>
      <vt:lpstr>Akustik</vt:lpstr>
      <vt:lpstr>Akustik</vt:lpstr>
      <vt:lpstr>Akustik</vt:lpstr>
      <vt:lpstr>Akustik</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Mikrofonlar</vt:lpstr>
      <vt:lpstr>Ses kaydı</vt:lpstr>
      <vt:lpstr>Ses kaydı</vt:lpstr>
      <vt:lpstr>Ses kaydı</vt:lpstr>
      <vt:lpstr>Slayt 82</vt:lpstr>
      <vt:lpstr>Slayt 83</vt:lpstr>
      <vt:lpstr>Ses kaydı</vt:lpstr>
      <vt:lpstr>KAYNAKÇA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Sinemada Ses</dc:title>
  <dc:creator>hp</dc:creator>
  <cp:lastModifiedBy>hp</cp:lastModifiedBy>
  <cp:revision>286</cp:revision>
  <dcterms:created xsi:type="dcterms:W3CDTF">2014-12-08T00:08:49Z</dcterms:created>
  <dcterms:modified xsi:type="dcterms:W3CDTF">2018-07-11T20:26:58Z</dcterms:modified>
</cp:coreProperties>
</file>