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6931-07C1-4D38-A24E-DCA8836289CE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F0E5-2FC4-4FF1-A18F-B38943103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740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6931-07C1-4D38-A24E-DCA8836289CE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F0E5-2FC4-4FF1-A18F-B38943103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1673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6931-07C1-4D38-A24E-DCA8836289CE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F0E5-2FC4-4FF1-A18F-B38943103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1769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6931-07C1-4D38-A24E-DCA8836289CE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F0E5-2FC4-4FF1-A18F-B38943103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4082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6931-07C1-4D38-A24E-DCA8836289CE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F0E5-2FC4-4FF1-A18F-B38943103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0859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6931-07C1-4D38-A24E-DCA8836289CE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F0E5-2FC4-4FF1-A18F-B38943103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1537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6931-07C1-4D38-A24E-DCA8836289CE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F0E5-2FC4-4FF1-A18F-B38943103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405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6931-07C1-4D38-A24E-DCA8836289CE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F0E5-2FC4-4FF1-A18F-B38943103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0906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6931-07C1-4D38-A24E-DCA8836289CE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F0E5-2FC4-4FF1-A18F-B38943103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4870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6931-07C1-4D38-A24E-DCA8836289CE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F0E5-2FC4-4FF1-A18F-B38943103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834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6931-07C1-4D38-A24E-DCA8836289CE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F0E5-2FC4-4FF1-A18F-B38943103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7240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D6931-07C1-4D38-A24E-DCA8836289CE}" type="datetimeFigureOut">
              <a:rPr lang="tr-TR" smtClean="0"/>
              <a:t>2.05.2019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EF0E5-2FC4-4FF1-A18F-B38943103A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34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err="1"/>
              <a:t>Animal</a:t>
            </a:r>
            <a:r>
              <a:rPr lang="tr-TR" b="1" dirty="0"/>
              <a:t> </a:t>
            </a:r>
            <a:r>
              <a:rPr lang="tr-TR" b="1" dirty="0" err="1"/>
              <a:t>Welfare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3253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nature of the stress response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Animals respond physiologically to stresses in a characteristic </a:t>
            </a:r>
            <a:r>
              <a:rPr lang="en-US" dirty="0" smtClean="0"/>
              <a:t>way.</a:t>
            </a:r>
            <a:r>
              <a:rPr lang="tr-TR" dirty="0" smtClean="0"/>
              <a:t> </a:t>
            </a:r>
            <a:r>
              <a:rPr lang="en-US" dirty="0" smtClean="0"/>
              <a:t>This </a:t>
            </a:r>
            <a:r>
              <a:rPr lang="en-US" dirty="0"/>
              <a:t>stress response has two components. The first is a rapid </a:t>
            </a:r>
            <a:r>
              <a:rPr lang="en-US" dirty="0" err="1" smtClean="0"/>
              <a:t>shortterm</a:t>
            </a:r>
            <a:r>
              <a:rPr lang="tr-TR" dirty="0"/>
              <a:t> </a:t>
            </a:r>
            <a:r>
              <a:rPr lang="tr-TR" dirty="0" smtClean="0"/>
              <a:t>‘alarm</a:t>
            </a:r>
            <a:r>
              <a:rPr lang="tr-TR" dirty="0"/>
              <a:t>’ </a:t>
            </a:r>
            <a:r>
              <a:rPr lang="tr-TR" dirty="0" err="1"/>
              <a:t>response</a:t>
            </a:r>
            <a:r>
              <a:rPr lang="tr-TR" dirty="0" smtClean="0"/>
              <a:t>.</a:t>
            </a:r>
          </a:p>
          <a:p>
            <a:r>
              <a:rPr lang="en-US" dirty="0"/>
              <a:t>The animal’s response to a threat, for example the </a:t>
            </a:r>
            <a:r>
              <a:rPr lang="en-US" dirty="0" smtClean="0"/>
              <a:t>sudden</a:t>
            </a:r>
            <a:r>
              <a:rPr lang="tr-TR" dirty="0" smtClean="0"/>
              <a:t> </a:t>
            </a:r>
            <a:r>
              <a:rPr lang="en-US" dirty="0" smtClean="0"/>
              <a:t>arrival </a:t>
            </a:r>
            <a:r>
              <a:rPr lang="en-US" dirty="0"/>
              <a:t>of a predator, is to prepare its body for ‘flight or fight’.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preparations </a:t>
            </a:r>
            <a:r>
              <a:rPr lang="en-US" dirty="0"/>
              <a:t>largely involve the activity of the </a:t>
            </a:r>
            <a:r>
              <a:rPr lang="en-US" dirty="0" err="1" smtClean="0"/>
              <a:t>sympatho</a:t>
            </a:r>
            <a:r>
              <a:rPr lang="en-US" dirty="0" smtClean="0"/>
              <a:t>-adrenal</a:t>
            </a:r>
            <a:r>
              <a:rPr lang="tr-TR" dirty="0" smtClean="0"/>
              <a:t> </a:t>
            </a:r>
            <a:r>
              <a:rPr lang="en-US" dirty="0" smtClean="0"/>
              <a:t>system </a:t>
            </a:r>
            <a:r>
              <a:rPr lang="en-US" dirty="0"/>
              <a:t>and the secretion of the catecholamine hormones, </a:t>
            </a:r>
            <a:r>
              <a:rPr lang="en-US" dirty="0" smtClean="0"/>
              <a:t>adrenaline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noradrenaline (epinephrine and norepinephrine).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7348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second component of the stress response occurs after the</a:t>
            </a:r>
          </a:p>
          <a:p>
            <a:pPr marL="0" indent="0">
              <a:buNone/>
            </a:pPr>
            <a:r>
              <a:rPr lang="en-US" dirty="0"/>
              <a:t>‘alarm’ response and over a longer time period. Its role is to allow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animal </a:t>
            </a:r>
            <a:r>
              <a:rPr lang="en-US" dirty="0"/>
              <a:t>to recover from the alarm response or to ‘adapt’ to the </a:t>
            </a:r>
            <a:r>
              <a:rPr lang="en-US" dirty="0" smtClean="0"/>
              <a:t>ne</a:t>
            </a:r>
            <a:r>
              <a:rPr lang="tr-TR" dirty="0" smtClean="0"/>
              <a:t>w </a:t>
            </a:r>
            <a:r>
              <a:rPr lang="en-US" dirty="0" smtClean="0"/>
              <a:t>situation</a:t>
            </a:r>
            <a:r>
              <a:rPr lang="en-US" dirty="0"/>
              <a:t>. It was first recognized by Hans </a:t>
            </a:r>
            <a:r>
              <a:rPr lang="en-US" dirty="0" err="1"/>
              <a:t>Selye</a:t>
            </a:r>
            <a:r>
              <a:rPr lang="en-US" dirty="0"/>
              <a:t> working in the </a:t>
            </a:r>
            <a:r>
              <a:rPr lang="en-US" dirty="0" smtClean="0"/>
              <a:t>1950s</a:t>
            </a:r>
            <a:r>
              <a:rPr lang="tr-TR" dirty="0" smtClean="0"/>
              <a:t> </a:t>
            </a:r>
            <a:r>
              <a:rPr lang="en-US" dirty="0" smtClean="0"/>
              <a:t>who </a:t>
            </a:r>
            <a:r>
              <a:rPr lang="en-US" dirty="0"/>
              <a:t>referred to it as the General Adaptation Syndrome </a:t>
            </a:r>
            <a:r>
              <a:rPr lang="en-US" dirty="0" smtClean="0"/>
              <a:t>when</a:t>
            </a:r>
            <a:r>
              <a:rPr lang="tr-TR" dirty="0" smtClean="0"/>
              <a:t> </a:t>
            </a:r>
            <a:r>
              <a:rPr lang="en-US" dirty="0" smtClean="0"/>
              <a:t>considered </a:t>
            </a:r>
            <a:r>
              <a:rPr lang="en-US" dirty="0"/>
              <a:t>along with the alarm response. This component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animal’s </a:t>
            </a:r>
            <a:r>
              <a:rPr lang="en-US" dirty="0"/>
              <a:t>response to stress mainly involves the </a:t>
            </a:r>
            <a:r>
              <a:rPr lang="en-US" dirty="0" err="1" smtClean="0"/>
              <a:t>hypophyseal</a:t>
            </a:r>
            <a:r>
              <a:rPr lang="en-US" dirty="0" smtClean="0"/>
              <a:t>-adrenal</a:t>
            </a:r>
            <a:r>
              <a:rPr lang="tr-TR" dirty="0" smtClean="0"/>
              <a:t> </a:t>
            </a:r>
            <a:r>
              <a:rPr lang="tr-TR" dirty="0" err="1" smtClean="0"/>
              <a:t>axis</a:t>
            </a:r>
            <a:r>
              <a:rPr 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9867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Pain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Pain is a special kind of stress. It is not easy to define concisely. The</a:t>
            </a:r>
          </a:p>
          <a:p>
            <a:pPr marL="0" indent="0">
              <a:buNone/>
            </a:pPr>
            <a:r>
              <a:rPr lang="en-US" dirty="0"/>
              <a:t>International Society for the Study of Pain defines it as: ‘Pain is an</a:t>
            </a:r>
          </a:p>
          <a:p>
            <a:pPr marL="0" indent="0">
              <a:buNone/>
            </a:pPr>
            <a:r>
              <a:rPr lang="en-US" dirty="0"/>
              <a:t>unpleasant sensory and emotional experience associated with actual or</a:t>
            </a:r>
          </a:p>
          <a:p>
            <a:pPr marL="0" indent="0">
              <a:buNone/>
            </a:pPr>
            <a:r>
              <a:rPr lang="en-US" dirty="0"/>
              <a:t>potential tissue damage or described in terms of such damage’. The key</a:t>
            </a:r>
          </a:p>
          <a:p>
            <a:pPr marL="0" indent="0">
              <a:buNone/>
            </a:pPr>
            <a:r>
              <a:rPr lang="en-US" dirty="0"/>
              <a:t>points are that it is aversive, and that in general it is associated with</a:t>
            </a:r>
          </a:p>
          <a:p>
            <a:pPr marL="0" indent="0">
              <a:buNone/>
            </a:pPr>
            <a:r>
              <a:rPr lang="en-US" dirty="0"/>
              <a:t>tissue damage. Bruises and broken bones have already been described</a:t>
            </a:r>
          </a:p>
          <a:p>
            <a:pPr marL="0" indent="0">
              <a:buNone/>
            </a:pPr>
            <a:r>
              <a:rPr lang="en-US" dirty="0"/>
              <a:t>as examples of likely painful experiences. Because pain is a subjective</a:t>
            </a:r>
          </a:p>
          <a:p>
            <a:pPr marL="0" indent="0">
              <a:buNone/>
            </a:pPr>
            <a:r>
              <a:rPr lang="en-US" dirty="0"/>
              <a:t>perception it is very hard to measure objectively.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5620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animals</a:t>
            </a:r>
            <a:r>
              <a:rPr lang="tr-TR" dirty="0"/>
              <a:t> in </a:t>
            </a:r>
            <a:r>
              <a:rPr lang="tr-TR" dirty="0" err="1" smtClean="0"/>
              <a:t>pain</a:t>
            </a:r>
            <a:r>
              <a:rPr lang="tr-TR" dirty="0"/>
              <a:t> </a:t>
            </a:r>
            <a:r>
              <a:rPr lang="en-US" dirty="0" smtClean="0"/>
              <a:t>show </a:t>
            </a:r>
            <a:r>
              <a:rPr lang="en-US" dirty="0"/>
              <a:t>a stress response but this is not </a:t>
            </a:r>
            <a:r>
              <a:rPr lang="en-US" dirty="0" smtClean="0"/>
              <a:t>specific.</a:t>
            </a:r>
            <a:endParaRPr lang="tr-TR" dirty="0" smtClean="0"/>
          </a:p>
          <a:p>
            <a:r>
              <a:rPr lang="en-US" dirty="0" smtClean="0"/>
              <a:t>They </a:t>
            </a:r>
            <a:r>
              <a:rPr lang="en-US" dirty="0"/>
              <a:t>usually </a:t>
            </a:r>
            <a:r>
              <a:rPr lang="en-US" dirty="0" smtClean="0"/>
              <a:t>exhibit</a:t>
            </a:r>
            <a:r>
              <a:rPr lang="tr-TR" dirty="0" smtClean="0"/>
              <a:t> </a:t>
            </a:r>
            <a:r>
              <a:rPr lang="en-US" dirty="0" err="1" smtClean="0"/>
              <a:t>behavioural</a:t>
            </a:r>
            <a:r>
              <a:rPr lang="en-US" dirty="0" smtClean="0"/>
              <a:t> </a:t>
            </a:r>
            <a:r>
              <a:rPr lang="en-US" dirty="0"/>
              <a:t>changes, particularly in posture and gait. </a:t>
            </a:r>
            <a:endParaRPr lang="tr-TR" dirty="0" smtClean="0"/>
          </a:p>
          <a:p>
            <a:r>
              <a:rPr lang="en-US" dirty="0" smtClean="0"/>
              <a:t>They </a:t>
            </a:r>
            <a:r>
              <a:rPr lang="en-US" dirty="0"/>
              <a:t>may rest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hunched-up posture. Animals that have injured feet or legs </a:t>
            </a:r>
            <a:r>
              <a:rPr lang="en-US" dirty="0" smtClean="0"/>
              <a:t>Show</a:t>
            </a:r>
            <a:r>
              <a:rPr lang="tr-TR" dirty="0" smtClean="0"/>
              <a:t> </a:t>
            </a:r>
            <a:r>
              <a:rPr lang="en-US" dirty="0" smtClean="0"/>
              <a:t>obvious </a:t>
            </a:r>
            <a:r>
              <a:rPr lang="en-US" dirty="0"/>
              <a:t>signs of lameness. Animals in pain may vocalize. A </a:t>
            </a:r>
            <a:r>
              <a:rPr lang="en-US" dirty="0" smtClean="0"/>
              <a:t>particularly</a:t>
            </a:r>
            <a:r>
              <a:rPr lang="tr-TR" dirty="0" smtClean="0"/>
              <a:t> </a:t>
            </a:r>
            <a:r>
              <a:rPr lang="en-US" dirty="0" smtClean="0"/>
              <a:t>powerful </a:t>
            </a:r>
            <a:r>
              <a:rPr lang="en-US" dirty="0"/>
              <a:t>tool in investigating whether animals are in pain is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observe </a:t>
            </a:r>
            <a:r>
              <a:rPr lang="en-US" dirty="0"/>
              <a:t>changes in their </a:t>
            </a:r>
            <a:r>
              <a:rPr lang="en-US" dirty="0" err="1"/>
              <a:t>behaviour</a:t>
            </a:r>
            <a:r>
              <a:rPr lang="en-US" dirty="0"/>
              <a:t> after administration of analgesics.</a:t>
            </a:r>
          </a:p>
          <a:p>
            <a:r>
              <a:rPr lang="en-US" dirty="0"/>
              <a:t>A return to ‘normal’ </a:t>
            </a:r>
            <a:r>
              <a:rPr lang="en-US" dirty="0" err="1"/>
              <a:t>behaviour</a:t>
            </a:r>
            <a:r>
              <a:rPr lang="en-US" dirty="0"/>
              <a:t> implies that the animals </a:t>
            </a:r>
            <a:r>
              <a:rPr lang="en-US" dirty="0" smtClean="0"/>
              <a:t>were</a:t>
            </a:r>
            <a:r>
              <a:rPr lang="tr-TR" dirty="0" smtClean="0"/>
              <a:t> </a:t>
            </a:r>
            <a:r>
              <a:rPr lang="tr-TR" dirty="0" err="1" smtClean="0"/>
              <a:t>previously</a:t>
            </a:r>
            <a:r>
              <a:rPr lang="tr-TR" dirty="0" smtClean="0"/>
              <a:t> </a:t>
            </a:r>
            <a:r>
              <a:rPr lang="tr-TR" dirty="0"/>
              <a:t>in </a:t>
            </a:r>
            <a:r>
              <a:rPr lang="tr-TR" dirty="0" err="1"/>
              <a:t>pain</a:t>
            </a:r>
            <a:r>
              <a:rPr 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5081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36963" y="1019290"/>
            <a:ext cx="7886700" cy="3428019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en-US" dirty="0"/>
              <a:t>One component of meat quality recognized by many people is ethical</a:t>
            </a:r>
          </a:p>
          <a:p>
            <a:pPr marL="0" indent="0">
              <a:buNone/>
            </a:pPr>
            <a:r>
              <a:rPr lang="en-US" dirty="0"/>
              <a:t>quality. This has two main elements. One is producing meat in</a:t>
            </a:r>
          </a:p>
          <a:p>
            <a:pPr marL="0" indent="0">
              <a:buNone/>
            </a:pPr>
            <a:r>
              <a:rPr lang="en-US" dirty="0"/>
              <a:t>agricultural systems that are sustainable and environmentally friendly,</a:t>
            </a:r>
          </a:p>
          <a:p>
            <a:pPr marL="0" indent="0">
              <a:buNone/>
            </a:pPr>
            <a:r>
              <a:rPr lang="en-US" dirty="0"/>
              <a:t>the other is producing it in ways sympathetic to animal welfare.</a:t>
            </a:r>
          </a:p>
          <a:p>
            <a:r>
              <a:rPr lang="en-US" dirty="0"/>
              <a:t>Different individuals have widely varying views of the importance of</a:t>
            </a:r>
          </a:p>
          <a:p>
            <a:pPr marL="0" indent="0">
              <a:buNone/>
            </a:pPr>
            <a:r>
              <a:rPr lang="en-US" dirty="0"/>
              <a:t>these concepts. This is especially true of animal welfare where our</a:t>
            </a:r>
          </a:p>
          <a:p>
            <a:pPr marL="0" indent="0">
              <a:buNone/>
            </a:pPr>
            <a:r>
              <a:rPr lang="en-US" dirty="0"/>
              <a:t>viewpoint largely reflects how we see animals in relation to ourselves.</a:t>
            </a:r>
          </a:p>
          <a:p>
            <a:r>
              <a:rPr lang="en-US" dirty="0"/>
              <a:t>It is therefore an emotive subject. Those who have greatest empathy</a:t>
            </a:r>
          </a:p>
          <a:p>
            <a:pPr marL="0" indent="0">
              <a:buNone/>
            </a:pPr>
            <a:r>
              <a:rPr lang="en-US" dirty="0"/>
              <a:t>with animals are most concerned about their welfare.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3988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Defining</a:t>
            </a:r>
            <a:r>
              <a:rPr lang="tr-TR" b="1" dirty="0"/>
              <a:t> </a:t>
            </a:r>
            <a:r>
              <a:rPr lang="tr-TR" b="1" dirty="0" err="1"/>
              <a:t>animal</a:t>
            </a:r>
            <a:r>
              <a:rPr lang="tr-TR" b="1" dirty="0"/>
              <a:t> </a:t>
            </a:r>
            <a:r>
              <a:rPr lang="tr-TR" b="1" dirty="0" err="1"/>
              <a:t>welfare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Welfare is hard to define precisely. It obviously relates to an </a:t>
            </a:r>
            <a:r>
              <a:rPr lang="en-US" dirty="0" smtClean="0"/>
              <a:t>animal’s</a:t>
            </a:r>
            <a:r>
              <a:rPr lang="tr-TR" dirty="0" smtClean="0"/>
              <a:t> </a:t>
            </a:r>
            <a:r>
              <a:rPr lang="en-US" dirty="0" smtClean="0"/>
              <a:t>mental </a:t>
            </a:r>
            <a:r>
              <a:rPr lang="en-US" dirty="0"/>
              <a:t>and physical </a:t>
            </a:r>
            <a:r>
              <a:rPr lang="en-US" dirty="0" smtClean="0"/>
              <a:t>well-being.</a:t>
            </a:r>
            <a:endParaRPr lang="tr-TR" dirty="0" smtClean="0"/>
          </a:p>
          <a:p>
            <a:r>
              <a:rPr lang="en-US" dirty="0" smtClean="0"/>
              <a:t>Physical </a:t>
            </a:r>
            <a:r>
              <a:rPr lang="en-US" dirty="0"/>
              <a:t>well-being implies that </a:t>
            </a:r>
            <a:r>
              <a:rPr lang="en-US" dirty="0" smtClean="0"/>
              <a:t>an</a:t>
            </a:r>
            <a:r>
              <a:rPr lang="tr-TR" dirty="0" smtClean="0"/>
              <a:t> </a:t>
            </a:r>
            <a:r>
              <a:rPr lang="en-US" dirty="0" smtClean="0"/>
              <a:t>animal </a:t>
            </a:r>
            <a:r>
              <a:rPr lang="en-US" dirty="0"/>
              <a:t>is fit and healthy, but mental well-being is harder to </a:t>
            </a:r>
            <a:r>
              <a:rPr lang="en-US" dirty="0" smtClean="0"/>
              <a:t>define</a:t>
            </a:r>
            <a:r>
              <a:rPr lang="tr-TR" dirty="0" smtClean="0"/>
              <a:t> </a:t>
            </a:r>
            <a:r>
              <a:rPr lang="en-US" dirty="0"/>
              <a:t>because it is difficult to know whether an animal is content or not </a:t>
            </a:r>
            <a:r>
              <a:rPr lang="en-US" dirty="0" smtClean="0"/>
              <a:t>with</a:t>
            </a:r>
            <a:r>
              <a:rPr lang="tr-TR" dirty="0" smtClean="0"/>
              <a:t> </a:t>
            </a:r>
            <a:r>
              <a:rPr lang="en-US" dirty="0" smtClean="0"/>
              <a:t>its </a:t>
            </a:r>
            <a:r>
              <a:rPr lang="en-US" dirty="0"/>
              <a:t>environment. This implies that just because an animal is </a:t>
            </a:r>
            <a:r>
              <a:rPr lang="en-US" dirty="0" smtClean="0"/>
              <a:t>healthy</a:t>
            </a:r>
            <a:r>
              <a:rPr lang="tr-TR" dirty="0" smtClean="0"/>
              <a:t> </a:t>
            </a:r>
            <a:r>
              <a:rPr lang="en-US" dirty="0" smtClean="0"/>
              <a:t>does </a:t>
            </a:r>
            <a:r>
              <a:rPr lang="en-US" dirty="0"/>
              <a:t>not mean that its welfare is necessarily good. Neither </a:t>
            </a:r>
            <a:r>
              <a:rPr lang="en-US" dirty="0" smtClean="0"/>
              <a:t>does</a:t>
            </a:r>
            <a:r>
              <a:rPr lang="tr-TR" dirty="0" smtClean="0"/>
              <a:t> </a:t>
            </a:r>
            <a:r>
              <a:rPr lang="en-US" dirty="0" smtClean="0"/>
              <a:t>productivity</a:t>
            </a:r>
            <a:r>
              <a:rPr lang="en-US" dirty="0"/>
              <a:t>, for example fast growth or high milk production, </a:t>
            </a:r>
            <a:r>
              <a:rPr lang="en-US" dirty="0" smtClean="0"/>
              <a:t>alone</a:t>
            </a:r>
            <a:r>
              <a:rPr lang="tr-TR" dirty="0" err="1" smtClean="0"/>
              <a:t>imply</a:t>
            </a:r>
            <a:r>
              <a:rPr lang="tr-TR" dirty="0" smtClean="0"/>
              <a:t> </a:t>
            </a:r>
            <a:r>
              <a:rPr lang="tr-TR" dirty="0" err="1"/>
              <a:t>good</a:t>
            </a:r>
            <a:r>
              <a:rPr lang="tr-TR" dirty="0"/>
              <a:t> </a:t>
            </a:r>
            <a:r>
              <a:rPr lang="tr-TR" dirty="0" err="1"/>
              <a:t>welfare</a:t>
            </a:r>
            <a:r>
              <a:rPr 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8626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The implication is that welfare is </a:t>
            </a:r>
            <a:r>
              <a:rPr lang="en-US" dirty="0" smtClean="0"/>
              <a:t>compromised</a:t>
            </a:r>
            <a:r>
              <a:rPr lang="tr-TR" dirty="0" smtClean="0"/>
              <a:t> </a:t>
            </a:r>
            <a:r>
              <a:rPr lang="en-US" dirty="0" smtClean="0"/>
              <a:t>if </a:t>
            </a:r>
            <a:r>
              <a:rPr lang="en-US" dirty="0"/>
              <a:t>an animal cannot cope with its environment or can only cope </a:t>
            </a:r>
            <a:r>
              <a:rPr lang="en-US" dirty="0" smtClean="0"/>
              <a:t>with</a:t>
            </a:r>
            <a:r>
              <a:rPr lang="tr-TR" dirty="0" smtClean="0"/>
              <a:t> </a:t>
            </a:r>
            <a:r>
              <a:rPr lang="en-US" dirty="0" smtClean="0"/>
              <a:t>difficulty</a:t>
            </a:r>
            <a:r>
              <a:rPr lang="en-US" dirty="0"/>
              <a:t>. In this sense the environment means anything outside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animal</a:t>
            </a:r>
            <a:r>
              <a:rPr lang="en-US" dirty="0"/>
              <a:t>, whether the physical environment or, for example, </a:t>
            </a:r>
            <a:r>
              <a:rPr lang="en-US" dirty="0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animals</a:t>
            </a:r>
            <a:r>
              <a:rPr 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0517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0" y="324196"/>
            <a:ext cx="7886700" cy="5852767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This concept of welfare leads to the recognition of two types of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en-US" dirty="0" smtClean="0"/>
              <a:t>welfare </a:t>
            </a:r>
            <a:r>
              <a:rPr lang="en-US" dirty="0"/>
              <a:t>indicator. The first type is one that shows that an animal has</a:t>
            </a:r>
          </a:p>
          <a:p>
            <a:pPr marL="0" indent="0">
              <a:buNone/>
            </a:pPr>
            <a:r>
              <a:rPr lang="en-US" i="1" dirty="0"/>
              <a:t>failed </a:t>
            </a:r>
            <a:r>
              <a:rPr lang="en-US" dirty="0"/>
              <a:t>to cope with its environment. Examples are increased mortality,</a:t>
            </a:r>
          </a:p>
          <a:p>
            <a:pPr marL="0" indent="0">
              <a:buNone/>
            </a:pPr>
            <a:r>
              <a:rPr lang="en-US" dirty="0"/>
              <a:t>reduced reproductive capacity, greater disease and reduced growth.</a:t>
            </a:r>
          </a:p>
          <a:p>
            <a:r>
              <a:rPr lang="en-US" dirty="0"/>
              <a:t>The second type shows the </a:t>
            </a:r>
            <a:r>
              <a:rPr lang="en-US" i="1" dirty="0"/>
              <a:t>amount of effort </a:t>
            </a:r>
            <a:r>
              <a:rPr lang="en-US" dirty="0"/>
              <a:t>required to cope.</a:t>
            </a:r>
          </a:p>
          <a:p>
            <a:pPr marL="0" indent="0">
              <a:buNone/>
            </a:pPr>
            <a:r>
              <a:rPr lang="en-US" dirty="0"/>
              <a:t>Examples of this type are indices of distress or </a:t>
            </a:r>
            <a:r>
              <a:rPr lang="en-US" i="1" dirty="0"/>
              <a:t>stress</a:t>
            </a:r>
            <a:r>
              <a:rPr lang="en-US" dirty="0"/>
              <a:t>, such as increased</a:t>
            </a:r>
          </a:p>
          <a:p>
            <a:pPr marL="0" indent="0">
              <a:buNone/>
            </a:pPr>
            <a:r>
              <a:rPr lang="en-US" dirty="0"/>
              <a:t>heart rate, and </a:t>
            </a:r>
            <a:r>
              <a:rPr lang="en-US" dirty="0" err="1"/>
              <a:t>behavioural</a:t>
            </a:r>
            <a:r>
              <a:rPr lang="en-US" dirty="0"/>
              <a:t> changes. The welfare of a man being chased</a:t>
            </a:r>
          </a:p>
          <a:p>
            <a:pPr marL="0" indent="0">
              <a:buNone/>
            </a:pPr>
            <a:r>
              <a:rPr lang="en-US" dirty="0"/>
              <a:t>by a lion is likely to be low. If the lion catches and eats the man, the</a:t>
            </a:r>
          </a:p>
          <a:p>
            <a:pPr marL="0" indent="0">
              <a:buNone/>
            </a:pPr>
            <a:r>
              <a:rPr lang="en-US" dirty="0"/>
              <a:t>man has failed to cope with his environment. The man’s death is an</a:t>
            </a:r>
          </a:p>
          <a:p>
            <a:pPr marL="0" indent="0">
              <a:buNone/>
            </a:pPr>
            <a:r>
              <a:rPr lang="en-US" dirty="0"/>
              <a:t>indicator of the first type. If the lion doesn’t quite succeed in catching</a:t>
            </a:r>
          </a:p>
          <a:p>
            <a:pPr marL="0" indent="0">
              <a:buNone/>
            </a:pPr>
            <a:r>
              <a:rPr lang="en-US" dirty="0"/>
              <a:t>the man then, although the man survives, he is still likely to be very</a:t>
            </a:r>
          </a:p>
          <a:p>
            <a:pPr marL="0" indent="0">
              <a:buNone/>
            </a:pPr>
            <a:r>
              <a:rPr lang="en-US" dirty="0"/>
              <a:t>distressed by the experience and we could assess this by his </a:t>
            </a:r>
            <a:r>
              <a:rPr lang="en-US" dirty="0" err="1"/>
              <a:t>behaviour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and probably by noting the rise in his heart rate. These are examples of</a:t>
            </a:r>
          </a:p>
          <a:p>
            <a:pPr marL="0" indent="0">
              <a:buNone/>
            </a:pPr>
            <a:r>
              <a:rPr lang="en-US" dirty="0"/>
              <a:t>the second type of welfare indicator.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5057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Types of welfare concern in meat animals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various concerns that people have about the welfare of </a:t>
            </a:r>
            <a:r>
              <a:rPr lang="en-US" dirty="0" smtClean="0"/>
              <a:t>meat</a:t>
            </a:r>
            <a:r>
              <a:rPr lang="tr-TR" dirty="0" smtClean="0"/>
              <a:t> </a:t>
            </a:r>
            <a:r>
              <a:rPr lang="en-US" dirty="0" smtClean="0"/>
              <a:t>animals </a:t>
            </a:r>
            <a:r>
              <a:rPr lang="en-US" dirty="0"/>
              <a:t>can be considered under several headings. Some relate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breeding</a:t>
            </a:r>
            <a:r>
              <a:rPr lang="en-US" dirty="0"/>
              <a:t>, some to rearing conditions, some to management </a:t>
            </a:r>
            <a:r>
              <a:rPr lang="en-US" dirty="0" smtClean="0"/>
              <a:t>practices</a:t>
            </a:r>
            <a:r>
              <a:rPr lang="tr-TR" dirty="0" smtClean="0"/>
              <a:t> </a:t>
            </a:r>
            <a:r>
              <a:rPr lang="en-US" dirty="0" smtClean="0"/>
              <a:t>during </a:t>
            </a:r>
            <a:r>
              <a:rPr lang="en-US" dirty="0"/>
              <a:t>rearing and some to potential fear and pain at slaughter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Obviously they have different time scales and this may be important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/>
              <a:t>helping to decide how serious a concern they are to us.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3033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Things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 smtClean="0"/>
              <a:t>are</a:t>
            </a:r>
            <a:r>
              <a:rPr lang="tr-TR" dirty="0"/>
              <a:t> </a:t>
            </a:r>
            <a:r>
              <a:rPr lang="en-US" dirty="0" smtClean="0"/>
              <a:t>of </a:t>
            </a:r>
            <a:r>
              <a:rPr lang="en-US" dirty="0"/>
              <a:t>greatest concern operate over a long time or are severe. To a </a:t>
            </a:r>
            <a:r>
              <a:rPr lang="en-US" dirty="0" smtClean="0"/>
              <a:t>degree,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third factor, the number of individuals affected, seems </a:t>
            </a:r>
            <a:r>
              <a:rPr lang="en-US" dirty="0" smtClean="0"/>
              <a:t>intuitively</a:t>
            </a:r>
            <a:r>
              <a:rPr lang="tr-TR" dirty="0" smtClean="0"/>
              <a:t> </a:t>
            </a:r>
            <a:r>
              <a:rPr lang="en-US" dirty="0" smtClean="0"/>
              <a:t>important</a:t>
            </a:r>
            <a:r>
              <a:rPr lang="en-US" dirty="0"/>
              <a:t>. Something that affects large numbers of animals appears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more important than something that affects only a few. </a:t>
            </a:r>
            <a:r>
              <a:rPr lang="en-US" dirty="0" smtClean="0"/>
              <a:t>However,</a:t>
            </a:r>
            <a:r>
              <a:rPr lang="tr-TR" dirty="0" smtClean="0"/>
              <a:t> </a:t>
            </a:r>
            <a:r>
              <a:rPr lang="en-US" dirty="0" smtClean="0"/>
              <a:t>welfare </a:t>
            </a:r>
            <a:r>
              <a:rPr lang="en-US" dirty="0"/>
              <a:t>must really be considered at the level of the individual.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system </a:t>
            </a:r>
            <a:r>
              <a:rPr lang="en-US" dirty="0"/>
              <a:t>that fails even a few individuals is unacceptable from a </a:t>
            </a:r>
            <a:r>
              <a:rPr lang="en-US" dirty="0" smtClean="0"/>
              <a:t>welfare</a:t>
            </a:r>
            <a:r>
              <a:rPr lang="tr-TR" dirty="0" smtClean="0"/>
              <a:t> </a:t>
            </a:r>
            <a:r>
              <a:rPr lang="tr-TR" dirty="0" err="1" smtClean="0"/>
              <a:t>point</a:t>
            </a:r>
            <a:r>
              <a:rPr lang="tr-TR" dirty="0" smtClean="0"/>
              <a:t> </a:t>
            </a:r>
            <a:r>
              <a:rPr lang="tr-TR" dirty="0"/>
              <a:t>of </a:t>
            </a:r>
            <a:r>
              <a:rPr lang="tr-TR" dirty="0" err="1"/>
              <a:t>view</a:t>
            </a:r>
            <a:r>
              <a:rPr 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7101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Stress</a:t>
            </a:r>
            <a:r>
              <a:rPr lang="tr-TR" b="1" dirty="0"/>
              <a:t/>
            </a:r>
            <a:br>
              <a:rPr lang="tr-TR" b="1" dirty="0"/>
            </a:b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concept</a:t>
            </a:r>
            <a:r>
              <a:rPr lang="tr-TR" b="1" dirty="0"/>
              <a:t> of </a:t>
            </a:r>
            <a:r>
              <a:rPr lang="tr-TR" b="1" dirty="0" err="1"/>
              <a:t>stress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We have seen that an animal’s welfare is compromised where it cannot</a:t>
            </a:r>
          </a:p>
          <a:p>
            <a:r>
              <a:rPr lang="en-US" dirty="0"/>
              <a:t>cope with its ‘environment’ or can only cope with difficulty. The</a:t>
            </a:r>
          </a:p>
          <a:p>
            <a:r>
              <a:rPr lang="en-US" dirty="0"/>
              <a:t>environment effect is often referred to as a ‘stress’ or ‘stressor’. A stress</a:t>
            </a:r>
          </a:p>
          <a:p>
            <a:r>
              <a:rPr lang="en-US" dirty="0"/>
              <a:t>may overtax the animal’s ability to cope and reduce its ‘fitness’. In this</a:t>
            </a:r>
          </a:p>
          <a:p>
            <a:r>
              <a:rPr lang="en-US" dirty="0"/>
              <a:t>sense fitness means lack of disease, injury, death or ability to reproduce.</a:t>
            </a:r>
          </a:p>
          <a:p>
            <a:r>
              <a:rPr lang="en-US" dirty="0"/>
              <a:t>An animal normally responds to stress with physiological and</a:t>
            </a:r>
          </a:p>
          <a:p>
            <a:r>
              <a:rPr lang="en-US" dirty="0" err="1"/>
              <a:t>behavioural</a:t>
            </a:r>
            <a:r>
              <a:rPr lang="en-US" dirty="0"/>
              <a:t> changes that are designed to be adaptive or to promote</a:t>
            </a:r>
          </a:p>
          <a:p>
            <a:r>
              <a:rPr lang="en-US" dirty="0"/>
              <a:t>survival. In our example of the man chased by the lion, the </a:t>
            </a:r>
            <a:r>
              <a:rPr lang="en-US" dirty="0" err="1"/>
              <a:t>behavioural</a:t>
            </a:r>
            <a:endParaRPr lang="en-US" dirty="0"/>
          </a:p>
          <a:p>
            <a:r>
              <a:rPr lang="en-US" dirty="0"/>
              <a:t>response was running away, and the probable increase in his heart rate</a:t>
            </a:r>
          </a:p>
          <a:p>
            <a:r>
              <a:rPr lang="en-US" dirty="0"/>
              <a:t>a physiological response to improve the flow of oxygenated blood to</a:t>
            </a:r>
          </a:p>
          <a:p>
            <a:r>
              <a:rPr lang="en-US" dirty="0"/>
              <a:t>his muscles to facilitate the running.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7189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Rather</a:t>
            </a:r>
            <a:r>
              <a:rPr lang="tr-TR" dirty="0"/>
              <a:t> </a:t>
            </a:r>
            <a:r>
              <a:rPr lang="tr-TR" dirty="0" err="1"/>
              <a:t>confusingly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words</a:t>
            </a:r>
            <a:endParaRPr lang="tr-TR" dirty="0"/>
          </a:p>
          <a:p>
            <a:r>
              <a:rPr lang="en-US" dirty="0"/>
              <a:t>‘stress’ and ‘stressor’ are used to mean either the same thing, or</a:t>
            </a:r>
          </a:p>
          <a:p>
            <a:r>
              <a:rPr lang="en-US" dirty="0"/>
              <a:t>different things, by different people. Where they are used to mean</a:t>
            </a:r>
          </a:p>
          <a:p>
            <a:r>
              <a:rPr lang="en-US" dirty="0"/>
              <a:t>different things, ‘stressor’ refers to the environmental pressure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/>
              <a:t>stimulus, and ‘stress’ is reserved for the animal’s response to it. In the</a:t>
            </a:r>
          </a:p>
          <a:p>
            <a:r>
              <a:rPr lang="en-US" dirty="0"/>
              <a:t>second sense we talk of an animal being in a stressed state as well as</a:t>
            </a:r>
          </a:p>
          <a:p>
            <a:r>
              <a:rPr lang="en-US" dirty="0"/>
              <a:t>referring to the stimulus as a stress.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26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1181</Words>
  <Application>Microsoft Office PowerPoint</Application>
  <PresentationFormat>Ekran Gösterisi (4:3)</PresentationFormat>
  <Paragraphs>68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Animal Welfare</vt:lpstr>
      <vt:lpstr>PowerPoint Sunusu</vt:lpstr>
      <vt:lpstr>Defining animal welfare</vt:lpstr>
      <vt:lpstr>PowerPoint Sunusu</vt:lpstr>
      <vt:lpstr>PowerPoint Sunusu</vt:lpstr>
      <vt:lpstr>Types of welfare concern in meat animals</vt:lpstr>
      <vt:lpstr>PowerPoint Sunusu</vt:lpstr>
      <vt:lpstr>Stress The concept of stress</vt:lpstr>
      <vt:lpstr>PowerPoint Sunusu</vt:lpstr>
      <vt:lpstr>The nature of the stress response</vt:lpstr>
      <vt:lpstr>PowerPoint Sunusu</vt:lpstr>
      <vt:lpstr>Pain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 Welfare</dc:title>
  <dc:creator>Güzin</dc:creator>
  <cp:lastModifiedBy>Güzin</cp:lastModifiedBy>
  <cp:revision>2</cp:revision>
  <dcterms:created xsi:type="dcterms:W3CDTF">2019-05-02T15:47:39Z</dcterms:created>
  <dcterms:modified xsi:type="dcterms:W3CDTF">2019-05-02T16:00:04Z</dcterms:modified>
</cp:coreProperties>
</file>