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16CAE850-5D6C-4F2B-BF41-DAB173BD6217}"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24340C5-CA7E-4088-B123-715E4B0BF9C2}"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6CAE850-5D6C-4F2B-BF41-DAB173BD6217}"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24340C5-CA7E-4088-B123-715E4B0BF9C2}"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6CAE850-5D6C-4F2B-BF41-DAB173BD6217}"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24340C5-CA7E-4088-B123-715E4B0BF9C2}"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6CAE850-5D6C-4F2B-BF41-DAB173BD6217}"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24340C5-CA7E-4088-B123-715E4B0BF9C2}"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CAE850-5D6C-4F2B-BF41-DAB173BD6217}"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24340C5-CA7E-4088-B123-715E4B0BF9C2}"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16CAE850-5D6C-4F2B-BF41-DAB173BD6217}" type="datetimeFigureOut">
              <a:rPr lang="tr-TR" smtClean="0"/>
              <a:t>16.02.2020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24340C5-CA7E-4088-B123-715E4B0BF9C2}"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16CAE850-5D6C-4F2B-BF41-DAB173BD6217}" type="datetimeFigureOut">
              <a:rPr lang="tr-TR" smtClean="0"/>
              <a:t>16.02.2020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24340C5-CA7E-4088-B123-715E4B0BF9C2}"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16CAE850-5D6C-4F2B-BF41-DAB173BD6217}" type="datetimeFigureOut">
              <a:rPr lang="tr-TR" smtClean="0"/>
              <a:t>16.02.2020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24340C5-CA7E-4088-B123-715E4B0BF9C2}"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CAE850-5D6C-4F2B-BF41-DAB173BD6217}" type="datetimeFigureOut">
              <a:rPr lang="tr-TR" smtClean="0"/>
              <a:t>16.02.2020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24340C5-CA7E-4088-B123-715E4B0BF9C2}"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CAE850-5D6C-4F2B-BF41-DAB173BD6217}" type="datetimeFigureOut">
              <a:rPr lang="tr-TR" smtClean="0"/>
              <a:t>16.02.2020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24340C5-CA7E-4088-B123-715E4B0BF9C2}"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CAE850-5D6C-4F2B-BF41-DAB173BD6217}" type="datetimeFigureOut">
              <a:rPr lang="tr-TR" smtClean="0"/>
              <a:t>16.02.2020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24340C5-CA7E-4088-B123-715E4B0BF9C2}"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CAE850-5D6C-4F2B-BF41-DAB173BD6217}" type="datetimeFigureOut">
              <a:rPr lang="tr-TR" smtClean="0"/>
              <a:t>16.02.2020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4340C5-CA7E-4088-B123-715E4B0BF9C2}"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İŞ SAĞLIĞI VE GÜVENLİĞİ</a:t>
            </a:r>
            <a:r>
              <a:rPr lang="tr-TR" smtClean="0"/>
              <a:t/>
            </a:r>
            <a:br>
              <a:rPr lang="tr-TR" smtClean="0"/>
            </a:br>
            <a:r>
              <a:rPr lang="tr-TR" smtClean="0"/>
              <a:t>7. </a:t>
            </a:r>
            <a:r>
              <a:rPr lang="tr-TR" dirty="0" smtClean="0"/>
              <a:t>HAFTA</a:t>
            </a:r>
            <a:endParaRPr lang="tr-TR" dirty="0"/>
          </a:p>
        </p:txBody>
      </p:sp>
      <p:sp>
        <p:nvSpPr>
          <p:cNvPr id="3" name="Subtitle 2"/>
          <p:cNvSpPr>
            <a:spLocks noGrp="1"/>
          </p:cNvSpPr>
          <p:nvPr>
            <p:ph type="subTitle" idx="1"/>
          </p:nvPr>
        </p:nvSpPr>
        <p:spPr/>
        <p:txBody>
          <a:bodyPr/>
          <a:lstStyle/>
          <a:p>
            <a:r>
              <a:rPr lang="tr-TR" dirty="0" smtClean="0"/>
              <a:t>ÖĞR. GÖR. DR. CİHAN SERHAT KART</a:t>
            </a:r>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İŞVEREN VE İŞ KAZASI ARASINDAKİ İLLİYET BAĞININ KESİLMESİ</a:t>
            </a:r>
            <a:endParaRPr lang="tr-TR" dirty="0"/>
          </a:p>
        </p:txBody>
      </p:sp>
      <p:sp>
        <p:nvSpPr>
          <p:cNvPr id="3" name="Content Placeholder 2"/>
          <p:cNvSpPr>
            <a:spLocks noGrp="1"/>
          </p:cNvSpPr>
          <p:nvPr>
            <p:ph idx="1"/>
          </p:nvPr>
        </p:nvSpPr>
        <p:spPr/>
        <p:txBody>
          <a:bodyPr/>
          <a:lstStyle/>
          <a:p>
            <a:r>
              <a:rPr lang="tr-TR" dirty="0" smtClean="0"/>
              <a:t>c. Üçüncü kişilerin ağır kusuru: Üçüncü kişilerin tam ve ağır kusuru da illiyet bağının kesilmesine sebep olur. İşverenin yükümlülüklerini yerine getirmesine rağmen üçüncü bir kişinin zarara neden olacak fiilini öngörmesi kendisinden beklenemez. Sorumluluğun kalkması için işverenin akdi ve kanuni yükümlülüklerini yerine getirmiş olması gerekir.</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İŞ KAZASININ NEDENLERİ</a:t>
            </a:r>
            <a:endParaRPr lang="tr-TR" dirty="0"/>
          </a:p>
        </p:txBody>
      </p:sp>
      <p:sp>
        <p:nvSpPr>
          <p:cNvPr id="3" name="Content Placeholder 2"/>
          <p:cNvSpPr>
            <a:spLocks noGrp="1"/>
          </p:cNvSpPr>
          <p:nvPr>
            <p:ph idx="1"/>
          </p:nvPr>
        </p:nvSpPr>
        <p:spPr/>
        <p:txBody>
          <a:bodyPr>
            <a:normAutofit fontScale="70000" lnSpcReduction="20000"/>
          </a:bodyPr>
          <a:lstStyle/>
          <a:p>
            <a:r>
              <a:rPr lang="tr-TR" b="1" dirty="0"/>
              <a:t>GÜVENSİZ HAREKETLER</a:t>
            </a:r>
            <a:endParaRPr lang="tr-TR" dirty="0"/>
          </a:p>
          <a:p>
            <a:r>
              <a:rPr lang="tr-TR" b="1" dirty="0"/>
              <a:t>1. </a:t>
            </a:r>
            <a:r>
              <a:rPr lang="tr-TR" dirty="0"/>
              <a:t>Sorumsuz biçimde görev verilmeden ya da uyarılara aldırmadan güvensiz çalışmak,</a:t>
            </a:r>
          </a:p>
          <a:p>
            <a:r>
              <a:rPr lang="tr-TR" b="1" dirty="0"/>
              <a:t>2. </a:t>
            </a:r>
            <a:r>
              <a:rPr lang="tr-TR" dirty="0"/>
              <a:t>Tehlikeli hızda çalışma ya da alet kullanma,</a:t>
            </a:r>
          </a:p>
          <a:p>
            <a:r>
              <a:rPr lang="tr-TR" b="1" dirty="0"/>
              <a:t>3. </a:t>
            </a:r>
            <a:r>
              <a:rPr lang="tr-TR" dirty="0"/>
              <a:t>Güvenlik donanımını kullanılmaz duruma sokma,</a:t>
            </a:r>
          </a:p>
          <a:p>
            <a:r>
              <a:rPr lang="tr-TR" b="1" dirty="0"/>
              <a:t>4. </a:t>
            </a:r>
            <a:r>
              <a:rPr lang="tr-TR" dirty="0"/>
              <a:t>Tehlikeli cihazlar kullanmak ya da donanımı güvensiz biçimde yönetmek,</a:t>
            </a:r>
          </a:p>
          <a:p>
            <a:r>
              <a:rPr lang="tr-TR" b="1" dirty="0"/>
              <a:t>5. </a:t>
            </a:r>
            <a:r>
              <a:rPr lang="tr-TR" dirty="0"/>
              <a:t>Güvensiz yükleme, istif, karıştırma, yerleşme vb. davranışlar,</a:t>
            </a:r>
          </a:p>
          <a:p>
            <a:r>
              <a:rPr lang="tr-TR" b="1" dirty="0"/>
              <a:t>6. </a:t>
            </a:r>
            <a:r>
              <a:rPr lang="tr-TR" dirty="0"/>
              <a:t>Güvensiz durum ya da duruşlar,</a:t>
            </a:r>
          </a:p>
          <a:p>
            <a:r>
              <a:rPr lang="tr-TR" b="1" dirty="0"/>
              <a:t>7. </a:t>
            </a:r>
            <a:r>
              <a:rPr lang="tr-TR" dirty="0"/>
              <a:t>Hareketli ya da tehlikeli yerlerde çalışmak,</a:t>
            </a:r>
          </a:p>
          <a:p>
            <a:r>
              <a:rPr lang="tr-TR" b="1" dirty="0"/>
              <a:t>8. </a:t>
            </a:r>
            <a:r>
              <a:rPr lang="tr-TR" dirty="0"/>
              <a:t>Şaşırmak, kızgınlık, suiistimal, irkilme gibi davranışlar,</a:t>
            </a:r>
          </a:p>
          <a:p>
            <a:r>
              <a:rPr lang="tr-TR" b="1" dirty="0"/>
              <a:t>9. </a:t>
            </a:r>
            <a:r>
              <a:rPr lang="tr-TR" dirty="0"/>
              <a:t>Güvenliği önemsememek ya da kişisel koruyucu malzemeyi kullanmamaktır.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GÜVENSİZ ŞARTLAR</a:t>
            </a:r>
            <a:r>
              <a:rPr lang="tr-TR" dirty="0" smtClean="0"/>
              <a:t/>
            </a:r>
            <a:br>
              <a:rPr lang="tr-TR" dirty="0" smtClean="0"/>
            </a:br>
            <a:endParaRPr lang="tr-TR" dirty="0"/>
          </a:p>
        </p:txBody>
      </p:sp>
      <p:sp>
        <p:nvSpPr>
          <p:cNvPr id="3" name="Content Placeholder 2"/>
          <p:cNvSpPr>
            <a:spLocks noGrp="1"/>
          </p:cNvSpPr>
          <p:nvPr>
            <p:ph idx="1"/>
          </p:nvPr>
        </p:nvSpPr>
        <p:spPr/>
        <p:txBody>
          <a:bodyPr>
            <a:normAutofit fontScale="77500" lnSpcReduction="20000"/>
          </a:bodyPr>
          <a:lstStyle/>
          <a:p>
            <a:r>
              <a:rPr lang="tr-TR" b="1" dirty="0" smtClean="0"/>
              <a:t>1</a:t>
            </a:r>
            <a:r>
              <a:rPr lang="tr-TR" b="1" dirty="0"/>
              <a:t>. </a:t>
            </a:r>
            <a:r>
              <a:rPr lang="tr-TR" dirty="0"/>
              <a:t>İşyerinde kötü koruyucu yapılmış olması,</a:t>
            </a:r>
          </a:p>
          <a:p>
            <a:r>
              <a:rPr lang="tr-TR" b="1" dirty="0"/>
              <a:t>2. </a:t>
            </a:r>
            <a:r>
              <a:rPr lang="tr-TR" dirty="0"/>
              <a:t>Koruyucunun hiç yapılmamış olması,</a:t>
            </a:r>
          </a:p>
          <a:p>
            <a:r>
              <a:rPr lang="tr-TR" b="1" dirty="0"/>
              <a:t>3. </a:t>
            </a:r>
            <a:r>
              <a:rPr lang="tr-TR" dirty="0"/>
              <a:t>Kusurlu, pürüzlü, sivri, kaygan, eskimiş, çatlak aletler,</a:t>
            </a:r>
          </a:p>
          <a:p>
            <a:r>
              <a:rPr lang="tr-TR" b="1" dirty="0"/>
              <a:t>4. </a:t>
            </a:r>
            <a:r>
              <a:rPr lang="tr-TR" dirty="0"/>
              <a:t>Güvensiz yapılmış makine, alet, tesis ve benzerleri,</a:t>
            </a:r>
          </a:p>
          <a:p>
            <a:r>
              <a:rPr lang="tr-TR" b="1" dirty="0"/>
              <a:t>5. </a:t>
            </a:r>
            <a:r>
              <a:rPr lang="tr-TR" dirty="0"/>
              <a:t>Güvensiz düzen, yetersiz bakım, tıkanıklıklar, kapanmış geçitler,</a:t>
            </a:r>
          </a:p>
          <a:p>
            <a:r>
              <a:rPr lang="tr-TR" b="1" dirty="0"/>
              <a:t>6. </a:t>
            </a:r>
            <a:r>
              <a:rPr lang="tr-TR" dirty="0"/>
              <a:t>Yetersiz aydınlatma, göz kamaştıran ışık kaynakları,</a:t>
            </a:r>
          </a:p>
          <a:p>
            <a:r>
              <a:rPr lang="tr-TR" b="1" dirty="0"/>
              <a:t>7. </a:t>
            </a:r>
            <a:r>
              <a:rPr lang="tr-TR" dirty="0"/>
              <a:t>Güvenli iş elbisesi ya da gözlük, eldiven ve maske vermemek, yorucu yüksek topuk ve benzeri şeyler,</a:t>
            </a:r>
          </a:p>
          <a:p>
            <a:r>
              <a:rPr lang="tr-TR" b="1" dirty="0"/>
              <a:t>8. </a:t>
            </a:r>
            <a:r>
              <a:rPr lang="tr-TR" dirty="0"/>
              <a:t>Yetersiz havalandırma, çevre, hava kaynakları vb.</a:t>
            </a:r>
          </a:p>
          <a:p>
            <a:r>
              <a:rPr lang="tr-TR" b="1" dirty="0"/>
              <a:t>9. </a:t>
            </a:r>
            <a:r>
              <a:rPr lang="tr-TR" dirty="0"/>
              <a:t>Güvensiz yöntemler v e mekanik, kimyevî, elektriksel, nükleer koşullar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İŞ KAZALARININ MALİYETLERİ</a:t>
            </a:r>
            <a:endParaRPr lang="tr-TR" dirty="0"/>
          </a:p>
        </p:txBody>
      </p:sp>
      <p:sp>
        <p:nvSpPr>
          <p:cNvPr id="3" name="Content Placeholder 2"/>
          <p:cNvSpPr>
            <a:spLocks noGrp="1"/>
          </p:cNvSpPr>
          <p:nvPr>
            <p:ph idx="1"/>
          </p:nvPr>
        </p:nvSpPr>
        <p:spPr/>
        <p:txBody>
          <a:bodyPr>
            <a:normAutofit fontScale="70000" lnSpcReduction="20000"/>
          </a:bodyPr>
          <a:lstStyle/>
          <a:p>
            <a:r>
              <a:rPr lang="tr-TR" dirty="0" smtClean="0"/>
              <a:t>ILO</a:t>
            </a:r>
            <a:r>
              <a:rPr lang="tr-TR" dirty="0"/>
              <a:t>’ ya göre, GSMH’ nın % 4’ü ülkelerde iş kazası ve meslek hastalıkları nedeniyle yitirilmektedir.</a:t>
            </a:r>
          </a:p>
          <a:p>
            <a:r>
              <a:rPr lang="tr-TR" dirty="0"/>
              <a:t>İşyerlerinin ise kârının % 5 – % 15’i iş kazaları ve meslek hastalıkları nedeniyle kayboluyor.</a:t>
            </a:r>
          </a:p>
          <a:p>
            <a:r>
              <a:rPr lang="tr-TR" dirty="0"/>
              <a:t>Ülkemizde SSK 2003 yılı verilerine göre her yıl dört milyar YTL’den fazlası iş kazaları ve meslek hastalıkları nedeniyle yok olmaktadır. İLO (Uluslararası Çalışma Örgütü) araştırmasına göre;</a:t>
            </a:r>
          </a:p>
          <a:p>
            <a:r>
              <a:rPr lang="tr-TR" dirty="0"/>
              <a:t>·     Her yıl dünyada 270.000.000 işçi iş kazalarında yaralanmaktadır.</a:t>
            </a:r>
          </a:p>
          <a:p>
            <a:r>
              <a:rPr lang="tr-TR" dirty="0"/>
              <a:t>·     Ülkemizde ise resmi kayıtlara göre 80.000 iş kazası olmaktadır.</a:t>
            </a:r>
          </a:p>
          <a:p>
            <a:r>
              <a:rPr lang="tr-TR" dirty="0"/>
              <a:t>·     Dünyada yılda 1.825.000 işçi iş kazalarında ölmektedir.</a:t>
            </a:r>
          </a:p>
          <a:p>
            <a:r>
              <a:rPr lang="tr-TR" dirty="0"/>
              <a:t>·     Ülkemizde ise yılda 1500 işçi iş kazalarında ölmektedir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Elektrik-Elektronik Meslekleri</a:t>
            </a:r>
            <a:r>
              <a:rPr lang="tr-TR" dirty="0" smtClean="0"/>
              <a:t/>
            </a:r>
            <a:br>
              <a:rPr lang="tr-TR" dirty="0" smtClean="0"/>
            </a:br>
            <a:endParaRPr lang="tr-TR" dirty="0"/>
          </a:p>
        </p:txBody>
      </p:sp>
      <p:sp>
        <p:nvSpPr>
          <p:cNvPr id="3" name="Content Placeholder 2"/>
          <p:cNvSpPr>
            <a:spLocks noGrp="1"/>
          </p:cNvSpPr>
          <p:nvPr>
            <p:ph idx="1"/>
          </p:nvPr>
        </p:nvSpPr>
        <p:spPr/>
        <p:txBody>
          <a:bodyPr>
            <a:normAutofit fontScale="77500" lnSpcReduction="20000"/>
          </a:bodyPr>
          <a:lstStyle/>
          <a:p>
            <a:r>
              <a:rPr lang="tr-TR" dirty="0" smtClean="0"/>
              <a:t>Bu </a:t>
            </a:r>
            <a:r>
              <a:rPr lang="tr-TR" dirty="0"/>
              <a:t>meslek gruplarında görülebilen iş kazaları şöyle sıralanabilir;</a:t>
            </a:r>
          </a:p>
          <a:p>
            <a:r>
              <a:rPr lang="tr-TR" dirty="0"/>
              <a:t>1-Elektrik akımının bulunduğu sırada, iletkendeki sıyrık kısmın vücuda teması,</a:t>
            </a:r>
          </a:p>
          <a:p>
            <a:r>
              <a:rPr lang="tr-TR" dirty="0"/>
              <a:t>2-Topraklamasız aletlerde meydana gelen kısa devre sebebiyle gövdeye elektrik akımının geçmesi,</a:t>
            </a:r>
          </a:p>
          <a:p>
            <a:r>
              <a:rPr lang="tr-TR" dirty="0"/>
              <a:t>3-Nemli yerde kısa devre sebebiyle elektrik akımının çevreye yayılması,</a:t>
            </a:r>
          </a:p>
          <a:p>
            <a:r>
              <a:rPr lang="tr-TR" dirty="0"/>
              <a:t>4-Sıcak havyanın vücuda teması,</a:t>
            </a:r>
          </a:p>
          <a:p>
            <a:r>
              <a:rPr lang="tr-TR" dirty="0"/>
              <a:t>5-Elektronik devre montajı sırasında elektrik akımına kapılması,</a:t>
            </a:r>
          </a:p>
          <a:p>
            <a:r>
              <a:rPr lang="tr-TR" dirty="0"/>
              <a:t>6-Cihazın taşınması sırasında cihazın düşmesi.</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 Mekanik Meslek Grupları</a:t>
            </a:r>
            <a:r>
              <a:rPr lang="tr-TR" dirty="0" smtClean="0"/>
              <a:t/>
            </a:r>
            <a:br>
              <a:rPr lang="tr-TR" dirty="0" smtClean="0"/>
            </a:b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Bu </a:t>
            </a:r>
            <a:r>
              <a:rPr lang="tr-TR" dirty="0"/>
              <a:t>meslek gruplarında görülebilen iş kazaları şöyle sıralanabilir;</a:t>
            </a:r>
          </a:p>
          <a:p>
            <a:r>
              <a:rPr lang="tr-TR" dirty="0"/>
              <a:t>1- Parçaların tornaya gevşek bağlanması,</a:t>
            </a:r>
          </a:p>
          <a:p>
            <a:r>
              <a:rPr lang="tr-TR" dirty="0"/>
              <a:t>2-Arızalı tezgâhın çalıştırılması,</a:t>
            </a:r>
          </a:p>
          <a:p>
            <a:r>
              <a:rPr lang="tr-TR" dirty="0"/>
              <a:t>3-Koruyucusuz makinede çalışılması,</a:t>
            </a:r>
          </a:p>
          <a:p>
            <a:r>
              <a:rPr lang="tr-TR" dirty="0"/>
              <a:t>4-Makine üzerinde alet unutulması,</a:t>
            </a:r>
          </a:p>
          <a:p>
            <a:r>
              <a:rPr lang="tr-TR" dirty="0"/>
              <a:t>5-Sıcak parçaların elle tutulması,</a:t>
            </a:r>
          </a:p>
          <a:p>
            <a:r>
              <a:rPr lang="tr-TR" dirty="0"/>
              <a:t>6-Makinelerde gözlüksüz çalışma,</a:t>
            </a:r>
          </a:p>
          <a:p>
            <a:r>
              <a:rPr lang="tr-TR" dirty="0"/>
              <a:t>7-Egzoz gazından zehirlenme,</a:t>
            </a:r>
          </a:p>
          <a:p>
            <a:r>
              <a:rPr lang="tr-TR" dirty="0"/>
              <a:t>8-Karasör boyama atölyesinde zehirlenmeler.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İLK KAZA RAPORU</a:t>
            </a:r>
            <a:r>
              <a:rPr lang="tr-TR" dirty="0" smtClean="0"/>
              <a:t/>
            </a:r>
            <a:br>
              <a:rPr lang="tr-TR" dirty="0" smtClean="0"/>
            </a:br>
            <a:endParaRPr lang="tr-TR" dirty="0"/>
          </a:p>
        </p:txBody>
      </p:sp>
      <p:sp>
        <p:nvSpPr>
          <p:cNvPr id="3" name="Content Placeholder 2"/>
          <p:cNvSpPr>
            <a:spLocks noGrp="1"/>
          </p:cNvSpPr>
          <p:nvPr>
            <p:ph idx="1"/>
          </p:nvPr>
        </p:nvSpPr>
        <p:spPr/>
        <p:txBody>
          <a:bodyPr>
            <a:normAutofit fontScale="47500" lnSpcReduction="20000"/>
          </a:bodyPr>
          <a:lstStyle/>
          <a:p>
            <a:r>
              <a:rPr lang="tr-TR" b="1" dirty="0"/>
              <a:t> </a:t>
            </a:r>
            <a:endParaRPr lang="tr-TR" dirty="0"/>
          </a:p>
          <a:p>
            <a:r>
              <a:rPr lang="tr-TR" b="1" dirty="0"/>
              <a:t>MEYDANA GELEN OLAY</a:t>
            </a:r>
            <a:endParaRPr lang="tr-TR" dirty="0"/>
          </a:p>
          <a:p>
            <a:r>
              <a:rPr lang="tr-TR" dirty="0"/>
              <a:t>Cinsi:</a:t>
            </a:r>
          </a:p>
          <a:p>
            <a:r>
              <a:rPr lang="tr-TR" dirty="0"/>
              <a:t>Yeri (İl, ilçe, semt ) :</a:t>
            </a:r>
          </a:p>
          <a:p>
            <a:r>
              <a:rPr lang="tr-TR" dirty="0"/>
              <a:t>Tarih ve saat:</a:t>
            </a:r>
          </a:p>
          <a:p>
            <a:r>
              <a:rPr lang="tr-TR" dirty="0"/>
              <a:t>PERSONEL KİMLİĞİ:</a:t>
            </a:r>
          </a:p>
          <a:p>
            <a:r>
              <a:rPr lang="tr-TR" dirty="0"/>
              <a:t>Ayakta tedavi:</a:t>
            </a:r>
          </a:p>
          <a:p>
            <a:r>
              <a:rPr lang="tr-TR" dirty="0"/>
              <a:t>Hafif yaralı:</a:t>
            </a:r>
          </a:p>
          <a:p>
            <a:r>
              <a:rPr lang="tr-TR" dirty="0"/>
              <a:t>Ağır yaralı:</a:t>
            </a:r>
          </a:p>
          <a:p>
            <a:r>
              <a:rPr lang="tr-TR" dirty="0"/>
              <a:t>Ölü:</a:t>
            </a:r>
          </a:p>
          <a:p>
            <a:r>
              <a:rPr lang="tr-TR" b="1" dirty="0"/>
              <a:t>HASARA UĞRAYAN BİNA, TESİS, ARAÇ VEYA MALIN HASAR DERECESİ</a:t>
            </a:r>
            <a:endParaRPr lang="tr-TR" dirty="0"/>
          </a:p>
          <a:p>
            <a:r>
              <a:rPr lang="tr-TR" dirty="0"/>
              <a:t>Hafif hasar:</a:t>
            </a:r>
          </a:p>
          <a:p>
            <a:r>
              <a:rPr lang="tr-TR" dirty="0"/>
              <a:t>Ağır hasar:</a:t>
            </a:r>
          </a:p>
          <a:p>
            <a:r>
              <a:rPr lang="tr-TR" dirty="0"/>
              <a:t>Tüm hasar:</a:t>
            </a:r>
          </a:p>
          <a:p>
            <a:r>
              <a:rPr lang="tr-TR" b="1" dirty="0"/>
              <a:t>OLAYIN OLUŞ ŞEKLİ:</a:t>
            </a:r>
            <a:endParaRPr lang="tr-TR" dirty="0"/>
          </a:p>
          <a:p>
            <a:r>
              <a:rPr lang="tr-TR" b="1" dirty="0"/>
              <a:t>SONUÇ:</a:t>
            </a:r>
            <a:endParaRPr lang="tr-TR" dirty="0"/>
          </a:p>
          <a:p>
            <a:r>
              <a:rPr lang="tr-TR" dirty="0"/>
              <a:t>Olay sonunda yapılan işlem:</a:t>
            </a:r>
          </a:p>
          <a:p>
            <a:r>
              <a:rPr lang="tr-TR" dirty="0"/>
              <a:t>Alınan tedbirler:</a:t>
            </a:r>
          </a:p>
          <a:p>
            <a:r>
              <a:rPr lang="tr-TR" dirty="0"/>
              <a:t>Olayla ilgili görüş ve teklifler: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İŞVEREN VE İŞ KAZASI ARASINDAKİ İLLİYET BAĞININ KESİLMESİ</a:t>
            </a:r>
            <a:endParaRPr lang="tr-TR" dirty="0"/>
          </a:p>
        </p:txBody>
      </p:sp>
      <p:sp>
        <p:nvSpPr>
          <p:cNvPr id="3" name="Content Placeholder 2"/>
          <p:cNvSpPr>
            <a:spLocks noGrp="1"/>
          </p:cNvSpPr>
          <p:nvPr>
            <p:ph idx="1"/>
          </p:nvPr>
        </p:nvSpPr>
        <p:spPr/>
        <p:txBody>
          <a:bodyPr>
            <a:normAutofit/>
          </a:bodyPr>
          <a:lstStyle/>
          <a:p>
            <a:r>
              <a:rPr lang="tr-TR" dirty="0" smtClean="0"/>
              <a:t>a. Mücbir sebep: İşveren gereken tüm yükümlülüklerini yerine getirmesine r a ğ m e n e l d e o l m a y a n v e a y n ı z a m a n d a d a engelleyemeyeceği çeşitli nedenlerden dolayı zararın meydana geldiğini kanıtlayarak sorumluluktan kurtulabilir.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İŞVEREN VE İŞ KAZASI ARASINDAKİ İLLİYET BAĞININ KESİLMESİ</a:t>
            </a:r>
            <a:endParaRPr lang="tr-TR" dirty="0"/>
          </a:p>
        </p:txBody>
      </p:sp>
      <p:sp>
        <p:nvSpPr>
          <p:cNvPr id="3" name="Content Placeholder 2"/>
          <p:cNvSpPr>
            <a:spLocks noGrp="1"/>
          </p:cNvSpPr>
          <p:nvPr>
            <p:ph idx="1"/>
          </p:nvPr>
        </p:nvSpPr>
        <p:spPr/>
        <p:txBody>
          <a:bodyPr>
            <a:normAutofit/>
          </a:bodyPr>
          <a:lstStyle/>
          <a:p>
            <a:r>
              <a:rPr lang="tr-TR" dirty="0" smtClean="0"/>
              <a:t>b. İşçinin ağır kusuru: İşverenin emir ve otoritesi altında bulunan işçinin de iş sözleşmesinin tarafı olmasından kaynaklanan yükümlülükleri vardır. Yalnızca işverenin yükümlülüklerini yerine getirmesi beklenemez. Asgari olarak işçinin de emir ve talimatları yerine getirirken gerekli dikkat ve özeni göstermesi gerekir.</a:t>
            </a:r>
          </a:p>
          <a:p>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381</Words>
  <Application>Microsoft Office PowerPoint</Application>
  <PresentationFormat>On-screen Show (4:3)</PresentationFormat>
  <Paragraphs>80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İŞ SAĞLIĞI VE GÜVENLİĞİ 7. HAFTA</vt:lpstr>
      <vt:lpstr>İŞ KAZASININ NEDENLERİ</vt:lpstr>
      <vt:lpstr>GÜVENSİZ ŞARTLAR </vt:lpstr>
      <vt:lpstr>İŞ KAZALARININ MALİYETLERİ</vt:lpstr>
      <vt:lpstr>Elektrik-Elektronik Meslekleri </vt:lpstr>
      <vt:lpstr> Mekanik Meslek Grupları </vt:lpstr>
      <vt:lpstr>İLK KAZA RAPORU </vt:lpstr>
      <vt:lpstr>İŞVEREN VE İŞ KAZASI ARASINDAKİ İLLİYET BAĞININ KESİLMESİ</vt:lpstr>
      <vt:lpstr>İŞVEREN VE İŞ KAZASI ARASINDAKİ İLLİYET BAĞININ KESİLMESİ</vt:lpstr>
      <vt:lpstr>İŞVEREN VE İŞ KAZASI ARASINDAKİ İLLİYET BAĞININ KESİLMESİ</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 SAĞLIĞI VE GÜVENLİĞİ 7. HAFTA</dc:title>
  <dc:creator>Tuğba&amp;Cihan</dc:creator>
  <cp:lastModifiedBy>Tuğba&amp;Cihan</cp:lastModifiedBy>
  <cp:revision>2</cp:revision>
  <dcterms:created xsi:type="dcterms:W3CDTF">2020-02-16T16:14:46Z</dcterms:created>
  <dcterms:modified xsi:type="dcterms:W3CDTF">2020-02-16T16:26:28Z</dcterms:modified>
</cp:coreProperties>
</file>