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6" r:id="rId10"/>
    <p:sldId id="277" r:id="rId11"/>
    <p:sldId id="272" r:id="rId12"/>
    <p:sldId id="278" r:id="rId13"/>
    <p:sldId id="273" r:id="rId14"/>
    <p:sldId id="274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5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32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17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379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29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868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37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00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975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6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64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14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521571" y="2123111"/>
            <a:ext cx="3112647" cy="99520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tr-TR" sz="5867" b="1" u="sng" dirty="0">
                <a:solidFill>
                  <a:srgbClr val="E6A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</a:t>
            </a:r>
            <a:r>
              <a:rPr lang="tr-TR" sz="5867" b="1" u="sng" dirty="0" smtClean="0">
                <a:solidFill>
                  <a:srgbClr val="E6A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r-TR" sz="5867" b="1" u="sng" dirty="0">
              <a:solidFill>
                <a:srgbClr val="E6A5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921957" y="2987206"/>
            <a:ext cx="8293939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tr-TR" sz="4800" b="1" dirty="0">
                <a:solidFill>
                  <a:srgbClr val="E6A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BİLİŞSEL GELİŞİM</a:t>
            </a:r>
          </a:p>
        </p:txBody>
      </p:sp>
    </p:spTree>
    <p:extLst>
      <p:ext uri="{BB962C8B-B14F-4D97-AF65-F5344CB8AC3E}">
        <p14:creationId xmlns:p14="http://schemas.microsoft.com/office/powerpoint/2010/main" val="11678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Bruner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etkileşime vurgu yaptığı </a:t>
            </a:r>
            <a:r>
              <a:rPr lang="tr-TR" dirty="0" err="1" smtClean="0"/>
              <a:t>iin</a:t>
            </a:r>
            <a:r>
              <a:rPr lang="tr-TR" dirty="0" smtClean="0"/>
              <a:t> </a:t>
            </a:r>
            <a:r>
              <a:rPr lang="tr-TR" dirty="0" err="1" smtClean="0"/>
              <a:t>Vygotsky’ye</a:t>
            </a:r>
            <a:r>
              <a:rPr lang="tr-TR" dirty="0"/>
              <a:t> </a:t>
            </a:r>
            <a:r>
              <a:rPr lang="tr-TR" dirty="0" smtClean="0"/>
              <a:t>benzer. </a:t>
            </a:r>
            <a:r>
              <a:rPr lang="tr-TR" dirty="0" err="1" smtClean="0"/>
              <a:t>Piaget’in</a:t>
            </a:r>
            <a:r>
              <a:rPr lang="tr-TR" dirty="0" smtClean="0"/>
              <a:t> evrelerine benzer evrelerle bilişsel gelişimi açıklar:</a:t>
            </a:r>
          </a:p>
          <a:p>
            <a:pPr marL="514350" indent="-514350">
              <a:buAutoNum type="arabicPeriod"/>
            </a:pPr>
            <a:r>
              <a:rPr lang="tr-TR" dirty="0" smtClean="0"/>
              <a:t>Hareket/ Eylemsel Dönem</a:t>
            </a:r>
          </a:p>
          <a:p>
            <a:pPr marL="514350" indent="-514350">
              <a:buAutoNum type="arabicPeriod"/>
            </a:pPr>
            <a:r>
              <a:rPr lang="tr-TR" dirty="0" err="1" smtClean="0"/>
              <a:t>İkonik</a:t>
            </a:r>
            <a:r>
              <a:rPr lang="tr-TR" dirty="0" smtClean="0"/>
              <a:t>/İmgesel Dönem</a:t>
            </a:r>
          </a:p>
          <a:p>
            <a:pPr marL="514350" indent="-514350">
              <a:buAutoNum type="arabicPeriod"/>
            </a:pPr>
            <a:r>
              <a:rPr lang="tr-TR" dirty="0" smtClean="0"/>
              <a:t>Sembolik Dönem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252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5105309" y="323705"/>
            <a:ext cx="2332690" cy="58477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dirty="0">
                <a:solidFill>
                  <a:srgbClr val="E6A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DİL GELİŞİMİ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37140" y="1523308"/>
            <a:ext cx="115569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Dil</a:t>
            </a:r>
            <a:r>
              <a:rPr lang="tr-TR" sz="2000" dirty="0"/>
              <a:t>, bir toplumda, ait olduğu kültüre özgü ses ve anlam yönünden ortak olan ögeler </a:t>
            </a:r>
            <a:r>
              <a:rPr lang="tr-TR" sz="2000" dirty="0" smtClean="0"/>
              <a:t>ve kurallardan </a:t>
            </a:r>
            <a:r>
              <a:rPr lang="tr-TR" sz="2000" dirty="0"/>
              <a:t>yararlanılarak duygu, düşünce ve isteklerin, başkalarına aktarılmasını </a:t>
            </a:r>
            <a:r>
              <a:rPr lang="tr-TR" sz="2000" dirty="0" smtClean="0"/>
              <a:t>sağlayan, çok </a:t>
            </a:r>
            <a:r>
              <a:rPr lang="tr-TR" sz="2000" dirty="0"/>
              <a:t>yönlü, çok gelişmiş simgesel bir dizge olarak </a:t>
            </a:r>
            <a:r>
              <a:rPr lang="tr-TR" sz="2000" dirty="0" smtClean="0"/>
              <a:t>tanımlanabilir.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Gelişim kuramcıları </a:t>
            </a:r>
            <a:r>
              <a:rPr lang="tr-TR" sz="2000" dirty="0"/>
              <a:t>dil gelişiminin bilişsel gelişime paralel olarak ortaya çıktığını kabul </a:t>
            </a:r>
            <a:r>
              <a:rPr lang="tr-TR" sz="2000" dirty="0" smtClean="0"/>
              <a:t>ederler. Çocuklar </a:t>
            </a:r>
            <a:r>
              <a:rPr lang="tr-TR" sz="2000" dirty="0"/>
              <a:t>diğer bilişsel becerilerini geliştirirken dili de </a:t>
            </a:r>
            <a:r>
              <a:rPr lang="tr-TR" sz="2000" dirty="0" smtClean="0"/>
              <a:t>öğrenirler.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Dil </a:t>
            </a:r>
            <a:r>
              <a:rPr lang="tr-TR" sz="2000" dirty="0"/>
              <a:t>gelişimi diğer alan </a:t>
            </a:r>
            <a:r>
              <a:rPr lang="tr-TR" sz="2000" dirty="0" smtClean="0"/>
              <a:t>gelişimlerinde olduğu </a:t>
            </a:r>
            <a:r>
              <a:rPr lang="tr-TR" sz="2000" dirty="0"/>
              <a:t>gibi aynı dönemlerde benzer gelişim özelliği göstererek devam eden </a:t>
            </a:r>
            <a:r>
              <a:rPr lang="tr-TR" sz="2000" dirty="0" smtClean="0"/>
              <a:t>bir süreçtir</a:t>
            </a:r>
            <a:r>
              <a:rPr lang="tr-TR" sz="2000" dirty="0"/>
              <a:t>. </a:t>
            </a:r>
            <a:endParaRPr lang="tr-TR" sz="2000" dirty="0" smtClean="0"/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Ancak</a:t>
            </a:r>
            <a:r>
              <a:rPr lang="tr-TR" sz="2000" dirty="0"/>
              <a:t>, yaş büyüdükçe genel bilişsel yetenek ve beceriler artmasına rağmen </a:t>
            </a:r>
            <a:r>
              <a:rPr lang="tr-TR" sz="2000" dirty="0" smtClean="0"/>
              <a:t>bir ya </a:t>
            </a:r>
            <a:r>
              <a:rPr lang="tr-TR" sz="2000" dirty="0"/>
              <a:t>da ikinci dili akıcı bir şekilde öğrenme güçleşir</a:t>
            </a:r>
          </a:p>
        </p:txBody>
      </p:sp>
    </p:spTree>
    <p:extLst>
      <p:ext uri="{BB962C8B-B14F-4D97-AF65-F5344CB8AC3E}">
        <p14:creationId xmlns:p14="http://schemas.microsoft.com/office/powerpoint/2010/main" val="9453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Dil gelişim kuramları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Davranışçı</a:t>
            </a:r>
          </a:p>
          <a:p>
            <a:r>
              <a:rPr lang="tr-TR" dirty="0" smtClean="0"/>
              <a:t>Sosyal Öğrenme</a:t>
            </a:r>
          </a:p>
          <a:p>
            <a:r>
              <a:rPr lang="tr-TR" dirty="0" err="1" smtClean="0"/>
              <a:t>Psiko-Linguistik</a:t>
            </a:r>
            <a:r>
              <a:rPr lang="tr-TR" dirty="0" smtClean="0"/>
              <a:t> (Chomsky)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06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Serdar\Devam Eden Sunumlar\915 - eğitim psikolojisi\PNG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0"/>
            <a:ext cx="8550233" cy="687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52797" y="323705"/>
            <a:ext cx="6637715" cy="58477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E6A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DİL GELİŞİMİNİ ETKİLEYEN FAKTÖRLER</a:t>
            </a:r>
            <a:endParaRPr lang="tr-TR" sz="3200" b="1" dirty="0">
              <a:solidFill>
                <a:srgbClr val="E6A5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37140" y="2319202"/>
            <a:ext cx="116690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Dil </a:t>
            </a:r>
            <a:r>
              <a:rPr lang="tr-TR" dirty="0"/>
              <a:t>gelişimi, çocuğun sosyal ve ekonomik çevresinden doğrudan etkilenmektedir. </a:t>
            </a:r>
            <a:r>
              <a:rPr lang="tr-TR" dirty="0" smtClean="0"/>
              <a:t>Ayrıca, çeşitli </a:t>
            </a:r>
            <a:r>
              <a:rPr lang="tr-TR" dirty="0"/>
              <a:t>teknolojik araç gereçler de dil gelişimine olumlu katkı sağlamaktadır. Yine, </a:t>
            </a:r>
            <a:r>
              <a:rPr lang="tr-TR" dirty="0" smtClean="0"/>
              <a:t>oyun, yaşantı </a:t>
            </a:r>
            <a:r>
              <a:rPr lang="tr-TR" dirty="0"/>
              <a:t>zenginliği ve etkileşim dilde zenginliği artırmaktadır.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Yapılan </a:t>
            </a:r>
            <a:r>
              <a:rPr lang="tr-TR" dirty="0"/>
              <a:t>araştırmalarda </a:t>
            </a:r>
            <a:r>
              <a:rPr lang="tr-TR" dirty="0" smtClean="0"/>
              <a:t>cinsiyet faktörünün </a:t>
            </a:r>
            <a:r>
              <a:rPr lang="tr-TR" dirty="0"/>
              <a:t>de konuşmada etkili olduğu, kız çocuklarının erkek çocuklardan daha erken </a:t>
            </a:r>
            <a:r>
              <a:rPr lang="tr-TR" dirty="0" smtClean="0"/>
              <a:t>konuştukları ve </a:t>
            </a:r>
            <a:r>
              <a:rPr lang="tr-TR" dirty="0"/>
              <a:t>kelime dağarcıklarının daha fazla olduğu sonucu elde edilmiştir.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Farah</a:t>
            </a:r>
            <a:r>
              <a:rPr lang="tr-TR" dirty="0"/>
              <a:t>, </a:t>
            </a:r>
            <a:r>
              <a:rPr lang="tr-TR" dirty="0" err="1" smtClean="0"/>
              <a:t>Betancourt</a:t>
            </a:r>
            <a:r>
              <a:rPr lang="tr-TR" dirty="0" smtClean="0"/>
              <a:t>, </a:t>
            </a:r>
            <a:r>
              <a:rPr lang="tr-TR" dirty="0" err="1" smtClean="0"/>
              <a:t>Shera</a:t>
            </a:r>
            <a:r>
              <a:rPr lang="tr-TR" dirty="0"/>
              <a:t>, </a:t>
            </a:r>
            <a:r>
              <a:rPr lang="tr-TR" dirty="0" err="1"/>
              <a:t>Savage</a:t>
            </a:r>
            <a:r>
              <a:rPr lang="tr-TR" dirty="0"/>
              <a:t>, </a:t>
            </a:r>
            <a:r>
              <a:rPr lang="tr-TR" dirty="0" err="1"/>
              <a:t>Giannetta</a:t>
            </a:r>
            <a:r>
              <a:rPr lang="tr-TR" dirty="0"/>
              <a:t>, </a:t>
            </a:r>
            <a:r>
              <a:rPr lang="tr-TR" dirty="0" err="1"/>
              <a:t>Brodsky</a:t>
            </a:r>
            <a:r>
              <a:rPr lang="tr-TR" dirty="0"/>
              <a:t>, </a:t>
            </a:r>
            <a:r>
              <a:rPr lang="tr-TR" dirty="0" err="1"/>
              <a:t>Malmud</a:t>
            </a:r>
            <a:r>
              <a:rPr lang="tr-TR" dirty="0"/>
              <a:t> ve Hurt (2008) yaptıkları çalışmada </a:t>
            </a:r>
            <a:r>
              <a:rPr lang="tr-TR" dirty="0" smtClean="0"/>
              <a:t>çevresel uyarıcıların </a:t>
            </a:r>
            <a:r>
              <a:rPr lang="tr-TR" dirty="0"/>
              <a:t>(kitap, eğitimsel oyuncaklar, hayvanat bahçesine gezi vb.) ile dil yeteneği ve </a:t>
            </a:r>
            <a:r>
              <a:rPr lang="tr-TR" dirty="0" smtClean="0"/>
              <a:t>bilişsel gelişim </a:t>
            </a:r>
            <a:r>
              <a:rPr lang="tr-TR" dirty="0"/>
              <a:t>arasında ve ana-baba desteği ile bellek gelişimi arasında anlamlı bir ilişki bulmuşlardır.</a:t>
            </a:r>
          </a:p>
        </p:txBody>
      </p:sp>
    </p:spTree>
    <p:extLst>
      <p:ext uri="{BB962C8B-B14F-4D97-AF65-F5344CB8AC3E}">
        <p14:creationId xmlns:p14="http://schemas.microsoft.com/office/powerpoint/2010/main" val="32018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27802" y="290442"/>
            <a:ext cx="3066865" cy="58477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dirty="0">
                <a:solidFill>
                  <a:srgbClr val="E6A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BİLİŞSEL GELİŞİM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26721" y="2731528"/>
            <a:ext cx="11669028" cy="1477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Biliş </a:t>
            </a:r>
            <a:r>
              <a:rPr lang="tr-TR" dirty="0"/>
              <a:t>(</a:t>
            </a:r>
            <a:r>
              <a:rPr lang="tr-TR" dirty="0" err="1"/>
              <a:t>cognition</a:t>
            </a:r>
            <a:r>
              <a:rPr lang="tr-TR" dirty="0"/>
              <a:t>) terimi, çevremizi öğrenme </a:t>
            </a:r>
            <a:r>
              <a:rPr lang="tr-TR" dirty="0" smtClean="0"/>
              <a:t>ve anlamayı </a:t>
            </a:r>
            <a:r>
              <a:rPr lang="tr-TR" dirty="0"/>
              <a:t>içeren zihinsel etkinliklerin </a:t>
            </a:r>
            <a:r>
              <a:rPr lang="tr-TR" dirty="0" smtClean="0"/>
              <a:t>karşılığı olarak kullanılır </a:t>
            </a:r>
            <a:r>
              <a:rPr lang="tr-TR" dirty="0"/>
              <a:t>ve </a:t>
            </a:r>
            <a:r>
              <a:rPr lang="tr-TR" dirty="0" smtClean="0"/>
              <a:t>yaklaşık olarak </a:t>
            </a:r>
            <a:r>
              <a:rPr lang="tr-TR" dirty="0"/>
              <a:t>düşünme (</a:t>
            </a:r>
            <a:r>
              <a:rPr lang="tr-TR" dirty="0" err="1"/>
              <a:t>thinking</a:t>
            </a:r>
            <a:r>
              <a:rPr lang="tr-TR" dirty="0"/>
              <a:t>) terimi ile </a:t>
            </a:r>
            <a:r>
              <a:rPr lang="tr-TR" dirty="0" smtClean="0"/>
              <a:t>eş anlamlıdır.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Bilişsel fonksiyonların yerine </a:t>
            </a:r>
            <a:r>
              <a:rPr lang="tr-TR" dirty="0"/>
              <a:t>getirilmesi sağlıklı beyin </a:t>
            </a:r>
            <a:r>
              <a:rPr lang="tr-TR" dirty="0" smtClean="0"/>
              <a:t>gelişimi ve </a:t>
            </a:r>
            <a:r>
              <a:rPr lang="tr-TR" dirty="0"/>
              <a:t>uyarıcı bakımından zengin uygun </a:t>
            </a:r>
            <a:r>
              <a:rPr lang="tr-TR" dirty="0" smtClean="0"/>
              <a:t>çevresel koşulları </a:t>
            </a:r>
            <a:r>
              <a:rPr lang="tr-TR" dirty="0"/>
              <a:t>gerektirmektedir.</a:t>
            </a:r>
          </a:p>
        </p:txBody>
      </p:sp>
    </p:spTree>
    <p:extLst>
      <p:ext uri="{BB962C8B-B14F-4D97-AF65-F5344CB8AC3E}">
        <p14:creationId xmlns:p14="http://schemas.microsoft.com/office/powerpoint/2010/main" val="109415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727802" y="290442"/>
            <a:ext cx="3087705" cy="58477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tr-TR" sz="3200" b="1" dirty="0" smtClean="0">
                <a:solidFill>
                  <a:srgbClr val="E6A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BEYNİN GELİŞİMİ</a:t>
            </a:r>
            <a:endParaRPr lang="tr-TR" sz="3200" b="1" dirty="0">
              <a:solidFill>
                <a:srgbClr val="E6A5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37140" y="1833427"/>
            <a:ext cx="116690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Nöronlar </a:t>
            </a:r>
            <a:r>
              <a:rPr lang="tr-TR" b="1" dirty="0"/>
              <a:t>ve Sinir </a:t>
            </a:r>
            <a:r>
              <a:rPr lang="tr-TR" b="1" dirty="0" smtClean="0"/>
              <a:t>Sistemi</a:t>
            </a:r>
          </a:p>
          <a:p>
            <a:pPr algn="just"/>
            <a:endParaRPr lang="tr-TR" b="1" dirty="0"/>
          </a:p>
          <a:p>
            <a:pPr algn="just"/>
            <a:r>
              <a:rPr lang="tr-TR" dirty="0"/>
              <a:t>Beyin gelişimi döllenmeden kısa süre </a:t>
            </a:r>
            <a:r>
              <a:rPr lang="tr-TR" dirty="0" smtClean="0"/>
              <a:t>sonra, günler </a:t>
            </a:r>
            <a:r>
              <a:rPr lang="tr-TR" dirty="0"/>
              <a:t>içinde başlamakta ve </a:t>
            </a:r>
            <a:r>
              <a:rPr lang="tr-TR" dirty="0" err="1"/>
              <a:t>adölesan</a:t>
            </a:r>
            <a:r>
              <a:rPr lang="tr-TR" dirty="0"/>
              <a:t> </a:t>
            </a:r>
            <a:r>
              <a:rPr lang="tr-TR" dirty="0" smtClean="0"/>
              <a:t>çağı boyunca </a:t>
            </a:r>
            <a:r>
              <a:rPr lang="tr-TR" dirty="0"/>
              <a:t>da devam etmektedir.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Gebelik dönemi 3</a:t>
            </a:r>
            <a:r>
              <a:rPr lang="tr-TR" dirty="0"/>
              <a:t>. haftanın sonunda başlayan beyin </a:t>
            </a:r>
            <a:r>
              <a:rPr lang="tr-TR" dirty="0" smtClean="0"/>
              <a:t>gelişimi 7</a:t>
            </a:r>
            <a:r>
              <a:rPr lang="tr-TR" dirty="0"/>
              <a:t>. haftanın sonunda oldukça gelişmiş </a:t>
            </a:r>
            <a:r>
              <a:rPr lang="tr-TR" dirty="0" smtClean="0"/>
              <a:t>bir düzeye </a:t>
            </a:r>
            <a:r>
              <a:rPr lang="tr-TR" dirty="0"/>
              <a:t>ulaşır.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Doğumdan </a:t>
            </a:r>
            <a:r>
              <a:rPr lang="tr-TR" dirty="0"/>
              <a:t>sonraki </a:t>
            </a:r>
            <a:r>
              <a:rPr lang="tr-TR" dirty="0" smtClean="0"/>
              <a:t>yaşamın ilk </a:t>
            </a:r>
            <a:r>
              <a:rPr lang="tr-TR" dirty="0"/>
              <a:t>birkaç yılı beyin gelişiminin en hızlı </a:t>
            </a:r>
            <a:r>
              <a:rPr lang="tr-TR" dirty="0" smtClean="0"/>
              <a:t>olduğu dönemdir</a:t>
            </a:r>
            <a:r>
              <a:rPr lang="tr-TR" dirty="0"/>
              <a:t>. Doğum öncesi dönemden </a:t>
            </a:r>
            <a:r>
              <a:rPr lang="tr-TR" dirty="0" smtClean="0"/>
              <a:t>okul çağına </a:t>
            </a:r>
            <a:r>
              <a:rPr lang="tr-TR" dirty="0"/>
              <a:t>kadar olan dönemde beyin gelişimi </a:t>
            </a:r>
            <a:r>
              <a:rPr lang="tr-TR" dirty="0" smtClean="0"/>
              <a:t>iç içe </a:t>
            </a:r>
            <a:r>
              <a:rPr lang="tr-TR" dirty="0"/>
              <a:t>geçmiş çeşitli basamaklardan </a:t>
            </a:r>
            <a:r>
              <a:rPr lang="tr-TR" dirty="0" smtClean="0"/>
              <a:t>oluşur.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Sinir </a:t>
            </a:r>
            <a:r>
              <a:rPr lang="tr-TR" dirty="0"/>
              <a:t>sisteminin en küçük sinir </a:t>
            </a:r>
            <a:r>
              <a:rPr lang="tr-TR" dirty="0" smtClean="0"/>
              <a:t>hücresine nöron </a:t>
            </a:r>
            <a:r>
              <a:rPr lang="tr-TR" dirty="0"/>
              <a:t>denir ve akson ve </a:t>
            </a:r>
            <a:r>
              <a:rPr lang="tr-TR" dirty="0" err="1"/>
              <a:t>dendrit</a:t>
            </a:r>
            <a:r>
              <a:rPr lang="tr-TR" dirty="0"/>
              <a:t> adı </a:t>
            </a:r>
            <a:r>
              <a:rPr lang="tr-TR" dirty="0" smtClean="0"/>
              <a:t>verilen iki </a:t>
            </a:r>
            <a:r>
              <a:rPr lang="tr-TR" dirty="0"/>
              <a:t>bölümden oluşur</a:t>
            </a:r>
          </a:p>
        </p:txBody>
      </p:sp>
    </p:spTree>
    <p:extLst>
      <p:ext uri="{BB962C8B-B14F-4D97-AF65-F5344CB8AC3E}">
        <p14:creationId xmlns:p14="http://schemas.microsoft.com/office/powerpoint/2010/main" val="37464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erdar\Devam Eden Sunumlar\915 - eğitim psikolojisi\PNG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99" y="-8164"/>
            <a:ext cx="37197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7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erdar\Devam Eden Sunumlar\915 - eğitim psikolojisi\PNG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89" y="0"/>
            <a:ext cx="8013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28206" y="290441"/>
            <a:ext cx="6686895" cy="58477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E6A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PIAGET’NİN BİLİŞSEL GELİŞİM KURAMI</a:t>
            </a:r>
            <a:endParaRPr lang="tr-TR" sz="3200" b="1" dirty="0">
              <a:solidFill>
                <a:srgbClr val="E6A5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37140" y="1366702"/>
            <a:ext cx="116690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dirty="0"/>
          </a:p>
          <a:p>
            <a:pPr algn="just"/>
            <a:r>
              <a:rPr lang="tr-TR" dirty="0" smtClean="0"/>
              <a:t>Çocukları </a:t>
            </a:r>
            <a:r>
              <a:rPr lang="tr-TR" dirty="0"/>
              <a:t>üzerinde yaptığı gözlemler sonucu geliştirdiği </a:t>
            </a:r>
            <a:r>
              <a:rPr lang="tr-TR" dirty="0" smtClean="0"/>
              <a:t>kuramı ile </a:t>
            </a:r>
            <a:r>
              <a:rPr lang="tr-TR" dirty="0" err="1"/>
              <a:t>Piaget</a:t>
            </a:r>
            <a:r>
              <a:rPr lang="tr-TR" dirty="0"/>
              <a:t>, 20. yüzyılın en önemli bilim insanlarından biri olarak </a:t>
            </a:r>
            <a:r>
              <a:rPr lang="tr-TR" dirty="0" smtClean="0"/>
              <a:t>anılır. </a:t>
            </a:r>
            <a:r>
              <a:rPr lang="tr-TR" dirty="0" err="1" smtClean="0"/>
              <a:t>Piaget’nin</a:t>
            </a:r>
            <a:r>
              <a:rPr lang="tr-TR" dirty="0" smtClean="0"/>
              <a:t> </a:t>
            </a:r>
            <a:r>
              <a:rPr lang="tr-TR" dirty="0"/>
              <a:t>kuramı felsefe, biyoloji ve psikolojiden temel alarak oluşturulmuş </a:t>
            </a:r>
            <a:r>
              <a:rPr lang="tr-TR" dirty="0" smtClean="0"/>
              <a:t>bir yapıdır. </a:t>
            </a:r>
            <a:r>
              <a:rPr lang="tr-TR" dirty="0" err="1"/>
              <a:t>Piaget</a:t>
            </a:r>
            <a:r>
              <a:rPr lang="tr-TR" dirty="0"/>
              <a:t> </a:t>
            </a:r>
            <a:r>
              <a:rPr lang="tr-TR" dirty="0" smtClean="0"/>
              <a:t>zekâyı açıklamak </a:t>
            </a:r>
            <a:r>
              <a:rPr lang="tr-TR" dirty="0"/>
              <a:t>için felsefenin temel sorularını hareket noktası olarak almıştır.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Bilginin doğası nedir</a:t>
            </a:r>
            <a:r>
              <a:rPr lang="tr-TR" dirty="0"/>
              <a:t>? Bilen ile gerçek arasındaki ilişki nedir? </a:t>
            </a:r>
            <a:r>
              <a:rPr lang="tr-TR" dirty="0" err="1"/>
              <a:t>Piaget’e</a:t>
            </a:r>
            <a:r>
              <a:rPr lang="tr-TR" dirty="0"/>
              <a:t> göre bilgi doğal mantık </a:t>
            </a:r>
            <a:r>
              <a:rPr lang="tr-TR" dirty="0" smtClean="0"/>
              <a:t>yürütmedir, böylece </a:t>
            </a:r>
            <a:r>
              <a:rPr lang="tr-TR" dirty="0"/>
              <a:t>bilgi üzerinde çalışma zekâ üzerinde çalışmaktır. Biyolojik alt </a:t>
            </a:r>
            <a:r>
              <a:rPr lang="tr-TR" dirty="0" smtClean="0"/>
              <a:t>yapısı incelendiğinde</a:t>
            </a:r>
            <a:r>
              <a:rPr lang="tr-TR" dirty="0"/>
              <a:t>, </a:t>
            </a:r>
            <a:r>
              <a:rPr lang="tr-TR" dirty="0" err="1"/>
              <a:t>Piaget’in</a:t>
            </a:r>
            <a:r>
              <a:rPr lang="tr-TR" dirty="0"/>
              <a:t> kuramı kalıtım ve çevre etkileşimini oldukça iyi dile getiren </a:t>
            </a:r>
            <a:r>
              <a:rPr lang="tr-TR" dirty="0" smtClean="0"/>
              <a:t>bir modeldir.</a:t>
            </a:r>
          </a:p>
          <a:p>
            <a:pPr algn="just"/>
            <a:endParaRPr lang="tr-TR" dirty="0"/>
          </a:p>
          <a:p>
            <a:pPr algn="just"/>
            <a:r>
              <a:rPr lang="tr-TR" dirty="0" err="1" smtClean="0"/>
              <a:t>Piaget’e</a:t>
            </a:r>
            <a:r>
              <a:rPr lang="tr-TR" dirty="0" smtClean="0"/>
              <a:t> </a:t>
            </a:r>
            <a:r>
              <a:rPr lang="tr-TR" dirty="0"/>
              <a:t>göre bilişsel gelişimin en temel amacı uyumdur (adaptasyon</a:t>
            </a:r>
            <a:r>
              <a:rPr lang="tr-TR" dirty="0" smtClean="0"/>
              <a:t>). </a:t>
            </a:r>
            <a:r>
              <a:rPr lang="tr-TR" dirty="0" err="1" smtClean="0"/>
              <a:t>Piaget</a:t>
            </a:r>
            <a:r>
              <a:rPr lang="tr-TR" dirty="0" smtClean="0"/>
              <a:t> </a:t>
            </a:r>
            <a:r>
              <a:rPr lang="tr-TR" dirty="0"/>
              <a:t>uyum sağlama yeteneğini kalıtım ile çevre arasındaki temel halka olarak </a:t>
            </a:r>
            <a:r>
              <a:rPr lang="tr-TR" dirty="0" smtClean="0"/>
              <a:t>görür.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Kuramın </a:t>
            </a:r>
            <a:r>
              <a:rPr lang="tr-TR" dirty="0"/>
              <a:t>psikolojik boyutu zekâdaki büyüme ve artış ile ilgilidir. Bu büyüme, artış </a:t>
            </a:r>
            <a:r>
              <a:rPr lang="tr-TR" dirty="0" smtClean="0"/>
              <a:t>ve çevreye </a:t>
            </a:r>
            <a:r>
              <a:rPr lang="tr-TR" dirty="0"/>
              <a:t>uyum, ancak psikolojik araştırmalarla </a:t>
            </a:r>
            <a:r>
              <a:rPr lang="tr-TR" dirty="0" smtClean="0"/>
              <a:t>açıklanabilir.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796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erdar\Devam Eden Sunumlar\915 - eğitim psikolojisi\PNG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60" y="29028"/>
            <a:ext cx="8781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646783" y="290440"/>
            <a:ext cx="7249742" cy="58477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tr-TR" sz="3200" b="1" dirty="0" smtClean="0">
                <a:solidFill>
                  <a:srgbClr val="E6A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VYGOTSKY’NİN BİLİŞSEL GELİŞİM KURAMI</a:t>
            </a:r>
            <a:endParaRPr lang="tr-TR" sz="3200" b="1" dirty="0">
              <a:solidFill>
                <a:srgbClr val="E6A5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/>
              <a:t>Rus psikolog </a:t>
            </a:r>
            <a:r>
              <a:rPr lang="tr-TR" sz="2000" dirty="0" err="1"/>
              <a:t>Lev</a:t>
            </a:r>
            <a:r>
              <a:rPr lang="tr-TR" sz="2000" dirty="0"/>
              <a:t> </a:t>
            </a:r>
            <a:r>
              <a:rPr lang="tr-TR" sz="2000" dirty="0" err="1"/>
              <a:t>Semenovich</a:t>
            </a:r>
            <a:r>
              <a:rPr lang="tr-TR" sz="2000" dirty="0"/>
              <a:t> </a:t>
            </a:r>
            <a:r>
              <a:rPr lang="tr-TR" sz="2000" dirty="0" err="1"/>
              <a:t>Vygotsky’nin</a:t>
            </a:r>
            <a:r>
              <a:rPr lang="tr-TR" sz="2000" dirty="0"/>
              <a:t> (1896-1934) insanın bilişsel ve dil gelişimine yönelik öğrenme ve gelişim psikolojisine çok önemli katkıları olmuştur. 1990’lı yıllarda eserlerinin çoğunun İngilizceye çevrilmesi ile kuramı daha iyi anlaşılmış ve yaygın kabul görmüştür. </a:t>
            </a:r>
          </a:p>
          <a:p>
            <a:pPr marL="0" indent="0">
              <a:buNone/>
            </a:pPr>
            <a:r>
              <a:rPr lang="tr-TR" sz="2000" dirty="0"/>
              <a:t>Kuramı iki temel görüşe dayanmaktadır:</a:t>
            </a:r>
          </a:p>
          <a:p>
            <a:r>
              <a:rPr lang="tr-TR" sz="2000" dirty="0"/>
              <a:t>Zeka gelişimi çocukların büyüdükleri kültürel ve tarihi bağlamlar çerçevesinde anlaşılabilir.</a:t>
            </a:r>
          </a:p>
          <a:p>
            <a:r>
              <a:rPr lang="tr-TR" sz="2000" dirty="0"/>
              <a:t>Gelişim bireylerin gelişimlerini sağlayan sembol </a:t>
            </a:r>
            <a:r>
              <a:rPr lang="tr-TR" sz="2000" dirty="0" smtClean="0"/>
              <a:t>sistemlere bağlıdır</a:t>
            </a:r>
            <a:r>
              <a:rPr lang="tr-TR" sz="2000" dirty="0"/>
              <a:t>:</a:t>
            </a:r>
            <a:r>
              <a:rPr lang="tr-TR" sz="2000" dirty="0" smtClean="0"/>
              <a:t> </a:t>
            </a:r>
            <a:r>
              <a:rPr lang="tr-TR" sz="2000" dirty="0"/>
              <a:t>dil, yazı sistemi, hesaplama sistemleri gibi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24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Piaget’in</a:t>
            </a:r>
            <a:r>
              <a:rPr lang="tr-TR" sz="2000" dirty="0"/>
              <a:t> </a:t>
            </a:r>
            <a:r>
              <a:rPr lang="tr-TR" sz="2000" dirty="0" smtClean="0"/>
              <a:t>aksine, </a:t>
            </a:r>
            <a:r>
              <a:rPr lang="tr-TR" sz="2000" dirty="0"/>
              <a:t>dilin gelişimdeki önemine vurgu yapar. Bilişsel gelişim başkaları  tarafından sağlanan girdilerle yakından ilişkilidir.  </a:t>
            </a:r>
            <a:r>
              <a:rPr lang="tr-TR" sz="2000" dirty="0" err="1"/>
              <a:t>Piaget’te</a:t>
            </a:r>
            <a:r>
              <a:rPr lang="tr-TR" sz="2000" dirty="0"/>
              <a:t> ise </a:t>
            </a:r>
            <a:r>
              <a:rPr lang="tr-TR" sz="2000" dirty="0" smtClean="0"/>
              <a:t>gelişim üzerinde zeka</a:t>
            </a:r>
            <a:r>
              <a:rPr lang="tr-TR" sz="2000" dirty="0"/>
              <a:t>, olgunlaşma ve yaş önemli idi.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sz="2000" dirty="0" smtClean="0"/>
              <a:t>Temel Kavramları: </a:t>
            </a:r>
            <a:endParaRPr lang="tr-TR" sz="2000" dirty="0"/>
          </a:p>
          <a:p>
            <a:r>
              <a:rPr lang="tr-TR" sz="2000" dirty="0" smtClean="0"/>
              <a:t>Yakınsak gelişim alanı</a:t>
            </a:r>
          </a:p>
          <a:p>
            <a:r>
              <a:rPr lang="tr-TR" sz="2000" dirty="0"/>
              <a:t>Bilişsel destek </a:t>
            </a:r>
          </a:p>
          <a:p>
            <a:r>
              <a:rPr lang="tr-TR" sz="2000" dirty="0" smtClean="0"/>
              <a:t>Kendi kendine konuşma</a:t>
            </a:r>
          </a:p>
          <a:p>
            <a:r>
              <a:rPr lang="tr-TR" sz="2000" dirty="0" smtClean="0"/>
              <a:t>İşbirliğine dayalı öğrenme</a:t>
            </a:r>
          </a:p>
        </p:txBody>
      </p:sp>
    </p:spTree>
    <p:extLst>
      <p:ext uri="{BB962C8B-B14F-4D97-AF65-F5344CB8AC3E}">
        <p14:creationId xmlns:p14="http://schemas.microsoft.com/office/powerpoint/2010/main" val="3424736523"/>
      </p:ext>
    </p:extLst>
  </p:cSld>
  <p:clrMapOvr>
    <a:masterClrMapping/>
  </p:clrMapOvr>
</p:sld>
</file>

<file path=ppt/theme/theme1.xml><?xml version="1.0" encoding="utf-8"?>
<a:theme xmlns:a="http://schemas.openxmlformats.org/drawingml/2006/main" name="BÖLÜM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BÖLÜM1</Template>
  <TotalTime>414</TotalTime>
  <Words>657</Words>
  <Application>Microsoft Office PowerPoint</Application>
  <PresentationFormat>Özel</PresentationFormat>
  <Paragraphs>60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BÖLÜM1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Bruner</vt:lpstr>
      <vt:lpstr>PowerPoint Sunusu</vt:lpstr>
      <vt:lpstr>Dil gelişim kuramları</vt:lpstr>
      <vt:lpstr>PowerPoint Sunusu</vt:lpstr>
      <vt:lpstr>PowerPoint Sunusu</vt:lpstr>
    </vt:vector>
  </TitlesOfParts>
  <Company>MOTUN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canan</cp:lastModifiedBy>
  <cp:revision>13</cp:revision>
  <dcterms:created xsi:type="dcterms:W3CDTF">2017-08-25T07:41:55Z</dcterms:created>
  <dcterms:modified xsi:type="dcterms:W3CDTF">2018-01-23T15:11:13Z</dcterms:modified>
</cp:coreProperties>
</file>