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405" r:id="rId2"/>
    <p:sldId id="347" r:id="rId3"/>
    <p:sldId id="406" r:id="rId4"/>
    <p:sldId id="348" r:id="rId5"/>
    <p:sldId id="391" r:id="rId6"/>
    <p:sldId id="403" r:id="rId7"/>
    <p:sldId id="350" r:id="rId8"/>
    <p:sldId id="352" r:id="rId9"/>
    <p:sldId id="353" r:id="rId10"/>
    <p:sldId id="392" r:id="rId11"/>
    <p:sldId id="355" r:id="rId12"/>
    <p:sldId id="356" r:id="rId13"/>
    <p:sldId id="357" r:id="rId14"/>
    <p:sldId id="359" r:id="rId15"/>
    <p:sldId id="358" r:id="rId16"/>
    <p:sldId id="360" r:id="rId17"/>
    <p:sldId id="362" r:id="rId18"/>
    <p:sldId id="364" r:id="rId19"/>
    <p:sldId id="367" r:id="rId20"/>
    <p:sldId id="368" r:id="rId21"/>
    <p:sldId id="369" r:id="rId22"/>
    <p:sldId id="370" r:id="rId23"/>
    <p:sldId id="371" r:id="rId24"/>
    <p:sldId id="373" r:id="rId25"/>
    <p:sldId id="372" r:id="rId26"/>
    <p:sldId id="374" r:id="rId27"/>
    <p:sldId id="375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404" r:id="rId37"/>
    <p:sldId id="387" r:id="rId38"/>
    <p:sldId id="388" r:id="rId39"/>
    <p:sldId id="389" r:id="rId40"/>
  </p:sldIdLst>
  <p:sldSz cx="9906000" cy="6858000" type="A4"/>
  <p:notesSz cx="6858000" cy="9144000"/>
  <p:defaultTextStyle>
    <a:defPPr>
      <a:defRPr lang="tr-TR"/>
    </a:defPPr>
    <a:lvl1pPr marL="0" algn="l" defTabSz="8046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328" algn="l" defTabSz="8046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658" algn="l" defTabSz="8046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6986" algn="l" defTabSz="8046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316" algn="l" defTabSz="8046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643" algn="l" defTabSz="8046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971" algn="l" defTabSz="8046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6301" algn="l" defTabSz="8046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629" algn="l" defTabSz="8046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3C1A61-5409-4991-ADB5-F593A63A1F4A}" v="4" dt="2022-11-03T11:16:56.387"/>
    <p1510:client id="{F9BA3059-2D81-4870-9DC3-34E8BA2F3B6F}" v="30" dt="2022-11-02T19:15:04.4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90065" autoAdjust="0"/>
  </p:normalViewPr>
  <p:slideViewPr>
    <p:cSldViewPr snapToGrid="0">
      <p:cViewPr varScale="1">
        <p:scale>
          <a:sx n="75" d="100"/>
          <a:sy n="75" d="100"/>
        </p:scale>
        <p:origin x="1330" y="5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3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ngiz" userId="693f01c9c5c35430" providerId="LiveId" clId="{2F3C1A61-5409-4991-ADB5-F593A63A1F4A}"/>
    <pc:docChg chg="custSel delSld modSld">
      <pc:chgData name="Cengiz" userId="693f01c9c5c35430" providerId="LiveId" clId="{2F3C1A61-5409-4991-ADB5-F593A63A1F4A}" dt="2022-11-03T11:16:58.543" v="18" actId="47"/>
      <pc:docMkLst>
        <pc:docMk/>
      </pc:docMkLst>
      <pc:sldChg chg="modNotesTx">
        <pc:chgData name="Cengiz" userId="693f01c9c5c35430" providerId="LiveId" clId="{2F3C1A61-5409-4991-ADB5-F593A63A1F4A}" dt="2022-11-03T11:15:44.908" v="1" actId="6549"/>
        <pc:sldMkLst>
          <pc:docMk/>
          <pc:sldMk cId="3047730584" sldId="348"/>
        </pc:sldMkLst>
      </pc:sldChg>
      <pc:sldChg chg="modNotesTx">
        <pc:chgData name="Cengiz" userId="693f01c9c5c35430" providerId="LiveId" clId="{2F3C1A61-5409-4991-ADB5-F593A63A1F4A}" dt="2022-11-03T11:15:49.971" v="2" actId="6549"/>
        <pc:sldMkLst>
          <pc:docMk/>
          <pc:sldMk cId="1993982747" sldId="350"/>
        </pc:sldMkLst>
      </pc:sldChg>
      <pc:sldChg chg="delSp mod">
        <pc:chgData name="Cengiz" userId="693f01c9c5c35430" providerId="LiveId" clId="{2F3C1A61-5409-4991-ADB5-F593A63A1F4A}" dt="2022-11-03T11:16:09.731" v="5" actId="478"/>
        <pc:sldMkLst>
          <pc:docMk/>
          <pc:sldMk cId="818515100" sldId="357"/>
        </pc:sldMkLst>
        <pc:picChg chg="del">
          <ac:chgData name="Cengiz" userId="693f01c9c5c35430" providerId="LiveId" clId="{2F3C1A61-5409-4991-ADB5-F593A63A1F4A}" dt="2022-11-03T11:16:09.731" v="5" actId="478"/>
          <ac:picMkLst>
            <pc:docMk/>
            <pc:sldMk cId="818515100" sldId="357"/>
            <ac:picMk id="3" creationId="{910D6480-3B09-F21D-D4EA-F55793FD31EC}"/>
          </ac:picMkLst>
        </pc:picChg>
      </pc:sldChg>
      <pc:sldChg chg="delSp mod">
        <pc:chgData name="Cengiz" userId="693f01c9c5c35430" providerId="LiveId" clId="{2F3C1A61-5409-4991-ADB5-F593A63A1F4A}" dt="2022-11-03T11:16:15.275" v="6" actId="478"/>
        <pc:sldMkLst>
          <pc:docMk/>
          <pc:sldMk cId="3926057048" sldId="367"/>
        </pc:sldMkLst>
        <pc:picChg chg="del">
          <ac:chgData name="Cengiz" userId="693f01c9c5c35430" providerId="LiveId" clId="{2F3C1A61-5409-4991-ADB5-F593A63A1F4A}" dt="2022-11-03T11:16:15.275" v="6" actId="478"/>
          <ac:picMkLst>
            <pc:docMk/>
            <pc:sldMk cId="3926057048" sldId="367"/>
            <ac:picMk id="3" creationId="{931F03C9-8ED9-8153-5AA3-22EE3BA70D59}"/>
          </ac:picMkLst>
        </pc:picChg>
      </pc:sldChg>
      <pc:sldChg chg="delSp mod">
        <pc:chgData name="Cengiz" userId="693f01c9c5c35430" providerId="LiveId" clId="{2F3C1A61-5409-4991-ADB5-F593A63A1F4A}" dt="2022-11-03T11:16:17.577" v="7" actId="478"/>
        <pc:sldMkLst>
          <pc:docMk/>
          <pc:sldMk cId="2197874882" sldId="368"/>
        </pc:sldMkLst>
        <pc:picChg chg="del">
          <ac:chgData name="Cengiz" userId="693f01c9c5c35430" providerId="LiveId" clId="{2F3C1A61-5409-4991-ADB5-F593A63A1F4A}" dt="2022-11-03T11:16:17.577" v="7" actId="478"/>
          <ac:picMkLst>
            <pc:docMk/>
            <pc:sldMk cId="2197874882" sldId="368"/>
            <ac:picMk id="4" creationId="{8E01C80F-41EE-D532-F1A8-DB04D955AC8F}"/>
          </ac:picMkLst>
        </pc:picChg>
      </pc:sldChg>
      <pc:sldChg chg="delSp modSp mod">
        <pc:chgData name="Cengiz" userId="693f01c9c5c35430" providerId="LiveId" clId="{2F3C1A61-5409-4991-ADB5-F593A63A1F4A}" dt="2022-11-03T11:16:24.517" v="9" actId="1076"/>
        <pc:sldMkLst>
          <pc:docMk/>
          <pc:sldMk cId="2848862726" sldId="379"/>
        </pc:sldMkLst>
        <pc:spChg chg="mod">
          <ac:chgData name="Cengiz" userId="693f01c9c5c35430" providerId="LiveId" clId="{2F3C1A61-5409-4991-ADB5-F593A63A1F4A}" dt="2022-11-03T11:16:24.517" v="9" actId="1076"/>
          <ac:spMkLst>
            <pc:docMk/>
            <pc:sldMk cId="2848862726" sldId="379"/>
            <ac:spMk id="116738" creationId="{00000000-0000-0000-0000-000000000000}"/>
          </ac:spMkLst>
        </pc:spChg>
        <pc:picChg chg="del">
          <ac:chgData name="Cengiz" userId="693f01c9c5c35430" providerId="LiveId" clId="{2F3C1A61-5409-4991-ADB5-F593A63A1F4A}" dt="2022-11-03T11:16:21.959" v="8" actId="478"/>
          <ac:picMkLst>
            <pc:docMk/>
            <pc:sldMk cId="2848862726" sldId="379"/>
            <ac:picMk id="3" creationId="{5EC11624-B61D-8238-0509-E5C8A638BE1E}"/>
          </ac:picMkLst>
        </pc:picChg>
      </pc:sldChg>
      <pc:sldChg chg="delSp modSp mod">
        <pc:chgData name="Cengiz" userId="693f01c9c5c35430" providerId="LiveId" clId="{2F3C1A61-5409-4991-ADB5-F593A63A1F4A}" dt="2022-11-03T11:16:41.322" v="11" actId="1076"/>
        <pc:sldMkLst>
          <pc:docMk/>
          <pc:sldMk cId="138140001" sldId="381"/>
        </pc:sldMkLst>
        <pc:picChg chg="del">
          <ac:chgData name="Cengiz" userId="693f01c9c5c35430" providerId="LiveId" clId="{2F3C1A61-5409-4991-ADB5-F593A63A1F4A}" dt="2022-11-03T11:16:39.593" v="10" actId="478"/>
          <ac:picMkLst>
            <pc:docMk/>
            <pc:sldMk cId="138140001" sldId="381"/>
            <ac:picMk id="3" creationId="{0FBED29C-D544-659A-EA73-7EBBC3F5FC0A}"/>
          </ac:picMkLst>
        </pc:picChg>
        <pc:picChg chg="mod">
          <ac:chgData name="Cengiz" userId="693f01c9c5c35430" providerId="LiveId" clId="{2F3C1A61-5409-4991-ADB5-F593A63A1F4A}" dt="2022-11-03T11:16:41.322" v="11" actId="1076"/>
          <ac:picMkLst>
            <pc:docMk/>
            <pc:sldMk cId="138140001" sldId="381"/>
            <ac:picMk id="50179" creationId="{00000000-0000-0000-0000-000000000000}"/>
          </ac:picMkLst>
        </pc:picChg>
      </pc:sldChg>
      <pc:sldChg chg="delSp modSp mod">
        <pc:chgData name="Cengiz" userId="693f01c9c5c35430" providerId="LiveId" clId="{2F3C1A61-5409-4991-ADB5-F593A63A1F4A}" dt="2022-11-03T11:16:46.770" v="13" actId="1076"/>
        <pc:sldMkLst>
          <pc:docMk/>
          <pc:sldMk cId="2138846388" sldId="384"/>
        </pc:sldMkLst>
        <pc:spChg chg="mod">
          <ac:chgData name="Cengiz" userId="693f01c9c5c35430" providerId="LiveId" clId="{2F3C1A61-5409-4991-ADB5-F593A63A1F4A}" dt="2022-11-03T11:16:46.770" v="13" actId="1076"/>
          <ac:spMkLst>
            <pc:docMk/>
            <pc:sldMk cId="2138846388" sldId="384"/>
            <ac:spMk id="57347" creationId="{00000000-0000-0000-0000-000000000000}"/>
          </ac:spMkLst>
        </pc:spChg>
        <pc:picChg chg="del">
          <ac:chgData name="Cengiz" userId="693f01c9c5c35430" providerId="LiveId" clId="{2F3C1A61-5409-4991-ADB5-F593A63A1F4A}" dt="2022-11-03T11:16:43.954" v="12" actId="478"/>
          <ac:picMkLst>
            <pc:docMk/>
            <pc:sldMk cId="2138846388" sldId="384"/>
            <ac:picMk id="3" creationId="{167F804E-7BA8-08F6-9814-BA403BE6FC40}"/>
          </ac:picMkLst>
        </pc:picChg>
      </pc:sldChg>
      <pc:sldChg chg="delSp modSp mod">
        <pc:chgData name="Cengiz" userId="693f01c9c5c35430" providerId="LiveId" clId="{2F3C1A61-5409-4991-ADB5-F593A63A1F4A}" dt="2022-11-03T11:16:56.386" v="17" actId="1076"/>
        <pc:sldMkLst>
          <pc:docMk/>
          <pc:sldMk cId="4161719693" sldId="387"/>
        </pc:sldMkLst>
        <pc:spChg chg="del mod">
          <ac:chgData name="Cengiz" userId="693f01c9c5c35430" providerId="LiveId" clId="{2F3C1A61-5409-4991-ADB5-F593A63A1F4A}" dt="2022-11-03T11:16:54.153" v="16" actId="478"/>
          <ac:spMkLst>
            <pc:docMk/>
            <pc:sldMk cId="4161719693" sldId="387"/>
            <ac:spMk id="6" creationId="{4AA145A0-B099-0A2C-38CD-34E8CEFDE0B4}"/>
          </ac:spMkLst>
        </pc:spChg>
        <pc:spChg chg="mod">
          <ac:chgData name="Cengiz" userId="693f01c9c5c35430" providerId="LiveId" clId="{2F3C1A61-5409-4991-ADB5-F593A63A1F4A}" dt="2022-11-03T11:16:56.386" v="17" actId="1076"/>
          <ac:spMkLst>
            <pc:docMk/>
            <pc:sldMk cId="4161719693" sldId="387"/>
            <ac:spMk id="55298" creationId="{00000000-0000-0000-0000-000000000000}"/>
          </ac:spMkLst>
        </pc:spChg>
        <pc:picChg chg="del">
          <ac:chgData name="Cengiz" userId="693f01c9c5c35430" providerId="LiveId" clId="{2F3C1A61-5409-4991-ADB5-F593A63A1F4A}" dt="2022-11-03T11:16:51.748" v="14" actId="478"/>
          <ac:picMkLst>
            <pc:docMk/>
            <pc:sldMk cId="4161719693" sldId="387"/>
            <ac:picMk id="5" creationId="{3800F923-9D37-6C25-9F98-B48CD3CB36DD}"/>
          </ac:picMkLst>
        </pc:picChg>
      </pc:sldChg>
      <pc:sldChg chg="delSp modSp mod">
        <pc:chgData name="Cengiz" userId="693f01c9c5c35430" providerId="LiveId" clId="{2F3C1A61-5409-4991-ADB5-F593A63A1F4A}" dt="2022-11-03T11:16:04.651" v="4" actId="1076"/>
        <pc:sldMkLst>
          <pc:docMk/>
          <pc:sldMk cId="2852874686" sldId="392"/>
        </pc:sldMkLst>
        <pc:spChg chg="mod">
          <ac:chgData name="Cengiz" userId="693f01c9c5c35430" providerId="LiveId" clId="{2F3C1A61-5409-4991-ADB5-F593A63A1F4A}" dt="2022-11-03T11:16:04.651" v="4" actId="1076"/>
          <ac:spMkLst>
            <pc:docMk/>
            <pc:sldMk cId="2852874686" sldId="392"/>
            <ac:spMk id="4" creationId="{00000000-0000-0000-0000-000000000000}"/>
          </ac:spMkLst>
        </pc:spChg>
        <pc:picChg chg="del">
          <ac:chgData name="Cengiz" userId="693f01c9c5c35430" providerId="LiveId" clId="{2F3C1A61-5409-4991-ADB5-F593A63A1F4A}" dt="2022-11-03T11:15:56.248" v="3" actId="478"/>
          <ac:picMkLst>
            <pc:docMk/>
            <pc:sldMk cId="2852874686" sldId="392"/>
            <ac:picMk id="6" creationId="{EF8A956A-D513-6B87-919B-BB672C4E7AD9}"/>
          </ac:picMkLst>
        </pc:picChg>
      </pc:sldChg>
      <pc:sldChg chg="delSp mod">
        <pc:chgData name="Cengiz" userId="693f01c9c5c35430" providerId="LiveId" clId="{2F3C1A61-5409-4991-ADB5-F593A63A1F4A}" dt="2022-11-03T11:15:36.911" v="0" actId="478"/>
        <pc:sldMkLst>
          <pc:docMk/>
          <pc:sldMk cId="0" sldId="403"/>
        </pc:sldMkLst>
        <pc:picChg chg="del">
          <ac:chgData name="Cengiz" userId="693f01c9c5c35430" providerId="LiveId" clId="{2F3C1A61-5409-4991-ADB5-F593A63A1F4A}" dt="2022-11-03T11:15:36.911" v="0" actId="478"/>
          <ac:picMkLst>
            <pc:docMk/>
            <pc:sldMk cId="0" sldId="403"/>
            <ac:picMk id="5" creationId="{8D078B4E-C3FC-F28C-A0CB-B03F615AE973}"/>
          </ac:picMkLst>
        </pc:picChg>
      </pc:sldChg>
      <pc:sldChg chg="del">
        <pc:chgData name="Cengiz" userId="693f01c9c5c35430" providerId="LiveId" clId="{2F3C1A61-5409-4991-ADB5-F593A63A1F4A}" dt="2022-11-03T11:16:58.543" v="18" actId="47"/>
        <pc:sldMkLst>
          <pc:docMk/>
          <pc:sldMk cId="2706084188" sldId="4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E6D7F-385C-408C-8CB0-57D5927BECD3}" type="datetimeFigureOut">
              <a:rPr lang="tr-TR" smtClean="0"/>
              <a:pPr/>
              <a:t>3.11.2022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DECC4-015C-43EC-BC46-539387497DC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2324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6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02328" algn="l" defTabSz="8046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804658" algn="l" defTabSz="8046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206986" algn="l" defTabSz="8046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609316" algn="l" defTabSz="8046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011643" algn="l" defTabSz="8046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413971" algn="l" defTabSz="8046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816301" algn="l" defTabSz="8046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218629" algn="l" defTabSz="8046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DECC4-015C-43EC-BC46-539387497DC2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9376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Gonad</a:t>
            </a:r>
            <a:r>
              <a:rPr lang="tr-TR" dirty="0"/>
              <a:t> = Testis/Yumurtalık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DECC4-015C-43EC-BC46-539387497DC2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2073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DECC4-015C-43EC-BC46-539387497DC2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7133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Film tutucu ne işe yarıyor ? Paralel teknikle görüntü elde etmeye. Bu şekilde elde edilen görüntünün tekrar edilme ihtimali de düşük.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DECC4-015C-43EC-BC46-539387497DC2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133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neden önemli ? Uygun koşullarda değerlendirme yapılmazsa gereksiz yere film tekrarı yoluna gidilebilir. </a:t>
            </a:r>
            <a:r>
              <a:rPr lang="tr-TR" dirty="0" err="1"/>
              <a:t>Burda</a:t>
            </a:r>
            <a:r>
              <a:rPr lang="tr-TR" dirty="0"/>
              <a:t> günümüz için bahsedebileceğimiz tek madde değerlendirmenin yarı karanlık ortamda yapılması ve radyologlar özelinde özel medikal monitörler kullanılması.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DECC4-015C-43EC-BC46-539387497DC2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7749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Bahanesi yok arkadaşlar hasta tutamıyor vs.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DECC4-015C-43EC-BC46-539387497DC2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5493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Burda</a:t>
            </a:r>
            <a:r>
              <a:rPr lang="tr-TR" dirty="0"/>
              <a:t> radyasyon alanları için iki farklı tanım var.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DECC4-015C-43EC-BC46-539387497DC2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6920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Dozimetre kişinin belli bir süre içinde maruz kaldığı radyasyon miktarını ölçüyor.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DECC4-015C-43EC-BC46-539387497DC2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8717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DECC4-015C-43EC-BC46-539387497DC2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2956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DECC4-015C-43EC-BC46-539387497DC2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9706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10 gün kuralı diye bir şey var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DECC4-015C-43EC-BC46-539387497DC2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9693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Nadir Toprak elementleri Fosfor Oksit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DECC4-015C-43EC-BC46-539387497DC2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8063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Burda</a:t>
            </a:r>
            <a:r>
              <a:rPr lang="tr-TR" dirty="0"/>
              <a:t> da </a:t>
            </a:r>
            <a:r>
              <a:rPr lang="tr-TR" dirty="0" err="1"/>
              <a:t>kolimasyonun</a:t>
            </a:r>
            <a:r>
              <a:rPr lang="tr-TR" dirty="0"/>
              <a:t> hasta üzerindeki etkisini görüyoruz.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DECC4-015C-43EC-BC46-539387497DC2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6221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tr-TR" altLang="tr-TR" sz="1000" dirty="0">
                <a:latin typeface="Comic Sans MS" panose="030F0702030302020204" pitchFamily="66" charset="0"/>
              </a:rPr>
              <a:t>Uzun kon kullanıldığında ışınlanan doku hacmi  %32 azalır.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DECC4-015C-43EC-BC46-539387497DC2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125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mesafe artınca detay da artıyordu.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DECC4-015C-43EC-BC46-539387497DC2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807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DECC4-015C-43EC-BC46-539387497DC2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97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38250" y="1122364"/>
            <a:ext cx="7429500" cy="2387603"/>
          </a:xfrm>
        </p:spPr>
        <p:txBody>
          <a:bodyPr anchor="b"/>
          <a:lstStyle>
            <a:lvl1pPr algn="ctr">
              <a:defRPr sz="53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38250" y="3602040"/>
            <a:ext cx="7429500" cy="1655760"/>
          </a:xfrm>
        </p:spPr>
        <p:txBody>
          <a:bodyPr/>
          <a:lstStyle>
            <a:lvl1pPr marL="0" indent="0" algn="ctr">
              <a:buNone/>
              <a:defRPr sz="2000"/>
            </a:lvl1pPr>
            <a:lvl2pPr marL="402328" indent="0" algn="ctr">
              <a:buNone/>
              <a:defRPr sz="1800"/>
            </a:lvl2pPr>
            <a:lvl3pPr marL="804658" indent="0" algn="ctr">
              <a:buNone/>
              <a:defRPr sz="1600"/>
            </a:lvl3pPr>
            <a:lvl4pPr marL="1206986" indent="0" algn="ctr">
              <a:buNone/>
              <a:defRPr sz="1400"/>
            </a:lvl4pPr>
            <a:lvl5pPr marL="1609316" indent="0" algn="ctr">
              <a:buNone/>
              <a:defRPr sz="1400"/>
            </a:lvl5pPr>
            <a:lvl6pPr marL="2011643" indent="0" algn="ctr">
              <a:buNone/>
              <a:defRPr sz="1400"/>
            </a:lvl6pPr>
            <a:lvl7pPr marL="2413971" indent="0" algn="ctr">
              <a:buNone/>
              <a:defRPr sz="1400"/>
            </a:lvl7pPr>
            <a:lvl8pPr marL="2816301" indent="0" algn="ctr">
              <a:buNone/>
              <a:defRPr sz="1400"/>
            </a:lvl8pPr>
            <a:lvl9pPr marL="3218629" indent="0" algn="ctr">
              <a:buNone/>
              <a:defRPr sz="14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8FAB-E30A-4D65-91CE-462CE73E0133}" type="datetimeFigureOut">
              <a:rPr lang="tr-TR" smtClean="0"/>
              <a:pPr/>
              <a:t>3.11.2022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9E50-B8BE-4645-99D2-F074883C30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015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8FAB-E30A-4D65-91CE-462CE73E0133}" type="datetimeFigureOut">
              <a:rPr lang="tr-TR" smtClean="0"/>
              <a:pPr/>
              <a:t>3.11.2022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9E50-B8BE-4645-99D2-F074883C30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75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088980" y="365123"/>
            <a:ext cx="2135981" cy="581184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81036" y="365123"/>
            <a:ext cx="6284119" cy="5811840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8FAB-E30A-4D65-91CE-462CE73E0133}" type="datetimeFigureOut">
              <a:rPr lang="tr-TR" smtClean="0"/>
              <a:pPr/>
              <a:t>3.11.2022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9E50-B8BE-4645-99D2-F074883C30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911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8FAB-E30A-4D65-91CE-462CE73E0133}" type="datetimeFigureOut">
              <a:rPr lang="tr-TR" smtClean="0"/>
              <a:pPr/>
              <a:t>3.11.2022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9E50-B8BE-4645-99D2-F074883C30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360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5879" y="1709741"/>
            <a:ext cx="8543925" cy="2852738"/>
          </a:xfrm>
        </p:spPr>
        <p:txBody>
          <a:bodyPr anchor="b"/>
          <a:lstStyle>
            <a:lvl1pPr>
              <a:defRPr sz="53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5879" y="4589471"/>
            <a:ext cx="8543925" cy="150018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02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046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06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09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11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139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16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18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8FAB-E30A-4D65-91CE-462CE73E0133}" type="datetimeFigureOut">
              <a:rPr lang="tr-TR" smtClean="0"/>
              <a:pPr/>
              <a:t>3.11.2022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9E50-B8BE-4645-99D2-F074883C30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89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1039" y="1825627"/>
            <a:ext cx="4210050" cy="435133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014914" y="1825627"/>
            <a:ext cx="4210050" cy="435133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8FAB-E30A-4D65-91CE-462CE73E0133}" type="datetimeFigureOut">
              <a:rPr lang="tr-TR" smtClean="0"/>
              <a:pPr/>
              <a:t>3.11.2022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9E50-B8BE-4645-99D2-F074883C30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992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328" y="365123"/>
            <a:ext cx="8543925" cy="132556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2329" y="1681166"/>
            <a:ext cx="4190702" cy="82391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02328" indent="0">
              <a:buNone/>
              <a:defRPr sz="1800" b="1"/>
            </a:lvl2pPr>
            <a:lvl3pPr marL="804658" indent="0">
              <a:buNone/>
              <a:defRPr sz="1600" b="1"/>
            </a:lvl3pPr>
            <a:lvl4pPr marL="1206986" indent="0">
              <a:buNone/>
              <a:defRPr sz="1400" b="1"/>
            </a:lvl4pPr>
            <a:lvl5pPr marL="1609316" indent="0">
              <a:buNone/>
              <a:defRPr sz="1400" b="1"/>
            </a:lvl5pPr>
            <a:lvl6pPr marL="2011643" indent="0">
              <a:buNone/>
              <a:defRPr sz="1400" b="1"/>
            </a:lvl6pPr>
            <a:lvl7pPr marL="2413971" indent="0">
              <a:buNone/>
              <a:defRPr sz="1400" b="1"/>
            </a:lvl7pPr>
            <a:lvl8pPr marL="2816301" indent="0">
              <a:buNone/>
              <a:defRPr sz="1400" b="1"/>
            </a:lvl8pPr>
            <a:lvl9pPr marL="3218629" indent="0">
              <a:buNone/>
              <a:defRPr sz="14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014914" y="1681166"/>
            <a:ext cx="4211341" cy="82391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02328" indent="0">
              <a:buNone/>
              <a:defRPr sz="1800" b="1"/>
            </a:lvl2pPr>
            <a:lvl3pPr marL="804658" indent="0">
              <a:buNone/>
              <a:defRPr sz="1600" b="1"/>
            </a:lvl3pPr>
            <a:lvl4pPr marL="1206986" indent="0">
              <a:buNone/>
              <a:defRPr sz="1400" b="1"/>
            </a:lvl4pPr>
            <a:lvl5pPr marL="1609316" indent="0">
              <a:buNone/>
              <a:defRPr sz="1400" b="1"/>
            </a:lvl5pPr>
            <a:lvl6pPr marL="2011643" indent="0">
              <a:buNone/>
              <a:defRPr sz="1400" b="1"/>
            </a:lvl6pPr>
            <a:lvl7pPr marL="2413971" indent="0">
              <a:buNone/>
              <a:defRPr sz="1400" b="1"/>
            </a:lvl7pPr>
            <a:lvl8pPr marL="2816301" indent="0">
              <a:buNone/>
              <a:defRPr sz="1400" b="1"/>
            </a:lvl8pPr>
            <a:lvl9pPr marL="3218629" indent="0">
              <a:buNone/>
              <a:defRPr sz="14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1" cy="368458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8FAB-E30A-4D65-91CE-462CE73E0133}" type="datetimeFigureOut">
              <a:rPr lang="tr-TR" smtClean="0"/>
              <a:pPr/>
              <a:t>3.11.2022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9E50-B8BE-4645-99D2-F074883C30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489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8FAB-E30A-4D65-91CE-462CE73E0133}" type="datetimeFigureOut">
              <a:rPr lang="tr-TR" smtClean="0"/>
              <a:pPr/>
              <a:t>3.11.2022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9E50-B8BE-4645-99D2-F074883C30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295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8FAB-E30A-4D65-91CE-462CE73E0133}" type="datetimeFigureOut">
              <a:rPr lang="tr-TR" smtClean="0"/>
              <a:pPr/>
              <a:t>3.11.2022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9E50-B8BE-4645-99D2-F074883C30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410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2" cy="160020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11341" y="987431"/>
            <a:ext cx="5014914" cy="487362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2" cy="3811590"/>
          </a:xfrm>
        </p:spPr>
        <p:txBody>
          <a:bodyPr/>
          <a:lstStyle>
            <a:lvl1pPr marL="0" indent="0">
              <a:buNone/>
              <a:defRPr sz="1400"/>
            </a:lvl1pPr>
            <a:lvl2pPr marL="402328" indent="0">
              <a:buNone/>
              <a:defRPr sz="1200"/>
            </a:lvl2pPr>
            <a:lvl3pPr marL="804658" indent="0">
              <a:buNone/>
              <a:defRPr sz="1000"/>
            </a:lvl3pPr>
            <a:lvl4pPr marL="1206986" indent="0">
              <a:buNone/>
              <a:defRPr sz="800"/>
            </a:lvl4pPr>
            <a:lvl5pPr marL="1609316" indent="0">
              <a:buNone/>
              <a:defRPr sz="800"/>
            </a:lvl5pPr>
            <a:lvl6pPr marL="2011643" indent="0">
              <a:buNone/>
              <a:defRPr sz="800"/>
            </a:lvl6pPr>
            <a:lvl7pPr marL="2413971" indent="0">
              <a:buNone/>
              <a:defRPr sz="800"/>
            </a:lvl7pPr>
            <a:lvl8pPr marL="2816301" indent="0">
              <a:buNone/>
              <a:defRPr sz="800"/>
            </a:lvl8pPr>
            <a:lvl9pPr marL="3218629" indent="0">
              <a:buNone/>
              <a:defRPr sz="8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8FAB-E30A-4D65-91CE-462CE73E0133}" type="datetimeFigureOut">
              <a:rPr lang="tr-TR" smtClean="0"/>
              <a:pPr/>
              <a:t>3.11.2022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9E50-B8BE-4645-99D2-F074883C30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971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2" cy="160020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211341" y="987431"/>
            <a:ext cx="5014914" cy="4873628"/>
          </a:xfrm>
        </p:spPr>
        <p:txBody>
          <a:bodyPr/>
          <a:lstStyle>
            <a:lvl1pPr marL="0" indent="0">
              <a:buNone/>
              <a:defRPr sz="2900"/>
            </a:lvl1pPr>
            <a:lvl2pPr marL="402328" indent="0">
              <a:buNone/>
              <a:defRPr sz="2400"/>
            </a:lvl2pPr>
            <a:lvl3pPr marL="804658" indent="0">
              <a:buNone/>
              <a:defRPr sz="2000"/>
            </a:lvl3pPr>
            <a:lvl4pPr marL="1206986" indent="0">
              <a:buNone/>
              <a:defRPr sz="1800"/>
            </a:lvl4pPr>
            <a:lvl5pPr marL="1609316" indent="0">
              <a:buNone/>
              <a:defRPr sz="1800"/>
            </a:lvl5pPr>
            <a:lvl6pPr marL="2011643" indent="0">
              <a:buNone/>
              <a:defRPr sz="1800"/>
            </a:lvl6pPr>
            <a:lvl7pPr marL="2413971" indent="0">
              <a:buNone/>
              <a:defRPr sz="1800"/>
            </a:lvl7pPr>
            <a:lvl8pPr marL="2816301" indent="0">
              <a:buNone/>
              <a:defRPr sz="1800"/>
            </a:lvl8pPr>
            <a:lvl9pPr marL="3218629" indent="0">
              <a:buNone/>
              <a:defRPr sz="18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2" cy="3811590"/>
          </a:xfrm>
        </p:spPr>
        <p:txBody>
          <a:bodyPr/>
          <a:lstStyle>
            <a:lvl1pPr marL="0" indent="0">
              <a:buNone/>
              <a:defRPr sz="1400"/>
            </a:lvl1pPr>
            <a:lvl2pPr marL="402328" indent="0">
              <a:buNone/>
              <a:defRPr sz="1200"/>
            </a:lvl2pPr>
            <a:lvl3pPr marL="804658" indent="0">
              <a:buNone/>
              <a:defRPr sz="1000"/>
            </a:lvl3pPr>
            <a:lvl4pPr marL="1206986" indent="0">
              <a:buNone/>
              <a:defRPr sz="800"/>
            </a:lvl4pPr>
            <a:lvl5pPr marL="1609316" indent="0">
              <a:buNone/>
              <a:defRPr sz="800"/>
            </a:lvl5pPr>
            <a:lvl6pPr marL="2011643" indent="0">
              <a:buNone/>
              <a:defRPr sz="800"/>
            </a:lvl6pPr>
            <a:lvl7pPr marL="2413971" indent="0">
              <a:buNone/>
              <a:defRPr sz="800"/>
            </a:lvl7pPr>
            <a:lvl8pPr marL="2816301" indent="0">
              <a:buNone/>
              <a:defRPr sz="800"/>
            </a:lvl8pPr>
            <a:lvl9pPr marL="3218629" indent="0">
              <a:buNone/>
              <a:defRPr sz="8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8FAB-E30A-4D65-91CE-462CE73E0133}" type="datetimeFigureOut">
              <a:rPr lang="tr-TR" smtClean="0"/>
              <a:pPr/>
              <a:t>3.11.2022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9E50-B8BE-4645-99D2-F074883C30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291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81039" y="365123"/>
            <a:ext cx="8543925" cy="1325565"/>
          </a:xfrm>
          <a:prstGeom prst="rect">
            <a:avLst/>
          </a:prstGeom>
        </p:spPr>
        <p:txBody>
          <a:bodyPr vert="horz" lIns="80466" tIns="40233" rIns="80466" bIns="40233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1039" y="1825627"/>
            <a:ext cx="8543925" cy="4351335"/>
          </a:xfrm>
          <a:prstGeom prst="rect">
            <a:avLst/>
          </a:prstGeom>
        </p:spPr>
        <p:txBody>
          <a:bodyPr vert="horz" lIns="80466" tIns="40233" rIns="80466" bIns="40233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81039" y="6356359"/>
            <a:ext cx="2228850" cy="365123"/>
          </a:xfrm>
          <a:prstGeom prst="rect">
            <a:avLst/>
          </a:prstGeom>
        </p:spPr>
        <p:txBody>
          <a:bodyPr vert="horz" lIns="80466" tIns="40233" rIns="80466" bIns="4023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D8FAB-E30A-4D65-91CE-462CE73E0133}" type="datetimeFigureOut">
              <a:rPr lang="tr-TR" smtClean="0"/>
              <a:pPr/>
              <a:t>3.11.2022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281364" y="6356359"/>
            <a:ext cx="3343275" cy="365123"/>
          </a:xfrm>
          <a:prstGeom prst="rect">
            <a:avLst/>
          </a:prstGeom>
        </p:spPr>
        <p:txBody>
          <a:bodyPr vert="horz" lIns="80466" tIns="40233" rIns="80466" bIns="4023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996114" y="6356359"/>
            <a:ext cx="2228850" cy="365123"/>
          </a:xfrm>
          <a:prstGeom prst="rect">
            <a:avLst/>
          </a:prstGeom>
        </p:spPr>
        <p:txBody>
          <a:bodyPr vert="horz" lIns="80466" tIns="40233" rIns="80466" bIns="4023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29E50-B8BE-4645-99D2-F074883C30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52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04658" rtl="0" eaLnBrk="1" latinLnBrk="0" hangingPunct="1">
        <a:lnSpc>
          <a:spcPct val="90000"/>
        </a:lnSpc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164" indent="-201164" algn="l" defTabSz="804658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3494" indent="-201164" algn="l" defTabSz="80465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22" indent="-201164" algn="l" defTabSz="80465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08150" indent="-201164" algn="l" defTabSz="80465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479" indent="-201164" algn="l" defTabSz="80465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807" indent="-201164" algn="l" defTabSz="80465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137" indent="-201164" algn="l" defTabSz="80465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465" indent="-201164" algn="l" defTabSz="80465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793" indent="-201164" algn="l" defTabSz="804658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8046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328" algn="l" defTabSz="8046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58" algn="l" defTabSz="8046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986" algn="l" defTabSz="8046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316" algn="l" defTabSz="8046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43" algn="l" defTabSz="8046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971" algn="l" defTabSz="8046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301" algn="l" defTabSz="8046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629" algn="l" defTabSz="8046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7AE3FE3-4AA5-E041-67CC-206F8F851C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6" r="9092" b="2817"/>
          <a:stretch/>
        </p:blipFill>
        <p:spPr>
          <a:xfrm>
            <a:off x="2862832" y="0"/>
            <a:ext cx="7043166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588105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6F204F2-E5FB-A1CC-EB3E-9193EF55E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186" y="1122363"/>
            <a:ext cx="4740614" cy="3204134"/>
          </a:xfrm>
        </p:spPr>
        <p:txBody>
          <a:bodyPr anchor="b">
            <a:normAutofit/>
          </a:bodyPr>
          <a:lstStyle/>
          <a:p>
            <a:r>
              <a:rPr lang="tr-TR" sz="5400" b="1" dirty="0"/>
              <a:t>RADYASYONDAN</a:t>
            </a:r>
            <a:br>
              <a:rPr lang="tr-TR" sz="5400" b="1" dirty="0"/>
            </a:br>
            <a:r>
              <a:rPr lang="tr-TR" sz="5400" b="1" dirty="0"/>
              <a:t>KORUNMA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E74BEFA-A078-8AC3-005B-C073F42B5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186" y="4872922"/>
            <a:ext cx="4651002" cy="1359395"/>
          </a:xfrm>
        </p:spPr>
        <p:txBody>
          <a:bodyPr>
            <a:noAutofit/>
          </a:bodyPr>
          <a:lstStyle/>
          <a:p>
            <a:r>
              <a:rPr lang="tr-TR" b="1" dirty="0"/>
              <a:t>Öğr. Gör. Cengiz EVLİ</a:t>
            </a:r>
          </a:p>
          <a:p>
            <a:r>
              <a:rPr lang="tr-TR" b="1" dirty="0"/>
              <a:t>Ankara Üniversitesi Diş Hekimliği Fakültesi</a:t>
            </a:r>
          </a:p>
          <a:p>
            <a:r>
              <a:rPr lang="tr-TR" b="1" dirty="0"/>
              <a:t>Ağız, Diş ve Çene Radyolojisi Anabilim Dalı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720" y="412799"/>
            <a:ext cx="146304" cy="572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0836" y="4546920"/>
            <a:ext cx="3231832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11D3580-94F1-9412-30CD-618A8E3B3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013" y="193593"/>
            <a:ext cx="2373906" cy="293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31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Dikdörtgen"/>
          <p:cNvSpPr/>
          <p:nvPr/>
        </p:nvSpPr>
        <p:spPr>
          <a:xfrm>
            <a:off x="427701" y="1614074"/>
            <a:ext cx="4957099" cy="839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tr-TR" sz="3200" b="1" dirty="0">
                <a:latin typeface="+mj-lt"/>
                <a:ea typeface="+mj-ea"/>
                <a:cs typeface="+mj-cs"/>
              </a:rPr>
              <a:t>UYGUN EKİPMAN SEÇİMİ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0065" y="2586994"/>
            <a:ext cx="2823210" cy="18288"/>
          </a:xfrm>
          <a:custGeom>
            <a:avLst/>
            <a:gdLst>
              <a:gd name="connsiteX0" fmla="*/ 0 w 2823210"/>
              <a:gd name="connsiteY0" fmla="*/ 0 h 18288"/>
              <a:gd name="connsiteX1" fmla="*/ 564642 w 2823210"/>
              <a:gd name="connsiteY1" fmla="*/ 0 h 18288"/>
              <a:gd name="connsiteX2" fmla="*/ 1101052 w 2823210"/>
              <a:gd name="connsiteY2" fmla="*/ 0 h 18288"/>
              <a:gd name="connsiteX3" fmla="*/ 1637462 w 2823210"/>
              <a:gd name="connsiteY3" fmla="*/ 0 h 18288"/>
              <a:gd name="connsiteX4" fmla="*/ 2258568 w 2823210"/>
              <a:gd name="connsiteY4" fmla="*/ 0 h 18288"/>
              <a:gd name="connsiteX5" fmla="*/ 2823210 w 2823210"/>
              <a:gd name="connsiteY5" fmla="*/ 0 h 18288"/>
              <a:gd name="connsiteX6" fmla="*/ 2823210 w 2823210"/>
              <a:gd name="connsiteY6" fmla="*/ 18288 h 18288"/>
              <a:gd name="connsiteX7" fmla="*/ 2258568 w 2823210"/>
              <a:gd name="connsiteY7" fmla="*/ 18288 h 18288"/>
              <a:gd name="connsiteX8" fmla="*/ 1778622 w 2823210"/>
              <a:gd name="connsiteY8" fmla="*/ 18288 h 18288"/>
              <a:gd name="connsiteX9" fmla="*/ 1242212 w 2823210"/>
              <a:gd name="connsiteY9" fmla="*/ 18288 h 18288"/>
              <a:gd name="connsiteX10" fmla="*/ 705803 w 2823210"/>
              <a:gd name="connsiteY10" fmla="*/ 18288 h 18288"/>
              <a:gd name="connsiteX11" fmla="*/ 0 w 2823210"/>
              <a:gd name="connsiteY11" fmla="*/ 18288 h 18288"/>
              <a:gd name="connsiteX12" fmla="*/ 0 w 2823210"/>
              <a:gd name="connsiteY12" fmla="*/ 0 h 18288"/>
              <a:gd name="connsiteX0" fmla="*/ 0 w 2823210"/>
              <a:gd name="connsiteY0" fmla="*/ 0 h 18288"/>
              <a:gd name="connsiteX1" fmla="*/ 508178 w 2823210"/>
              <a:gd name="connsiteY1" fmla="*/ 0 h 18288"/>
              <a:gd name="connsiteX2" fmla="*/ 1129284 w 2823210"/>
              <a:gd name="connsiteY2" fmla="*/ 0 h 18288"/>
              <a:gd name="connsiteX3" fmla="*/ 1609230 w 2823210"/>
              <a:gd name="connsiteY3" fmla="*/ 0 h 18288"/>
              <a:gd name="connsiteX4" fmla="*/ 2089175 w 2823210"/>
              <a:gd name="connsiteY4" fmla="*/ 0 h 18288"/>
              <a:gd name="connsiteX5" fmla="*/ 2823210 w 2823210"/>
              <a:gd name="connsiteY5" fmla="*/ 0 h 18288"/>
              <a:gd name="connsiteX6" fmla="*/ 2823210 w 2823210"/>
              <a:gd name="connsiteY6" fmla="*/ 18288 h 18288"/>
              <a:gd name="connsiteX7" fmla="*/ 2286800 w 2823210"/>
              <a:gd name="connsiteY7" fmla="*/ 18288 h 18288"/>
              <a:gd name="connsiteX8" fmla="*/ 1750390 w 2823210"/>
              <a:gd name="connsiteY8" fmla="*/ 18288 h 18288"/>
              <a:gd name="connsiteX9" fmla="*/ 1213980 w 2823210"/>
              <a:gd name="connsiteY9" fmla="*/ 18288 h 18288"/>
              <a:gd name="connsiteX10" fmla="*/ 592874 w 2823210"/>
              <a:gd name="connsiteY10" fmla="*/ 18288 h 18288"/>
              <a:gd name="connsiteX11" fmla="*/ 0 w 2823210"/>
              <a:gd name="connsiteY11" fmla="*/ 18288 h 18288"/>
              <a:gd name="connsiteX12" fmla="*/ 0 w 282321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3210" h="18288" fill="none" extrusionOk="0">
                <a:moveTo>
                  <a:pt x="0" y="0"/>
                </a:moveTo>
                <a:cubicBezTo>
                  <a:pt x="274710" y="-10145"/>
                  <a:pt x="422983" y="-45052"/>
                  <a:pt x="564642" y="0"/>
                </a:cubicBezTo>
                <a:cubicBezTo>
                  <a:pt x="682642" y="17143"/>
                  <a:pt x="990741" y="-41754"/>
                  <a:pt x="1101052" y="0"/>
                </a:cubicBezTo>
                <a:cubicBezTo>
                  <a:pt x="1195052" y="23752"/>
                  <a:pt x="1509546" y="-18429"/>
                  <a:pt x="1637462" y="0"/>
                </a:cubicBezTo>
                <a:cubicBezTo>
                  <a:pt x="1780095" y="44209"/>
                  <a:pt x="2035070" y="3007"/>
                  <a:pt x="2258568" y="0"/>
                </a:cubicBezTo>
                <a:cubicBezTo>
                  <a:pt x="2500768" y="23239"/>
                  <a:pt x="2678285" y="-18672"/>
                  <a:pt x="2823210" y="0"/>
                </a:cubicBezTo>
                <a:cubicBezTo>
                  <a:pt x="2822768" y="7184"/>
                  <a:pt x="2822637" y="9771"/>
                  <a:pt x="2823210" y="18288"/>
                </a:cubicBezTo>
                <a:cubicBezTo>
                  <a:pt x="2564301" y="-11289"/>
                  <a:pt x="2419570" y="39165"/>
                  <a:pt x="2258568" y="18288"/>
                </a:cubicBezTo>
                <a:cubicBezTo>
                  <a:pt x="2094798" y="26178"/>
                  <a:pt x="1895246" y="30675"/>
                  <a:pt x="1778622" y="18288"/>
                </a:cubicBezTo>
                <a:cubicBezTo>
                  <a:pt x="1680271" y="18035"/>
                  <a:pt x="1456278" y="41272"/>
                  <a:pt x="1242212" y="18288"/>
                </a:cubicBezTo>
                <a:cubicBezTo>
                  <a:pt x="997808" y="-22851"/>
                  <a:pt x="853563" y="57792"/>
                  <a:pt x="705803" y="18288"/>
                </a:cubicBezTo>
                <a:cubicBezTo>
                  <a:pt x="526847" y="28406"/>
                  <a:pt x="392046" y="47129"/>
                  <a:pt x="0" y="18288"/>
                </a:cubicBezTo>
                <a:cubicBezTo>
                  <a:pt x="-449" y="11682"/>
                  <a:pt x="228" y="3653"/>
                  <a:pt x="0" y="0"/>
                </a:cubicBezTo>
                <a:close/>
              </a:path>
              <a:path w="2823210" h="18288" stroke="0" extrusionOk="0">
                <a:moveTo>
                  <a:pt x="0" y="0"/>
                </a:moveTo>
                <a:cubicBezTo>
                  <a:pt x="187535" y="-125"/>
                  <a:pt x="397461" y="-20026"/>
                  <a:pt x="508178" y="0"/>
                </a:cubicBezTo>
                <a:cubicBezTo>
                  <a:pt x="625222" y="24634"/>
                  <a:pt x="925466" y="2277"/>
                  <a:pt x="1129284" y="0"/>
                </a:cubicBezTo>
                <a:cubicBezTo>
                  <a:pt x="1294547" y="-6687"/>
                  <a:pt x="1380985" y="-11996"/>
                  <a:pt x="1609230" y="0"/>
                </a:cubicBezTo>
                <a:cubicBezTo>
                  <a:pt x="1858390" y="27543"/>
                  <a:pt x="1979015" y="-13564"/>
                  <a:pt x="2089175" y="0"/>
                </a:cubicBezTo>
                <a:cubicBezTo>
                  <a:pt x="2199759" y="4216"/>
                  <a:pt x="2585588" y="-46991"/>
                  <a:pt x="2823210" y="0"/>
                </a:cubicBezTo>
                <a:cubicBezTo>
                  <a:pt x="2823183" y="3601"/>
                  <a:pt x="2823851" y="10012"/>
                  <a:pt x="2823210" y="18288"/>
                </a:cubicBezTo>
                <a:cubicBezTo>
                  <a:pt x="2690252" y="55752"/>
                  <a:pt x="2524055" y="7720"/>
                  <a:pt x="2286800" y="18288"/>
                </a:cubicBezTo>
                <a:cubicBezTo>
                  <a:pt x="2055131" y="18907"/>
                  <a:pt x="1999823" y="197"/>
                  <a:pt x="1750390" y="18288"/>
                </a:cubicBezTo>
                <a:cubicBezTo>
                  <a:pt x="1493528" y="33069"/>
                  <a:pt x="1479819" y="-1864"/>
                  <a:pt x="1213980" y="18288"/>
                </a:cubicBezTo>
                <a:cubicBezTo>
                  <a:pt x="966539" y="9125"/>
                  <a:pt x="748358" y="35094"/>
                  <a:pt x="592874" y="18288"/>
                </a:cubicBezTo>
                <a:cubicBezTo>
                  <a:pt x="426637" y="-12410"/>
                  <a:pt x="129225" y="27426"/>
                  <a:pt x="0" y="18288"/>
                </a:cubicBezTo>
                <a:cubicBezTo>
                  <a:pt x="-58" y="15072"/>
                  <a:pt x="-1055" y="3930"/>
                  <a:pt x="0" y="0"/>
                </a:cubicBezTo>
                <a:close/>
              </a:path>
              <a:path w="2823210" h="18288" fill="none" stroke="0" extrusionOk="0">
                <a:moveTo>
                  <a:pt x="0" y="0"/>
                </a:moveTo>
                <a:cubicBezTo>
                  <a:pt x="275106" y="-43619"/>
                  <a:pt x="432924" y="-1372"/>
                  <a:pt x="564642" y="0"/>
                </a:cubicBezTo>
                <a:cubicBezTo>
                  <a:pt x="703556" y="8620"/>
                  <a:pt x="974627" y="-15077"/>
                  <a:pt x="1101052" y="0"/>
                </a:cubicBezTo>
                <a:cubicBezTo>
                  <a:pt x="1213990" y="6725"/>
                  <a:pt x="1499882" y="-11598"/>
                  <a:pt x="1637462" y="0"/>
                </a:cubicBezTo>
                <a:cubicBezTo>
                  <a:pt x="1774479" y="52189"/>
                  <a:pt x="2008457" y="12894"/>
                  <a:pt x="2258568" y="0"/>
                </a:cubicBezTo>
                <a:cubicBezTo>
                  <a:pt x="2490161" y="-10117"/>
                  <a:pt x="2666191" y="764"/>
                  <a:pt x="2823210" y="0"/>
                </a:cubicBezTo>
                <a:cubicBezTo>
                  <a:pt x="2823184" y="7514"/>
                  <a:pt x="2822679" y="9795"/>
                  <a:pt x="2823210" y="18288"/>
                </a:cubicBezTo>
                <a:cubicBezTo>
                  <a:pt x="2590472" y="15319"/>
                  <a:pt x="2398790" y="46662"/>
                  <a:pt x="2258568" y="18288"/>
                </a:cubicBezTo>
                <a:cubicBezTo>
                  <a:pt x="2106872" y="13061"/>
                  <a:pt x="1897225" y="28930"/>
                  <a:pt x="1778622" y="18288"/>
                </a:cubicBezTo>
                <a:cubicBezTo>
                  <a:pt x="1693228" y="-7877"/>
                  <a:pt x="1457561" y="42149"/>
                  <a:pt x="1242212" y="18288"/>
                </a:cubicBezTo>
                <a:cubicBezTo>
                  <a:pt x="995630" y="5644"/>
                  <a:pt x="836984" y="56988"/>
                  <a:pt x="705803" y="18288"/>
                </a:cubicBezTo>
                <a:cubicBezTo>
                  <a:pt x="565128" y="-42637"/>
                  <a:pt x="297169" y="57438"/>
                  <a:pt x="0" y="18288"/>
                </a:cubicBezTo>
                <a:cubicBezTo>
                  <a:pt x="-35" y="11391"/>
                  <a:pt x="-28" y="369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823210"/>
                      <a:gd name="connsiteY0" fmla="*/ 0 h 18288"/>
                      <a:gd name="connsiteX1" fmla="*/ 564642 w 2823210"/>
                      <a:gd name="connsiteY1" fmla="*/ 0 h 18288"/>
                      <a:gd name="connsiteX2" fmla="*/ 1101052 w 2823210"/>
                      <a:gd name="connsiteY2" fmla="*/ 0 h 18288"/>
                      <a:gd name="connsiteX3" fmla="*/ 1637462 w 2823210"/>
                      <a:gd name="connsiteY3" fmla="*/ 0 h 18288"/>
                      <a:gd name="connsiteX4" fmla="*/ 2258568 w 2823210"/>
                      <a:gd name="connsiteY4" fmla="*/ 0 h 18288"/>
                      <a:gd name="connsiteX5" fmla="*/ 2823210 w 2823210"/>
                      <a:gd name="connsiteY5" fmla="*/ 0 h 18288"/>
                      <a:gd name="connsiteX6" fmla="*/ 2823210 w 2823210"/>
                      <a:gd name="connsiteY6" fmla="*/ 18288 h 18288"/>
                      <a:gd name="connsiteX7" fmla="*/ 2258568 w 2823210"/>
                      <a:gd name="connsiteY7" fmla="*/ 18288 h 18288"/>
                      <a:gd name="connsiteX8" fmla="*/ 1778622 w 2823210"/>
                      <a:gd name="connsiteY8" fmla="*/ 18288 h 18288"/>
                      <a:gd name="connsiteX9" fmla="*/ 1242212 w 2823210"/>
                      <a:gd name="connsiteY9" fmla="*/ 18288 h 18288"/>
                      <a:gd name="connsiteX10" fmla="*/ 705803 w 2823210"/>
                      <a:gd name="connsiteY10" fmla="*/ 18288 h 18288"/>
                      <a:gd name="connsiteX11" fmla="*/ 0 w 2823210"/>
                      <a:gd name="connsiteY11" fmla="*/ 18288 h 18288"/>
                      <a:gd name="connsiteX12" fmla="*/ 0 w 2823210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823210" h="18288" fill="none" extrusionOk="0">
                        <a:moveTo>
                          <a:pt x="0" y="0"/>
                        </a:moveTo>
                        <a:cubicBezTo>
                          <a:pt x="262836" y="-25403"/>
                          <a:pt x="438731" y="-27752"/>
                          <a:pt x="564642" y="0"/>
                        </a:cubicBezTo>
                        <a:cubicBezTo>
                          <a:pt x="690553" y="27752"/>
                          <a:pt x="986722" y="-14214"/>
                          <a:pt x="1101052" y="0"/>
                        </a:cubicBezTo>
                        <a:cubicBezTo>
                          <a:pt x="1215382" y="14214"/>
                          <a:pt x="1502491" y="-16582"/>
                          <a:pt x="1637462" y="0"/>
                        </a:cubicBezTo>
                        <a:cubicBezTo>
                          <a:pt x="1772433" y="16582"/>
                          <a:pt x="2020237" y="11909"/>
                          <a:pt x="2258568" y="0"/>
                        </a:cubicBezTo>
                        <a:cubicBezTo>
                          <a:pt x="2496899" y="-11909"/>
                          <a:pt x="2673661" y="-13399"/>
                          <a:pt x="2823210" y="0"/>
                        </a:cubicBezTo>
                        <a:cubicBezTo>
                          <a:pt x="2822776" y="7551"/>
                          <a:pt x="2822743" y="9822"/>
                          <a:pt x="2823210" y="18288"/>
                        </a:cubicBezTo>
                        <a:cubicBezTo>
                          <a:pt x="2599902" y="5957"/>
                          <a:pt x="2424627" y="31663"/>
                          <a:pt x="2258568" y="18288"/>
                        </a:cubicBezTo>
                        <a:cubicBezTo>
                          <a:pt x="2092509" y="4913"/>
                          <a:pt x="1888532" y="29383"/>
                          <a:pt x="1778622" y="18288"/>
                        </a:cubicBezTo>
                        <a:cubicBezTo>
                          <a:pt x="1668712" y="7193"/>
                          <a:pt x="1496030" y="42193"/>
                          <a:pt x="1242212" y="18288"/>
                        </a:cubicBezTo>
                        <a:cubicBezTo>
                          <a:pt x="988394" y="-5617"/>
                          <a:pt x="852067" y="27314"/>
                          <a:pt x="705803" y="18288"/>
                        </a:cubicBezTo>
                        <a:cubicBezTo>
                          <a:pt x="559539" y="9262"/>
                          <a:pt x="335854" y="42379"/>
                          <a:pt x="0" y="18288"/>
                        </a:cubicBezTo>
                        <a:cubicBezTo>
                          <a:pt x="60" y="11696"/>
                          <a:pt x="66" y="3758"/>
                          <a:pt x="0" y="0"/>
                        </a:cubicBezTo>
                        <a:close/>
                      </a:path>
                      <a:path w="2823210" h="18288" stroke="0" extrusionOk="0">
                        <a:moveTo>
                          <a:pt x="0" y="0"/>
                        </a:moveTo>
                        <a:cubicBezTo>
                          <a:pt x="190448" y="15002"/>
                          <a:pt x="391184" y="-17134"/>
                          <a:pt x="508178" y="0"/>
                        </a:cubicBezTo>
                        <a:cubicBezTo>
                          <a:pt x="625172" y="17134"/>
                          <a:pt x="964152" y="1954"/>
                          <a:pt x="1129284" y="0"/>
                        </a:cubicBezTo>
                        <a:cubicBezTo>
                          <a:pt x="1294416" y="-1954"/>
                          <a:pt x="1379034" y="-11009"/>
                          <a:pt x="1609230" y="0"/>
                        </a:cubicBezTo>
                        <a:cubicBezTo>
                          <a:pt x="1839426" y="11009"/>
                          <a:pt x="1972738" y="11016"/>
                          <a:pt x="2089175" y="0"/>
                        </a:cubicBezTo>
                        <a:cubicBezTo>
                          <a:pt x="2205613" y="-11016"/>
                          <a:pt x="2575844" y="-22298"/>
                          <a:pt x="2823210" y="0"/>
                        </a:cubicBezTo>
                        <a:cubicBezTo>
                          <a:pt x="2823128" y="4406"/>
                          <a:pt x="2823121" y="9982"/>
                          <a:pt x="2823210" y="18288"/>
                        </a:cubicBezTo>
                        <a:cubicBezTo>
                          <a:pt x="2688711" y="23580"/>
                          <a:pt x="2513828" y="10073"/>
                          <a:pt x="2286800" y="18288"/>
                        </a:cubicBezTo>
                        <a:cubicBezTo>
                          <a:pt x="2059772" y="26504"/>
                          <a:pt x="2006180" y="-4545"/>
                          <a:pt x="1750390" y="18288"/>
                        </a:cubicBezTo>
                        <a:cubicBezTo>
                          <a:pt x="1494600" y="41121"/>
                          <a:pt x="1469398" y="-5182"/>
                          <a:pt x="1213980" y="18288"/>
                        </a:cubicBezTo>
                        <a:cubicBezTo>
                          <a:pt x="958562" y="41758"/>
                          <a:pt x="754009" y="34657"/>
                          <a:pt x="592874" y="18288"/>
                        </a:cubicBezTo>
                        <a:cubicBezTo>
                          <a:pt x="431739" y="1919"/>
                          <a:pt x="141794" y="26926"/>
                          <a:pt x="0" y="18288"/>
                        </a:cubicBezTo>
                        <a:cubicBezTo>
                          <a:pt x="189" y="14288"/>
                          <a:pt x="-703" y="37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kdörtgen 1"/>
          <p:cNvSpPr/>
          <p:nvPr/>
        </p:nvSpPr>
        <p:spPr>
          <a:xfrm>
            <a:off x="520064" y="2872899"/>
            <a:ext cx="3625215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tr-TR" sz="2000" b="1" dirty="0" err="1"/>
              <a:t>İmaj</a:t>
            </a:r>
            <a:r>
              <a:rPr lang="en-US" altLang="tr-TR" sz="2000" b="1" dirty="0"/>
              <a:t> </a:t>
            </a:r>
            <a:r>
              <a:rPr lang="en-US" altLang="tr-TR" sz="2000" b="1" dirty="0" err="1"/>
              <a:t>reseptörleri</a:t>
            </a:r>
            <a:r>
              <a:rPr lang="en-US" altLang="tr-TR" sz="2000" b="1" dirty="0"/>
              <a:t> ( </a:t>
            </a:r>
            <a:r>
              <a:rPr lang="en-US" altLang="tr-TR" sz="2000" b="1" dirty="0" err="1"/>
              <a:t>Hızlı</a:t>
            </a:r>
            <a:r>
              <a:rPr lang="en-US" altLang="tr-TR" sz="2000" b="1" dirty="0"/>
              <a:t> Film )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tr-TR" sz="2000" b="1" dirty="0" err="1"/>
              <a:t>Filtrasyon</a:t>
            </a:r>
            <a:endParaRPr lang="en-US" altLang="tr-TR" sz="2000" b="1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tr-TR" sz="2000" b="1" dirty="0" err="1"/>
              <a:t>Kolimasyon</a:t>
            </a:r>
            <a:endParaRPr lang="en-US" altLang="tr-TR" sz="2000" b="1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tr-TR" sz="2000" b="1" dirty="0"/>
              <a:t>Kon (Position Indicating Device)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tr-TR" sz="2000" b="1" dirty="0" err="1"/>
              <a:t>Kurşun</a:t>
            </a:r>
            <a:r>
              <a:rPr lang="en-US" altLang="tr-TR" sz="2000" b="1" dirty="0"/>
              <a:t> </a:t>
            </a:r>
            <a:r>
              <a:rPr lang="en-US" altLang="tr-TR" sz="2000" b="1" dirty="0" err="1"/>
              <a:t>önlük</a:t>
            </a:r>
            <a:r>
              <a:rPr lang="en-US" altLang="tr-TR" sz="2000" b="1" dirty="0"/>
              <a:t> </a:t>
            </a:r>
            <a:r>
              <a:rPr lang="en-US" altLang="tr-TR" sz="2000" b="1" dirty="0" err="1"/>
              <a:t>ve</a:t>
            </a:r>
            <a:r>
              <a:rPr lang="en-US" altLang="tr-TR" sz="2000" b="1" dirty="0"/>
              <a:t> </a:t>
            </a:r>
            <a:r>
              <a:rPr lang="en-US" altLang="tr-TR" sz="2000" b="1" dirty="0" err="1"/>
              <a:t>yakalık</a:t>
            </a:r>
            <a:endParaRPr lang="en-US" altLang="tr-TR" sz="2000" b="1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tr-TR" sz="2000" b="1" dirty="0"/>
              <a:t>Film </a:t>
            </a:r>
            <a:r>
              <a:rPr lang="en-US" altLang="tr-TR" sz="2000" b="1" dirty="0" err="1"/>
              <a:t>tutucuların</a:t>
            </a:r>
            <a:r>
              <a:rPr lang="en-US" altLang="tr-TR" sz="2000" b="1" dirty="0"/>
              <a:t> </a:t>
            </a:r>
            <a:r>
              <a:rPr lang="en-US" altLang="tr-TR" sz="2000" b="1" dirty="0" err="1"/>
              <a:t>kullanımı</a:t>
            </a:r>
            <a:endParaRPr lang="en-US" altLang="tr-TR" sz="2000" b="1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tr-TR" sz="2000" b="1" dirty="0" err="1"/>
              <a:t>Dijital</a:t>
            </a:r>
            <a:r>
              <a:rPr lang="en-US" altLang="tr-TR" sz="2000" b="1" dirty="0"/>
              <a:t> </a:t>
            </a:r>
            <a:r>
              <a:rPr lang="en-US" altLang="tr-TR" sz="2000" b="1" dirty="0" err="1"/>
              <a:t>Görüntüleme</a:t>
            </a:r>
            <a:endParaRPr lang="en-US" altLang="tr-TR" sz="2000" b="1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tr-TR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287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14400" y="381001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 sz="2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28062" y="1174896"/>
            <a:ext cx="9276337" cy="323184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İmaj reseptörleri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tr-TR" sz="1800" b="1" dirty="0">
                <a:latin typeface="Comic Sans MS" pitchFamily="66" charset="0"/>
              </a:rPr>
              <a:t>E-grubu filmler</a:t>
            </a:r>
            <a:r>
              <a:rPr lang="tr-TR" sz="1800" dirty="0">
                <a:latin typeface="Comic Sans MS" pitchFamily="66" charset="0"/>
              </a:rPr>
              <a:t> ile doz, D-grubu filme göre  %50 oranında azaltılabilir.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tr-TR" sz="1800" dirty="0">
                <a:latin typeface="Comic Sans MS" pitchFamily="66" charset="0"/>
              </a:rPr>
              <a:t>Konvansiyonel </a:t>
            </a:r>
            <a:r>
              <a:rPr lang="tr-TR" sz="1800" dirty="0" err="1">
                <a:latin typeface="Comic Sans MS" pitchFamily="66" charset="0"/>
              </a:rPr>
              <a:t>screenler</a:t>
            </a:r>
            <a:r>
              <a:rPr lang="tr-TR" sz="1800" dirty="0">
                <a:latin typeface="Comic Sans MS" pitchFamily="66" charset="0"/>
              </a:rPr>
              <a:t> yerine </a:t>
            </a:r>
            <a:r>
              <a:rPr lang="tr-TR" sz="1800" b="1" dirty="0" err="1">
                <a:latin typeface="Comic Sans MS" pitchFamily="66" charset="0"/>
              </a:rPr>
              <a:t>rare</a:t>
            </a:r>
            <a:r>
              <a:rPr lang="tr-TR" sz="1800" b="1" dirty="0">
                <a:latin typeface="Comic Sans MS" pitchFamily="66" charset="0"/>
              </a:rPr>
              <a:t> </a:t>
            </a:r>
            <a:r>
              <a:rPr lang="tr-TR" sz="1800" b="1" dirty="0" err="1">
                <a:latin typeface="Comic Sans MS" pitchFamily="66" charset="0"/>
              </a:rPr>
              <a:t>earth</a:t>
            </a:r>
            <a:r>
              <a:rPr lang="tr-TR" sz="1800" b="1" dirty="0">
                <a:latin typeface="Comic Sans MS" pitchFamily="66" charset="0"/>
              </a:rPr>
              <a:t> </a:t>
            </a:r>
            <a:r>
              <a:rPr lang="tr-TR" sz="1800" b="1" dirty="0" err="1">
                <a:latin typeface="Comic Sans MS" pitchFamily="66" charset="0"/>
              </a:rPr>
              <a:t>screen</a:t>
            </a:r>
            <a:r>
              <a:rPr lang="tr-TR" sz="1800" dirty="0" err="1">
                <a:latin typeface="Comic Sans MS" pitchFamily="66" charset="0"/>
              </a:rPr>
              <a:t>lerin</a:t>
            </a:r>
            <a:r>
              <a:rPr lang="tr-TR" sz="1800" dirty="0">
                <a:latin typeface="Comic Sans MS" pitchFamily="66" charset="0"/>
              </a:rPr>
              <a:t> uygun film kombinasyonu ile kullanılması sonucu doz, </a:t>
            </a:r>
          </a:p>
          <a:p>
            <a:pPr marL="144000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tr-TR" sz="1800" dirty="0">
                <a:latin typeface="Comic Sans MS" pitchFamily="66" charset="0"/>
              </a:rPr>
              <a:t>          D-grubu filme göre  %90,</a:t>
            </a:r>
          </a:p>
          <a:p>
            <a:pPr marL="144000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tr-TR" sz="1800" dirty="0">
                <a:latin typeface="Comic Sans MS" pitchFamily="66" charset="0"/>
              </a:rPr>
              <a:t>          E-grubu filme göre  %80 azaltılabilir.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119674F-574D-44B5-2F80-A74BDA99EF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08" t="26421" r="38462" b="20867"/>
          <a:stretch/>
        </p:blipFill>
        <p:spPr>
          <a:xfrm>
            <a:off x="6557818" y="3537528"/>
            <a:ext cx="2281382" cy="2937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351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3" name="Rectangle 2458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412F7A85-3124-0651-3751-573EBF4CEA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919"/>
          <a:stretch/>
        </p:blipFill>
        <p:spPr>
          <a:xfrm>
            <a:off x="20" y="10"/>
            <a:ext cx="7856564" cy="6857990"/>
          </a:xfrm>
          <a:prstGeom prst="rect">
            <a:avLst/>
          </a:prstGeom>
        </p:spPr>
      </p:pic>
      <p:sp>
        <p:nvSpPr>
          <p:cNvPr id="24585" name="Rectangle 2458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64077" y="0"/>
            <a:ext cx="574192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5891559" y="1205555"/>
            <a:ext cx="3932525" cy="50195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>
            <a:normAutofit fontScale="92500"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tr-TR" sz="2800" dirty="0" err="1">
                <a:latin typeface="+mn-lt"/>
              </a:rPr>
              <a:t>Ekstraoral</a:t>
            </a:r>
            <a:r>
              <a:rPr lang="en-US" altLang="tr-TR" sz="2800" dirty="0">
                <a:latin typeface="+mn-lt"/>
              </a:rPr>
              <a:t> </a:t>
            </a:r>
            <a:r>
              <a:rPr lang="en-US" altLang="tr-TR" sz="2800" dirty="0" err="1">
                <a:latin typeface="+mn-lt"/>
              </a:rPr>
              <a:t>radyografide</a:t>
            </a:r>
            <a:r>
              <a:rPr lang="en-US" altLang="tr-TR" sz="2800" dirty="0">
                <a:latin typeface="+mn-lt"/>
              </a:rPr>
              <a:t> son </a:t>
            </a:r>
            <a:r>
              <a:rPr lang="en-US" altLang="tr-TR" sz="2800" dirty="0" err="1">
                <a:latin typeface="+mn-lt"/>
              </a:rPr>
              <a:t>yıllarda</a:t>
            </a:r>
            <a:r>
              <a:rPr lang="en-US" altLang="tr-TR" sz="2800" dirty="0">
                <a:latin typeface="+mn-lt"/>
              </a:rPr>
              <a:t>, </a:t>
            </a:r>
            <a:r>
              <a:rPr lang="en-US" altLang="tr-TR" sz="2800" dirty="0" err="1">
                <a:latin typeface="+mn-lt"/>
              </a:rPr>
              <a:t>konvansiyonel</a:t>
            </a:r>
            <a:r>
              <a:rPr lang="en-US" altLang="tr-TR" sz="2800" dirty="0">
                <a:latin typeface="+mn-lt"/>
              </a:rPr>
              <a:t> </a:t>
            </a:r>
            <a:r>
              <a:rPr lang="en-US" altLang="tr-TR" sz="2800" dirty="0" err="1">
                <a:latin typeface="+mn-lt"/>
              </a:rPr>
              <a:t>screenlerin</a:t>
            </a:r>
            <a:r>
              <a:rPr lang="en-US" altLang="tr-TR" sz="2800" dirty="0">
                <a:latin typeface="+mn-lt"/>
              </a:rPr>
              <a:t> </a:t>
            </a:r>
            <a:r>
              <a:rPr lang="en-US" altLang="tr-TR" sz="2800" dirty="0" err="1">
                <a:latin typeface="+mn-lt"/>
              </a:rPr>
              <a:t>yerine</a:t>
            </a:r>
            <a:r>
              <a:rPr lang="en-US" altLang="tr-TR" sz="2800" b="1" dirty="0">
                <a:latin typeface="+mn-lt"/>
              </a:rPr>
              <a:t> rare earth </a:t>
            </a:r>
            <a:r>
              <a:rPr lang="en-US" altLang="tr-TR" sz="2800" b="1" dirty="0" err="1">
                <a:latin typeface="+mn-lt"/>
              </a:rPr>
              <a:t>screenler</a:t>
            </a:r>
            <a:r>
              <a:rPr lang="en-US" altLang="tr-TR" sz="2800" dirty="0">
                <a:latin typeface="+mn-lt"/>
              </a:rPr>
              <a:t> </a:t>
            </a:r>
            <a:r>
              <a:rPr lang="en-US" altLang="tr-TR" sz="2800" dirty="0" err="1">
                <a:latin typeface="+mn-lt"/>
              </a:rPr>
              <a:t>kullanılmaktadır</a:t>
            </a:r>
            <a:r>
              <a:rPr lang="en-US" altLang="tr-TR" sz="2800" dirty="0">
                <a:latin typeface="+mn-lt"/>
              </a:rPr>
              <a:t>. </a:t>
            </a:r>
          </a:p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tr-TR" sz="2800" dirty="0">
                <a:latin typeface="+mn-lt"/>
              </a:rPr>
              <a:t>Bu </a:t>
            </a:r>
            <a:r>
              <a:rPr lang="en-US" altLang="tr-TR" sz="2800" dirty="0" err="1">
                <a:latin typeface="+mn-lt"/>
              </a:rPr>
              <a:t>screenler</a:t>
            </a:r>
            <a:r>
              <a:rPr lang="en-US" altLang="tr-TR" sz="2800" dirty="0">
                <a:latin typeface="+mn-lt"/>
              </a:rPr>
              <a:t>, </a:t>
            </a:r>
            <a:r>
              <a:rPr lang="en-US" altLang="tr-TR" sz="2800" dirty="0" err="1">
                <a:latin typeface="+mn-lt"/>
              </a:rPr>
              <a:t>uygun</a:t>
            </a:r>
            <a:r>
              <a:rPr lang="en-US" altLang="tr-TR" sz="2800" dirty="0">
                <a:latin typeface="+mn-lt"/>
              </a:rPr>
              <a:t> </a:t>
            </a:r>
            <a:r>
              <a:rPr lang="en-US" altLang="tr-TR" sz="2800" dirty="0" err="1">
                <a:latin typeface="+mn-lt"/>
              </a:rPr>
              <a:t>kombinasyonda</a:t>
            </a:r>
            <a:r>
              <a:rPr lang="en-US" altLang="tr-TR" sz="2800" dirty="0">
                <a:latin typeface="+mn-lt"/>
              </a:rPr>
              <a:t> </a:t>
            </a:r>
            <a:r>
              <a:rPr lang="en-US" altLang="tr-TR" sz="2800" dirty="0" err="1">
                <a:latin typeface="+mn-lt"/>
              </a:rPr>
              <a:t>filmler</a:t>
            </a:r>
            <a:r>
              <a:rPr lang="en-US" altLang="tr-TR" sz="2800" dirty="0">
                <a:latin typeface="+mn-lt"/>
              </a:rPr>
              <a:t> </a:t>
            </a:r>
            <a:r>
              <a:rPr lang="en-US" altLang="tr-TR" sz="2800" dirty="0" err="1">
                <a:latin typeface="+mn-lt"/>
              </a:rPr>
              <a:t>ile</a:t>
            </a:r>
            <a:r>
              <a:rPr lang="en-US" altLang="tr-TR" sz="2800" dirty="0">
                <a:latin typeface="+mn-lt"/>
              </a:rPr>
              <a:t> </a:t>
            </a:r>
            <a:r>
              <a:rPr lang="en-US" altLang="tr-TR" sz="2800" dirty="0" err="1">
                <a:latin typeface="+mn-lt"/>
              </a:rPr>
              <a:t>kullanılınca</a:t>
            </a:r>
            <a:r>
              <a:rPr lang="en-US" altLang="tr-TR" sz="2800" dirty="0">
                <a:latin typeface="+mn-lt"/>
              </a:rPr>
              <a:t>, 8 kat </a:t>
            </a:r>
            <a:r>
              <a:rPr lang="en-US" altLang="tr-TR" sz="2800" dirty="0" err="1">
                <a:latin typeface="+mn-lt"/>
              </a:rPr>
              <a:t>daha</a:t>
            </a:r>
            <a:r>
              <a:rPr lang="en-US" altLang="tr-TR" sz="2800" dirty="0">
                <a:latin typeface="+mn-lt"/>
              </a:rPr>
              <a:t> </a:t>
            </a:r>
            <a:r>
              <a:rPr lang="tr-TR" altLang="tr-TR" sz="2800" dirty="0">
                <a:latin typeface="+mn-lt"/>
              </a:rPr>
              <a:t>hassastır.</a:t>
            </a:r>
            <a:endParaRPr lang="en-US" altLang="tr-TR" sz="2800" dirty="0">
              <a:latin typeface="+mn-lt"/>
            </a:endParaRPr>
          </a:p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2800" dirty="0">
                <a:latin typeface="+mn-lt"/>
              </a:rPr>
              <a:t>I</a:t>
            </a:r>
            <a:r>
              <a:rPr lang="en-US" altLang="tr-TR" sz="2800" dirty="0" err="1">
                <a:latin typeface="+mn-lt"/>
              </a:rPr>
              <a:t>şınlama</a:t>
            </a:r>
            <a:r>
              <a:rPr lang="en-US" altLang="tr-TR" sz="2800" dirty="0">
                <a:latin typeface="+mn-lt"/>
              </a:rPr>
              <a:t> </a:t>
            </a:r>
            <a:r>
              <a:rPr lang="en-US" altLang="tr-TR" sz="2800" dirty="0" err="1">
                <a:latin typeface="+mn-lt"/>
              </a:rPr>
              <a:t>süresinde</a:t>
            </a:r>
            <a:r>
              <a:rPr lang="en-US" altLang="tr-TR" sz="2800" dirty="0">
                <a:latin typeface="+mn-lt"/>
              </a:rPr>
              <a:t> </a:t>
            </a:r>
            <a:r>
              <a:rPr lang="en-US" altLang="tr-TR" sz="2800" dirty="0" err="1">
                <a:latin typeface="+mn-lt"/>
              </a:rPr>
              <a:t>önemli</a:t>
            </a:r>
            <a:r>
              <a:rPr lang="en-US" altLang="tr-TR" sz="2800" dirty="0">
                <a:latin typeface="+mn-lt"/>
              </a:rPr>
              <a:t> </a:t>
            </a:r>
            <a:r>
              <a:rPr lang="en-US" altLang="tr-TR" sz="2800" dirty="0" err="1">
                <a:latin typeface="+mn-lt"/>
              </a:rPr>
              <a:t>azalmaya</a:t>
            </a:r>
            <a:r>
              <a:rPr lang="en-US" altLang="tr-TR" sz="2800" dirty="0">
                <a:latin typeface="+mn-lt"/>
              </a:rPr>
              <a:t> </a:t>
            </a:r>
            <a:r>
              <a:rPr lang="en-US" altLang="tr-TR" sz="2800" dirty="0" err="1">
                <a:latin typeface="+mn-lt"/>
              </a:rPr>
              <a:t>neden</a:t>
            </a:r>
            <a:r>
              <a:rPr lang="en-US" altLang="tr-TR" sz="2800" dirty="0">
                <a:latin typeface="+mn-lt"/>
              </a:rPr>
              <a:t> </a:t>
            </a:r>
            <a:r>
              <a:rPr lang="en-US" altLang="tr-TR" sz="2800" dirty="0" err="1">
                <a:latin typeface="+mn-lt"/>
              </a:rPr>
              <a:t>olur</a:t>
            </a:r>
            <a:r>
              <a:rPr lang="en-US" altLang="tr-TR" sz="2800" dirty="0">
                <a:latin typeface="+mn-lt"/>
              </a:rPr>
              <a:t>, hasta </a:t>
            </a:r>
            <a:r>
              <a:rPr lang="en-US" altLang="tr-TR" sz="2800" dirty="0" err="1">
                <a:latin typeface="+mn-lt"/>
              </a:rPr>
              <a:t>dozunu</a:t>
            </a:r>
            <a:r>
              <a:rPr lang="en-US" altLang="tr-TR" sz="2800" dirty="0">
                <a:latin typeface="+mn-lt"/>
              </a:rPr>
              <a:t> %5</a:t>
            </a:r>
            <a:r>
              <a:rPr lang="tr-TR" altLang="tr-TR" sz="2800" dirty="0">
                <a:latin typeface="+mn-lt"/>
              </a:rPr>
              <a:t>0</a:t>
            </a:r>
            <a:r>
              <a:rPr lang="en-US" altLang="tr-TR" sz="2800" dirty="0">
                <a:latin typeface="+mn-lt"/>
              </a:rPr>
              <a:t>’</a:t>
            </a:r>
            <a:r>
              <a:rPr lang="tr-TR" altLang="tr-TR" sz="2800" dirty="0">
                <a:latin typeface="+mn-lt"/>
              </a:rPr>
              <a:t>y</a:t>
            </a:r>
            <a:r>
              <a:rPr lang="en-US" altLang="tr-TR" sz="2800" dirty="0">
                <a:latin typeface="+mn-lt"/>
              </a:rPr>
              <a:t>e </a:t>
            </a:r>
            <a:r>
              <a:rPr lang="en-US" altLang="tr-TR" sz="2800" dirty="0" err="1">
                <a:latin typeface="+mn-lt"/>
              </a:rPr>
              <a:t>kadar</a:t>
            </a:r>
            <a:r>
              <a:rPr lang="en-US" altLang="tr-TR" sz="2800" dirty="0">
                <a:latin typeface="+mn-lt"/>
              </a:rPr>
              <a:t> </a:t>
            </a:r>
            <a:r>
              <a:rPr lang="en-US" altLang="tr-TR" sz="2800" dirty="0" err="1">
                <a:latin typeface="+mn-lt"/>
              </a:rPr>
              <a:t>azaltırlar</a:t>
            </a:r>
            <a:r>
              <a:rPr lang="en-US" altLang="tr-TR" sz="28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9105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339" y="2004352"/>
            <a:ext cx="4787322" cy="4607529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54658" y="672668"/>
            <a:ext cx="8796684" cy="96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000" b="1" dirty="0">
                <a:latin typeface="Comic Sans MS" panose="030F0702030302020204" pitchFamily="66" charset="0"/>
              </a:rPr>
              <a:t>50-70 </a:t>
            </a:r>
            <a:r>
              <a:rPr lang="tr-TR" altLang="tr-TR" sz="2000" b="1" dirty="0" err="1">
                <a:latin typeface="Comic Sans MS" panose="030F0702030302020204" pitchFamily="66" charset="0"/>
              </a:rPr>
              <a:t>kVp</a:t>
            </a:r>
            <a:r>
              <a:rPr lang="tr-TR" altLang="tr-TR" sz="2000" b="1" dirty="0">
                <a:latin typeface="Comic Sans MS" panose="030F0702030302020204" pitchFamily="66" charset="0"/>
              </a:rPr>
              <a:t> arası cihazlarda 1.5 mm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000" b="1" dirty="0">
                <a:latin typeface="Comic Sans MS" panose="030F0702030302020204" pitchFamily="66" charset="0"/>
              </a:rPr>
              <a:t>70 </a:t>
            </a:r>
            <a:r>
              <a:rPr lang="tr-TR" altLang="tr-TR" sz="2000" b="1" dirty="0" err="1">
                <a:latin typeface="Comic Sans MS" panose="030F0702030302020204" pitchFamily="66" charset="0"/>
              </a:rPr>
              <a:t>kVp’den</a:t>
            </a:r>
            <a:r>
              <a:rPr lang="tr-TR" altLang="tr-TR" sz="2000" b="1" dirty="0">
                <a:latin typeface="Comic Sans MS" panose="030F0702030302020204" pitchFamily="66" charset="0"/>
              </a:rPr>
              <a:t> büyük cihazlarda 2.5 mm alüminyum eşdeğeri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804920" y="87893"/>
            <a:ext cx="22961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32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Filtrasyon</a:t>
            </a:r>
            <a:endParaRPr lang="tr-TR" altLang="tr-TR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51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550256" y="426720"/>
            <a:ext cx="8840124" cy="96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FF5050"/>
              </a:buClr>
              <a:buFont typeface="Monotype Sorts" pitchFamily="2" charset="2"/>
              <a:buNone/>
            </a:pPr>
            <a:r>
              <a:rPr lang="tr-TR" altLang="tr-TR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Dikdörtgen kolimatör</a:t>
            </a:r>
            <a:r>
              <a:rPr lang="tr-TR" altLang="tr-TR" sz="2000" dirty="0">
                <a:latin typeface="Comic Sans MS" panose="030F0702030302020204" pitchFamily="66" charset="0"/>
              </a:rPr>
              <a:t>, yuvarlak kolimatöre oranla dozu %60-70 oranında azaltır</a:t>
            </a:r>
            <a:r>
              <a:rPr lang="tr-TR" altLang="tr-TR" sz="2000" dirty="0">
                <a:solidFill>
                  <a:schemeClr val="bg2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Picture 1029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" t="1942" r="8710" b="2428"/>
          <a:stretch>
            <a:fillRect/>
          </a:stretch>
        </p:blipFill>
        <p:spPr bwMode="auto">
          <a:xfrm>
            <a:off x="3300845" y="1208189"/>
            <a:ext cx="3338946" cy="5386177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04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2663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3" name="Rectangle 2663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572" y="480060"/>
            <a:ext cx="9130855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 descr="gözlük içeren bir resim&#10;&#10;Açıklama otomatik olarak oluşturuldu">
            <a:extLst>
              <a:ext uri="{FF2B5EF4-FFF2-40B4-BE49-F238E27FC236}">
                <a16:creationId xmlns:a16="http://schemas.microsoft.com/office/drawing/2014/main" id="{ACA63342-4673-36A9-E486-768A0EF310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16" y="1471609"/>
            <a:ext cx="4301957" cy="3914780"/>
          </a:xfrm>
          <a:prstGeom prst="rect">
            <a:avLst/>
          </a:prstGeom>
        </p:spPr>
      </p:pic>
      <p:cxnSp>
        <p:nvCxnSpPr>
          <p:cNvPr id="26635" name="Straight Connector 2663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39965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Resim 6" descr="kişi, yeşil, iç mekan, gözlük içeren bir resim&#10;&#10;Açıklama otomatik olarak oluşturuldu">
            <a:extLst>
              <a:ext uri="{FF2B5EF4-FFF2-40B4-BE49-F238E27FC236}">
                <a16:creationId xmlns:a16="http://schemas.microsoft.com/office/drawing/2014/main" id="{FAE287C6-678C-458A-9462-DF656E7016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226" y="1460855"/>
            <a:ext cx="4301956" cy="3936290"/>
          </a:xfrm>
          <a:prstGeom prst="rect">
            <a:avLst/>
          </a:prstGeom>
        </p:spPr>
      </p:pic>
      <p:sp>
        <p:nvSpPr>
          <p:cNvPr id="26626" name="AutoShape 2" descr="dental x ray collimator ile ilgili görsel sonucu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81900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2052" descr="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22" y="2377788"/>
            <a:ext cx="4553960" cy="429521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Text Box 2053"/>
          <p:cNvSpPr txBox="1">
            <a:spLocks noChangeArrowheads="1"/>
          </p:cNvSpPr>
          <p:nvPr/>
        </p:nvSpPr>
        <p:spPr bwMode="auto">
          <a:xfrm>
            <a:off x="383742" y="967163"/>
            <a:ext cx="9102436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tr-TR" altLang="tr-TR" sz="1800" dirty="0">
                <a:latin typeface="Comic Sans MS" panose="030F0702030302020204" pitchFamily="66" charset="0"/>
              </a:rPr>
              <a:t>Yuvarlak </a:t>
            </a:r>
            <a:r>
              <a:rPr lang="tr-TR" altLang="tr-TR" sz="1800" dirty="0" err="1">
                <a:latin typeface="Comic Sans MS" panose="030F0702030302020204" pitchFamily="66" charset="0"/>
              </a:rPr>
              <a:t>konlarla</a:t>
            </a:r>
            <a:r>
              <a:rPr lang="tr-TR" altLang="tr-TR" sz="1800" dirty="0">
                <a:latin typeface="Comic Sans MS" panose="030F0702030302020204" pitchFamily="66" charset="0"/>
              </a:rPr>
              <a:t>, dikdörtgen </a:t>
            </a:r>
            <a:r>
              <a:rPr lang="tr-TR" altLang="tr-TR" sz="1800" dirty="0" err="1">
                <a:latin typeface="Comic Sans MS" panose="030F0702030302020204" pitchFamily="66" charset="0"/>
              </a:rPr>
              <a:t>konlara</a:t>
            </a:r>
            <a:r>
              <a:rPr lang="tr-TR" altLang="tr-TR" sz="1800" dirty="0">
                <a:latin typeface="Comic Sans MS" panose="030F0702030302020204" pitchFamily="66" charset="0"/>
              </a:rPr>
              <a:t> göre 2.25 kat daha büyük alan ışınlanır. </a:t>
            </a:r>
          </a:p>
          <a:p>
            <a:pPr>
              <a:lnSpc>
                <a:spcPct val="150000"/>
              </a:lnSpc>
            </a:pPr>
            <a:r>
              <a:rPr lang="tr-TR" altLang="tr-TR" sz="1800" dirty="0">
                <a:latin typeface="Comic Sans MS" panose="030F0702030302020204" pitchFamily="66" charset="0"/>
              </a:rPr>
              <a:t>Radyasyondan korunma açısından en uygunu, </a:t>
            </a:r>
            <a:r>
              <a:rPr lang="tr-TR" altLang="tr-TR" sz="1800" b="1" dirty="0" err="1">
                <a:latin typeface="Comic Sans MS" panose="030F0702030302020204" pitchFamily="66" charset="0"/>
              </a:rPr>
              <a:t>uzun,dikdörtgen</a:t>
            </a:r>
            <a:r>
              <a:rPr lang="tr-TR" altLang="tr-TR" sz="1800" b="1" dirty="0">
                <a:latin typeface="Comic Sans MS" panose="030F0702030302020204" pitchFamily="66" charset="0"/>
              </a:rPr>
              <a:t> </a:t>
            </a:r>
            <a:r>
              <a:rPr lang="tr-TR" altLang="tr-TR" sz="1800" b="1" dirty="0" err="1">
                <a:latin typeface="Comic Sans MS" panose="030F0702030302020204" pitchFamily="66" charset="0"/>
              </a:rPr>
              <a:t>konlar</a:t>
            </a:r>
            <a:r>
              <a:rPr lang="tr-TR" altLang="tr-TR" sz="1800" dirty="0" err="1">
                <a:latin typeface="Comic Sans MS" panose="030F0702030302020204" pitchFamily="66" charset="0"/>
              </a:rPr>
              <a:t>dır</a:t>
            </a:r>
            <a:r>
              <a:rPr lang="tr-TR" altLang="tr-TR" sz="1800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tr-TR" altLang="tr-TR" sz="2400" dirty="0"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endParaRPr lang="tr-TR" altLang="tr-TR" sz="24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28676" name="Rectangle 2055"/>
          <p:cNvSpPr>
            <a:spLocks noChangeArrowheads="1"/>
          </p:cNvSpPr>
          <p:nvPr/>
        </p:nvSpPr>
        <p:spPr bwMode="auto">
          <a:xfrm>
            <a:off x="590262" y="266267"/>
            <a:ext cx="63834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Kon</a:t>
            </a:r>
            <a:r>
              <a:rPr lang="tr-TR" alt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sz="3200" dirty="0">
                <a:latin typeface="Comic Sans MS" panose="030F0702030302020204" pitchFamily="66" charset="0"/>
              </a:rPr>
              <a:t>( </a:t>
            </a:r>
            <a:r>
              <a:rPr lang="tr-TR" altLang="tr-TR" sz="3200" b="1" dirty="0" err="1">
                <a:latin typeface="Comic Sans MS" panose="030F0702030302020204" pitchFamily="66" charset="0"/>
              </a:rPr>
              <a:t>P</a:t>
            </a:r>
            <a:r>
              <a:rPr lang="tr-TR" altLang="tr-TR" sz="3200" dirty="0" err="1">
                <a:latin typeface="Comic Sans MS" panose="030F0702030302020204" pitchFamily="66" charset="0"/>
              </a:rPr>
              <a:t>osition</a:t>
            </a:r>
            <a:r>
              <a:rPr lang="tr-TR" altLang="tr-TR" sz="3200" dirty="0">
                <a:latin typeface="Comic Sans MS" panose="030F0702030302020204" pitchFamily="66" charset="0"/>
              </a:rPr>
              <a:t> </a:t>
            </a:r>
            <a:r>
              <a:rPr lang="tr-TR" altLang="tr-TR" sz="3200" b="1" dirty="0" err="1">
                <a:latin typeface="Comic Sans MS" panose="030F0702030302020204" pitchFamily="66" charset="0"/>
              </a:rPr>
              <a:t>I</a:t>
            </a:r>
            <a:r>
              <a:rPr lang="tr-TR" altLang="tr-TR" sz="3200" dirty="0" err="1">
                <a:latin typeface="Comic Sans MS" panose="030F0702030302020204" pitchFamily="66" charset="0"/>
              </a:rPr>
              <a:t>ndicating</a:t>
            </a:r>
            <a:r>
              <a:rPr lang="tr-TR" altLang="tr-TR" sz="3200" dirty="0">
                <a:latin typeface="Comic Sans MS" panose="030F0702030302020204" pitchFamily="66" charset="0"/>
              </a:rPr>
              <a:t> </a:t>
            </a:r>
            <a:r>
              <a:rPr lang="tr-TR" altLang="tr-TR" sz="3200" b="1" dirty="0">
                <a:latin typeface="Comic Sans MS" panose="030F0702030302020204" pitchFamily="66" charset="0"/>
              </a:rPr>
              <a:t>D</a:t>
            </a:r>
            <a:r>
              <a:rPr lang="tr-TR" altLang="tr-TR" sz="3200" dirty="0">
                <a:latin typeface="Comic Sans MS" panose="030F0702030302020204" pitchFamily="66" charset="0"/>
              </a:rPr>
              <a:t>evice)</a:t>
            </a:r>
          </a:p>
        </p:txBody>
      </p:sp>
      <p:pic>
        <p:nvPicPr>
          <p:cNvPr id="28677" name="Picture 7" descr="http://www.xograph.com/assets/cached/images/600x744x95/3914T4401T840/dec_10/XOGRAPH__1292931880_INT12K2_l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2313710"/>
            <a:ext cx="4352347" cy="429664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08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2051" descr="8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71" y="2006960"/>
            <a:ext cx="4730751" cy="4579249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Rectangle 2052"/>
          <p:cNvSpPr>
            <a:spLocks noChangeArrowheads="1"/>
          </p:cNvSpPr>
          <p:nvPr/>
        </p:nvSpPr>
        <p:spPr bwMode="auto">
          <a:xfrm>
            <a:off x="303788" y="183384"/>
            <a:ext cx="8844685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tr-TR" altLang="tr-TR" sz="32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Fokal</a:t>
            </a:r>
            <a:r>
              <a:rPr lang="tr-TR" altLang="tr-TR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Spot-Film mesafesi</a:t>
            </a:r>
          </a:p>
          <a:p>
            <a:pPr eaLnBrk="1" hangingPunct="1">
              <a:lnSpc>
                <a:spcPct val="150000"/>
              </a:lnSpc>
            </a:pPr>
            <a:endParaRPr lang="tr-TR" altLang="tr-TR" sz="18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tr-TR" altLang="tr-TR" sz="1800" b="1" dirty="0">
                <a:latin typeface="Comic Sans MS" panose="030F0702030302020204" pitchFamily="66" charset="0"/>
              </a:rPr>
              <a:t>20cm’den  40cm’ye çıkarılınca, </a:t>
            </a:r>
            <a:r>
              <a:rPr lang="tr-TR" altLang="tr-TR" sz="1800" b="1" dirty="0" err="1">
                <a:latin typeface="Comic Sans MS" panose="030F0702030302020204" pitchFamily="66" charset="0"/>
              </a:rPr>
              <a:t>tiroid</a:t>
            </a:r>
            <a:r>
              <a:rPr lang="tr-TR" altLang="tr-TR" sz="1800" b="1" dirty="0">
                <a:latin typeface="Comic Sans MS" panose="030F0702030302020204" pitchFamily="66" charset="0"/>
              </a:rPr>
              <a:t> dozu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1800" b="1" dirty="0">
                <a:latin typeface="Comic Sans MS" panose="030F0702030302020204" pitchFamily="66" charset="0"/>
              </a:rPr>
              <a:t>90 </a:t>
            </a:r>
            <a:r>
              <a:rPr lang="tr-TR" altLang="tr-TR" sz="1800" b="1" dirty="0" err="1">
                <a:latin typeface="Comic Sans MS" panose="030F0702030302020204" pitchFamily="66" charset="0"/>
              </a:rPr>
              <a:t>kVp’lik</a:t>
            </a:r>
            <a:r>
              <a:rPr lang="tr-TR" altLang="tr-TR" sz="1800" b="1" dirty="0">
                <a:latin typeface="Comic Sans MS" panose="030F0702030302020204" pitchFamily="66" charset="0"/>
              </a:rPr>
              <a:t> cihazda   %38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1800" b="1" dirty="0">
                <a:latin typeface="Comic Sans MS" panose="030F0702030302020204" pitchFamily="66" charset="0"/>
              </a:rPr>
              <a:t>70 </a:t>
            </a:r>
            <a:r>
              <a:rPr lang="tr-TR" altLang="tr-TR" sz="1800" b="1" dirty="0" err="1">
                <a:latin typeface="Comic Sans MS" panose="030F0702030302020204" pitchFamily="66" charset="0"/>
              </a:rPr>
              <a:t>kVp’lik</a:t>
            </a:r>
            <a:r>
              <a:rPr lang="tr-TR" altLang="tr-TR" sz="1800" b="1" dirty="0">
                <a:latin typeface="Comic Sans MS" panose="030F0702030302020204" pitchFamily="66" charset="0"/>
              </a:rPr>
              <a:t> cihazda   %45  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1800" b="1" dirty="0">
                <a:latin typeface="Comic Sans MS" panose="030F0702030302020204" pitchFamily="66" charset="0"/>
              </a:rPr>
              <a:t>oranında azalmıştır. </a:t>
            </a:r>
          </a:p>
          <a:p>
            <a:pPr eaLnBrk="1" hangingPunct="1"/>
            <a:endParaRPr lang="tr-TR" altLang="tr-TR" sz="2400" dirty="0">
              <a:latin typeface="Comic Sans MS" panose="030F0702030302020204" pitchFamily="66" charset="0"/>
            </a:endParaRPr>
          </a:p>
          <a:p>
            <a:pPr eaLnBrk="1" hangingPunct="1"/>
            <a:endParaRPr lang="tr-TR" altLang="tr-T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9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512618" y="232846"/>
            <a:ext cx="9270480" cy="390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tr-TR" altLang="tr-TR" sz="1800" b="1" dirty="0" err="1">
                <a:latin typeface="Comic Sans MS" panose="030F0702030302020204" pitchFamily="66" charset="0"/>
              </a:rPr>
              <a:t>Dental</a:t>
            </a:r>
            <a:r>
              <a:rPr lang="tr-TR" altLang="tr-TR" sz="1800" b="1" dirty="0">
                <a:latin typeface="Comic Sans MS" panose="030F0702030302020204" pitchFamily="66" charset="0"/>
              </a:rPr>
              <a:t> radyografide hasta dozu, bir hedef organın aldığı radyasyon miktarıdır.</a:t>
            </a:r>
            <a:r>
              <a:rPr lang="tr-TR" altLang="tr-TR" sz="1800" dirty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tr-TR" altLang="tr-TR" sz="1800" b="1" dirty="0">
                <a:latin typeface="Comic Sans MS" panose="030F0702030302020204" pitchFamily="66" charset="0"/>
              </a:rPr>
              <a:t>      </a:t>
            </a:r>
          </a:p>
          <a:p>
            <a:pPr algn="ctr">
              <a:lnSpc>
                <a:spcPct val="150000"/>
              </a:lnSpc>
            </a:pPr>
            <a:r>
              <a:rPr lang="tr-TR" altLang="tr-TR" sz="1800" b="1" u="sng" dirty="0">
                <a:latin typeface="Comic Sans MS" panose="030F0702030302020204" pitchFamily="66" charset="0"/>
              </a:rPr>
              <a:t>Hedef organlar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1800" dirty="0">
                <a:latin typeface="Comic Sans MS" panose="030F0702030302020204" pitchFamily="66" charset="0"/>
              </a:rPr>
              <a:t> </a:t>
            </a:r>
            <a:r>
              <a:rPr lang="tr-TR" altLang="tr-TR" sz="1800" b="1" dirty="0">
                <a:latin typeface="Comic Sans MS" panose="030F0702030302020204" pitchFamily="66" charset="0"/>
              </a:rPr>
              <a:t>Deri</a:t>
            </a:r>
            <a:endParaRPr lang="tr-TR" altLang="tr-TR" sz="1800" dirty="0">
              <a:latin typeface="Comic Sans MS" panose="030F0702030302020204" pitchFamily="66" charset="0"/>
            </a:endParaRP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1800" b="1" dirty="0">
                <a:latin typeface="Comic Sans MS" panose="030F0702030302020204" pitchFamily="66" charset="0"/>
              </a:rPr>
              <a:t> Kemik iliği 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1800" b="1" dirty="0">
                <a:latin typeface="Comic Sans MS" panose="030F0702030302020204" pitchFamily="66" charset="0"/>
              </a:rPr>
              <a:t> </a:t>
            </a:r>
            <a:r>
              <a:rPr lang="tr-TR" altLang="tr-TR" sz="1800" b="1" dirty="0" err="1">
                <a:latin typeface="Comic Sans MS" panose="030F0702030302020204" pitchFamily="66" charset="0"/>
              </a:rPr>
              <a:t>Tiroid</a:t>
            </a:r>
            <a:r>
              <a:rPr lang="tr-TR" altLang="tr-TR" sz="1800" b="1" dirty="0">
                <a:latin typeface="Comic Sans MS" panose="030F0702030302020204" pitchFamily="66" charset="0"/>
              </a:rPr>
              <a:t> bezi</a:t>
            </a:r>
            <a:endParaRPr lang="tr-TR" altLang="tr-TR" sz="1800" dirty="0">
              <a:latin typeface="Comic Sans MS" panose="030F0702030302020204" pitchFamily="66" charset="0"/>
            </a:endParaRP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1800" b="1" dirty="0">
                <a:latin typeface="Comic Sans MS" panose="030F0702030302020204" pitchFamily="66" charset="0"/>
              </a:rPr>
              <a:t> </a:t>
            </a:r>
            <a:r>
              <a:rPr lang="tr-TR" altLang="tr-TR" sz="1800" b="1" dirty="0" err="1">
                <a:latin typeface="Comic Sans MS" panose="030F0702030302020204" pitchFamily="66" charset="0"/>
              </a:rPr>
              <a:t>Gonadlar</a:t>
            </a:r>
            <a:endParaRPr lang="tr-TR" altLang="tr-TR" sz="1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tr-TR" altLang="tr-TR" sz="1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tr-TR" altLang="tr-TR" sz="24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23520" y="4141929"/>
            <a:ext cx="9621029" cy="17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altLang="tr-TR" sz="1800" b="1" u="sng" dirty="0">
                <a:latin typeface="Comic Sans MS" panose="030F0702030302020204" pitchFamily="66" charset="0"/>
              </a:rPr>
              <a:t>Kemik iliği :</a:t>
            </a:r>
            <a:r>
              <a:rPr lang="tr-TR" altLang="tr-TR" sz="1800" dirty="0">
                <a:latin typeface="Comic Sans MS" panose="030F0702030302020204" pitchFamily="66" charset="0"/>
              </a:rPr>
              <a:t> Radyasyona bağlı lösemiden sorumlu hedef organdır.</a:t>
            </a:r>
          </a:p>
          <a:p>
            <a:pPr>
              <a:lnSpc>
                <a:spcPct val="150000"/>
              </a:lnSpc>
            </a:pPr>
            <a:r>
              <a:rPr lang="tr-TR" altLang="tr-TR" sz="1800" b="1" u="sng" dirty="0" err="1">
                <a:latin typeface="Comic Sans MS" panose="030F0702030302020204" pitchFamily="66" charset="0"/>
              </a:rPr>
              <a:t>Gonadlar</a:t>
            </a:r>
            <a:r>
              <a:rPr lang="tr-TR" altLang="tr-TR" sz="1800" b="1" u="sng" dirty="0">
                <a:latin typeface="Comic Sans MS" panose="030F0702030302020204" pitchFamily="66" charset="0"/>
              </a:rPr>
              <a:t> :</a:t>
            </a:r>
            <a:r>
              <a:rPr lang="tr-TR" altLang="tr-TR" sz="1800" b="1" dirty="0">
                <a:latin typeface="Comic Sans MS" panose="030F0702030302020204" pitchFamily="66" charset="0"/>
              </a:rPr>
              <a:t> </a:t>
            </a:r>
            <a:r>
              <a:rPr lang="tr-TR" altLang="tr-TR" sz="1800" dirty="0">
                <a:latin typeface="Comic Sans MS" panose="030F0702030302020204" pitchFamily="66" charset="0"/>
              </a:rPr>
              <a:t>Radyasyonun genetik etkilerinden sorumludur. </a:t>
            </a:r>
          </a:p>
          <a:p>
            <a:pPr>
              <a:lnSpc>
                <a:spcPct val="150000"/>
              </a:lnSpc>
            </a:pPr>
            <a:r>
              <a:rPr lang="tr-TR" altLang="tr-TR" sz="1800" b="1" u="sng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Tiroid</a:t>
            </a:r>
            <a:r>
              <a:rPr lang="tr-TR" altLang="tr-TR" sz="18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 bezi :</a:t>
            </a:r>
            <a:r>
              <a:rPr lang="tr-TR" altLang="tr-TR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sz="1800" dirty="0">
                <a:solidFill>
                  <a:srgbClr val="C00000"/>
                </a:solidFill>
                <a:latin typeface="Comic Sans MS" panose="030F0702030302020204" pitchFamily="66" charset="0"/>
              </a:rPr>
              <a:t>Radyasyona bağlı kanser yatkınlığı vardır. Dental radyografide, özellikle de çocuklarda ışınlama  alanına  yakındır.</a:t>
            </a:r>
          </a:p>
        </p:txBody>
      </p:sp>
    </p:spTree>
    <p:extLst>
      <p:ext uri="{BB962C8B-B14F-4D97-AF65-F5344CB8AC3E}">
        <p14:creationId xmlns:p14="http://schemas.microsoft.com/office/powerpoint/2010/main" val="3288117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263237" y="260351"/>
            <a:ext cx="9407236" cy="327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tr-TR" altLang="tr-TR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Kurşun önlük ve yakalıklar: </a:t>
            </a:r>
          </a:p>
          <a:p>
            <a:pPr>
              <a:lnSpc>
                <a:spcPct val="150000"/>
              </a:lnSpc>
            </a:pPr>
            <a:r>
              <a:rPr lang="tr-TR" altLang="tr-TR" sz="1800" dirty="0" err="1">
                <a:latin typeface="Comic Sans MS" panose="030F0702030302020204" pitchFamily="66" charset="0"/>
              </a:rPr>
              <a:t>Tiroid</a:t>
            </a:r>
            <a:r>
              <a:rPr lang="tr-TR" altLang="tr-TR" sz="1800" dirty="0">
                <a:latin typeface="Comic Sans MS" panose="030F0702030302020204" pitchFamily="66" charset="0"/>
              </a:rPr>
              <a:t> ve </a:t>
            </a:r>
            <a:r>
              <a:rPr lang="tr-TR" altLang="tr-TR" sz="1800" dirty="0" err="1">
                <a:latin typeface="Comic Sans MS" panose="030F0702030302020204" pitchFamily="66" charset="0"/>
              </a:rPr>
              <a:t>gonad</a:t>
            </a:r>
            <a:r>
              <a:rPr lang="tr-TR" altLang="tr-TR" sz="1800" dirty="0">
                <a:latin typeface="Comic Sans MS" panose="030F0702030302020204" pitchFamily="66" charset="0"/>
              </a:rPr>
              <a:t> bölgelerini korumak için, hasta yaşına veya alınacak film sayısına bakmaksızın tüm hastalara uygulanmalıdır. </a:t>
            </a:r>
          </a:p>
          <a:p>
            <a:pPr>
              <a:lnSpc>
                <a:spcPct val="150000"/>
              </a:lnSpc>
            </a:pPr>
            <a:endParaRPr lang="tr-TR" altLang="tr-TR" sz="1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altLang="tr-TR" sz="1800" dirty="0">
                <a:latin typeface="Comic Sans MS" panose="030F0702030302020204" pitchFamily="66" charset="0"/>
              </a:rPr>
              <a:t>Önlük, 0.25 mm. kurşun eşdeğeridir, hafif ve esnektir.</a:t>
            </a:r>
          </a:p>
          <a:p>
            <a:pPr>
              <a:lnSpc>
                <a:spcPct val="150000"/>
              </a:lnSpc>
            </a:pPr>
            <a:endParaRPr lang="tr-TR" altLang="tr-TR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tr-TR" altLang="tr-TR" sz="2000" dirty="0">
              <a:latin typeface="Comic Sans MS" panose="030F0702030302020204" pitchFamily="66" charset="0"/>
            </a:endParaRPr>
          </a:p>
        </p:txBody>
      </p:sp>
      <p:pic>
        <p:nvPicPr>
          <p:cNvPr id="35844" name="Picture 10" descr="lead apron for x-ray protection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094" y="2535473"/>
            <a:ext cx="4660906" cy="4322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05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Dikdörtgen"/>
          <p:cNvSpPr>
            <a:spLocks noChangeArrowheads="1"/>
          </p:cNvSpPr>
          <p:nvPr/>
        </p:nvSpPr>
        <p:spPr bwMode="auto">
          <a:xfrm>
            <a:off x="138988" y="2568695"/>
            <a:ext cx="8886334" cy="296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altLang="tr-TR" sz="2000" b="1" dirty="0">
                <a:solidFill>
                  <a:srgbClr val="C00000"/>
                </a:solidFill>
                <a:latin typeface="Comic Sans MS" pitchFamily="66" charset="0"/>
              </a:rPr>
              <a:t>DERS İÇERİĞİ</a:t>
            </a:r>
          </a:p>
          <a:p>
            <a:pPr>
              <a:defRPr/>
            </a:pPr>
            <a:endParaRPr lang="tr-TR" altLang="tr-TR" sz="2000" b="1" dirty="0">
              <a:solidFill>
                <a:srgbClr val="C0000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000" dirty="0">
                <a:latin typeface="Comic Sans MS" pitchFamily="66" charset="0"/>
              </a:rPr>
              <a:t>Radyasyondan korunmada temel ilkeler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000" dirty="0">
                <a:latin typeface="Comic Sans MS" pitchFamily="66" charset="0"/>
              </a:rPr>
              <a:t>Radyolojik uygulama öncesi, esnası, sonrası alınması gereken önlemler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000" dirty="0">
                <a:latin typeface="Comic Sans MS" pitchFamily="66" charset="0"/>
              </a:rPr>
              <a:t>Uygulayıcı,hasta ve çevrenin korunması</a:t>
            </a:r>
          </a:p>
          <a:p>
            <a:pPr>
              <a:lnSpc>
                <a:spcPct val="150000"/>
              </a:lnSpc>
              <a:defRPr/>
            </a:pPr>
            <a:endParaRPr lang="tr-TR" altLang="tr-TR" sz="2000" dirty="0">
              <a:latin typeface="Comic Sans MS" pitchFamily="66" charset="0"/>
            </a:endParaRPr>
          </a:p>
          <a:p>
            <a:pPr>
              <a:lnSpc>
                <a:spcPct val="150000"/>
              </a:lnSpc>
              <a:defRPr/>
            </a:pPr>
            <a:r>
              <a:rPr lang="tr-TR" altLang="tr-TR" sz="2000" dirty="0">
                <a:latin typeface="Comic Sans MS" pitchFamily="66" charset="0"/>
              </a:rPr>
              <a:t>                 </a:t>
            </a:r>
            <a:endParaRPr lang="tr-TR" sz="2400" dirty="0">
              <a:latin typeface="Arial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0C63623-6708-08A2-B968-C5F8169FB4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6733"/>
            <a:ext cx="4953000" cy="315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71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81280" y="386633"/>
            <a:ext cx="4165601" cy="669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tr-TR" altLang="tr-TR" sz="1800" b="1" dirty="0" err="1">
                <a:latin typeface="Comic Sans MS" panose="030F0702030302020204" pitchFamily="66" charset="0"/>
              </a:rPr>
              <a:t>Dental</a:t>
            </a:r>
            <a:r>
              <a:rPr lang="tr-TR" altLang="tr-TR" sz="1800" b="1" dirty="0">
                <a:latin typeface="Comic Sans MS" panose="030F0702030302020204" pitchFamily="66" charset="0"/>
              </a:rPr>
              <a:t> radyolojide </a:t>
            </a:r>
            <a:r>
              <a:rPr lang="tr-TR" altLang="tr-TR" sz="1800" b="1" dirty="0" err="1">
                <a:latin typeface="Comic Sans MS" panose="030F0702030302020204" pitchFamily="66" charset="0"/>
              </a:rPr>
              <a:t>gonad</a:t>
            </a:r>
            <a:r>
              <a:rPr lang="tr-TR" altLang="tr-TR" sz="1800" b="1" dirty="0">
                <a:latin typeface="Comic Sans MS" panose="030F0702030302020204" pitchFamily="66" charset="0"/>
              </a:rPr>
              <a:t> dozu çok düşüktür. </a:t>
            </a:r>
          </a:p>
          <a:p>
            <a:pPr>
              <a:lnSpc>
                <a:spcPct val="150000"/>
              </a:lnSpc>
            </a:pPr>
            <a:r>
              <a:rPr lang="tr-TR" altLang="tr-TR" sz="1800" dirty="0">
                <a:latin typeface="Comic Sans MS" panose="030F0702030302020204" pitchFamily="66" charset="0"/>
              </a:rPr>
              <a:t>1 periapikal filmde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1800" dirty="0">
                <a:latin typeface="Comic Sans MS" panose="030F0702030302020204" pitchFamily="66" charset="0"/>
              </a:rPr>
              <a:t>Günlük doğal background dozun  1/27’i,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1800" dirty="0">
                <a:latin typeface="Comic Sans MS" panose="030F0702030302020204" pitchFamily="66" charset="0"/>
              </a:rPr>
              <a:t>Uçak yolculuğunda alınan radyasyonun 1/50’i alınır. </a:t>
            </a:r>
          </a:p>
          <a:p>
            <a:pPr>
              <a:lnSpc>
                <a:spcPct val="150000"/>
              </a:lnSpc>
            </a:pPr>
            <a:endParaRPr lang="tr-TR" altLang="tr-TR" sz="1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altLang="tr-TR" sz="1800" dirty="0">
                <a:latin typeface="Comic Sans MS" panose="030F0702030302020204" pitchFamily="66" charset="0"/>
              </a:rPr>
              <a:t>Kurşun önlük kullanılarak, bu doz daha da azaltılmalıdır. </a:t>
            </a:r>
          </a:p>
          <a:p>
            <a:pPr>
              <a:lnSpc>
                <a:spcPct val="150000"/>
              </a:lnSpc>
            </a:pPr>
            <a:endParaRPr lang="tr-TR" altLang="tr-TR" sz="1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altLang="tr-TR" sz="1800" b="1" dirty="0">
                <a:latin typeface="Comic Sans MS" panose="030F0702030302020204" pitchFamily="66" charset="0"/>
              </a:rPr>
              <a:t>Bu yolla </a:t>
            </a:r>
            <a:r>
              <a:rPr lang="tr-TR" altLang="tr-TR" sz="1800" b="1" dirty="0" err="1">
                <a:latin typeface="Comic Sans MS" panose="030F0702030302020204" pitchFamily="66" charset="0"/>
              </a:rPr>
              <a:t>gonadlara</a:t>
            </a:r>
            <a:r>
              <a:rPr lang="tr-TR" altLang="tr-TR" sz="1800" b="1" dirty="0">
                <a:latin typeface="Comic Sans MS" panose="030F0702030302020204" pitchFamily="66" charset="0"/>
              </a:rPr>
              <a:t> gelen </a:t>
            </a:r>
            <a:r>
              <a:rPr lang="tr-TR" altLang="tr-TR" sz="1800" b="1" dirty="0" err="1">
                <a:latin typeface="Comic Sans MS" panose="030F0702030302020204" pitchFamily="66" charset="0"/>
              </a:rPr>
              <a:t>scatter</a:t>
            </a:r>
            <a:r>
              <a:rPr lang="tr-TR" altLang="tr-TR" sz="1800" b="1" dirty="0">
                <a:latin typeface="Comic Sans MS" panose="030F0702030302020204" pitchFamily="66" charset="0"/>
              </a:rPr>
              <a:t> radyasyon  % 98 oranında azaltılabilir.</a:t>
            </a:r>
          </a:p>
          <a:p>
            <a:pPr>
              <a:lnSpc>
                <a:spcPct val="150000"/>
              </a:lnSpc>
            </a:pPr>
            <a:endParaRPr lang="tr-TR" altLang="tr-TR" sz="1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tr-TR" altLang="tr-TR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874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443346" y="953230"/>
            <a:ext cx="9462654" cy="129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tr-TR" altLang="tr-TR" sz="1800" dirty="0" err="1">
                <a:latin typeface="Comic Sans MS" panose="030F0702030302020204" pitchFamily="66" charset="0"/>
              </a:rPr>
              <a:t>Tiroid</a:t>
            </a:r>
            <a:r>
              <a:rPr lang="tr-TR" altLang="tr-TR" sz="1800" dirty="0">
                <a:latin typeface="Comic Sans MS" panose="030F0702030302020204" pitchFamily="66" charset="0"/>
              </a:rPr>
              <a:t> bezi, anatomik konumu nedeniyle özellikle çocuklarda primer ışına maruz kalabilir </a:t>
            </a:r>
          </a:p>
          <a:p>
            <a:pPr>
              <a:lnSpc>
                <a:spcPct val="150000"/>
              </a:lnSpc>
            </a:pPr>
            <a:endParaRPr lang="tr-TR" altLang="tr-TR" sz="1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altLang="tr-TR" sz="1800" dirty="0">
                <a:latin typeface="Comic Sans MS" panose="030F0702030302020204" pitchFamily="66" charset="0"/>
              </a:rPr>
              <a:t>Doz, az olsa bile, </a:t>
            </a:r>
            <a:r>
              <a:rPr lang="tr-TR" altLang="tr-TR" sz="1800" dirty="0" err="1">
                <a:latin typeface="Comic Sans MS" panose="030F0702030302020204" pitchFamily="66" charset="0"/>
              </a:rPr>
              <a:t>tiroid</a:t>
            </a:r>
            <a:r>
              <a:rPr lang="tr-TR" altLang="tr-TR" sz="1800" dirty="0">
                <a:latin typeface="Comic Sans MS" panose="030F0702030302020204" pitchFamily="66" charset="0"/>
              </a:rPr>
              <a:t> koruyucu yakalık ile % 92’ ye kadar azaltılabilir.</a:t>
            </a:r>
          </a:p>
        </p:txBody>
      </p:sp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289" y="3155516"/>
            <a:ext cx="5371957" cy="269110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3 Dikdörtgen"/>
          <p:cNvSpPr>
            <a:spLocks noChangeArrowheads="1"/>
          </p:cNvSpPr>
          <p:nvPr/>
        </p:nvSpPr>
        <p:spPr bwMode="auto">
          <a:xfrm>
            <a:off x="814706" y="241587"/>
            <a:ext cx="45294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Kurşun Yakalıklar</a:t>
            </a:r>
            <a:endParaRPr lang="tr-TR" altLang="tr-TR" sz="2800" dirty="0">
              <a:solidFill>
                <a:srgbClr val="C00000"/>
              </a:solidFill>
            </a:endParaRPr>
          </a:p>
        </p:txBody>
      </p:sp>
      <p:pic>
        <p:nvPicPr>
          <p:cNvPr id="37893" name="Picture 5" descr="lead apron for x-ray protection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82344"/>
            <a:ext cx="3319031" cy="423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55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39435" y="175753"/>
            <a:ext cx="9227127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Film ve sensör tutucular</a:t>
            </a:r>
          </a:p>
          <a:p>
            <a:pPr algn="ctr"/>
            <a:endParaRPr lang="tr-TR" altLang="tr-TR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000" b="1" dirty="0">
                <a:latin typeface="Comic Sans MS" panose="030F0702030302020204" pitchFamily="66" charset="0"/>
              </a:rPr>
              <a:t>Filmi ağıza doğru yerleştirmek ve hareketini önlemek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000" b="1" dirty="0">
                <a:latin typeface="Comic Sans MS" panose="030F0702030302020204" pitchFamily="66" charset="0"/>
              </a:rPr>
              <a:t>Distorsiyonu en aza indirmek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000" b="1" dirty="0">
                <a:latin typeface="Comic Sans MS" panose="030F0702030302020204" pitchFamily="66" charset="0"/>
              </a:rPr>
              <a:t>Hastanın elinin gereksiz ışın almasını önlemek </a:t>
            </a:r>
          </a:p>
          <a:p>
            <a:pPr>
              <a:buFontTx/>
              <a:buChar char="•"/>
            </a:pPr>
            <a:endParaRPr lang="tr-TR" altLang="tr-TR" sz="3200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endParaRPr lang="tr-TR" altLang="tr-TR" sz="24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6" name="AutoShape 5" descr="data:image/jpeg;base64,/9j/4AAQSkZJRgABAQAAAQABAAD/2wCEAAkGBhMSERMUExQUFBQVFBgVFRgVFxUUGBQWGBcXFBUVFBQXHCYeFxkjGhQUHy8gJCcpLCwsFR4xNTAqNSYrLCkBCQoKDgwOGg8PFykfHBwpKSksKSkpKSkpKSkpKSkpKSkpKSkpKSkpKSkpKSwpKSkpKSkpKSksKSwqKSkpKSkpKf/AABEIAOgA2gMBIgACEQEDEQH/xAAcAAABBAMBAAAAAAAAAAAAAAAAAwQFBgECBwj/xABAEAABAgQDBQUFBgUCBwAAAAABAAIDBBEhBRIxBkFRYXETIoGRoQcyscHwFCNCUtHxYnKCkuEzQxUkJZOissL/xAAZAQEAAwEBAAAAAAAAAAAAAAAAAQIDBAX/xAAiEQEBAAIDAQACAgMAAAAAAAAAAQIRAyExEkFREyIEYYH/2gAMAwEAAhEDEQA/AO4oQhAIQhAIQhAIQhAIQhAIQhAIQhAIQhAIQhAIQsVQZQsVUDjO3EpLVD4rS4fhZ3nemiCeSUxNMYKvc1o4uIHxXIdo/bA6IC2XYYY/OTf00XNsYxqYjOJiRXvrxJKD0XM7fyDCQZmGSPy1d8Am8P2mYcTT7QB1a4D4LzpCFlq9xJ0/bqg9SyO0UtG/048N/Rwr5FSGZeT4Ty3Q08VIDaCYH+9E/uKD1EhCEAhCEAhCEAhCEAhCEAhCEAhCEAhCEAsEoK5ht9txEhudDhOy050QdNfEABJIAG8ql7Ue1KXlasZ99EpYAjL571ybEfaBOOYGOe4t5f5VdMcOvqd/HzUbTpbMe9o87MuNXGGw/hZ3bcK6lVWamaOzG9dd6SdM8/NNo0Wtk2hkzlTbRamI4+aSc0tsN6cy0qTqpGGttdwH1yTmWl2m5cT4UWgg0Pu1HEpUZN7QDxH6FA7bKilnfBHZnl5pBgpcXH1qNQlg9vNB6nQhCAQhCAQhCAQhCAQhCAQhCAQhCAQhYQIzsyIcN73Gga0krzBtNjRjTERwuC6y7Z7VtpRLyT4bXfeRRl5hu8rzu0Em1TVVq0O+3puCSe4HT0Uhh+DufxUsdkXFtaKNxp8Wqm7VKQoSlpvBizUHqmf2W/11VpYzuNjMKATuSsB2WoIT2Xl6UP1otZw1FRqpQRiROH14JnEPl9aLL4tqjxH6JJx37kQXlolDY+HHkU9zw/ynzUaxlwQnwHNSPVKEIUAQhCAQhCAQhCAQhCAQhCAQhCASM1EyscRqGk+QSpVE9rG1glZQsY4drF7oG8NIuUHGtrMciTcy7MSe9QDxKeYXgmlr7+qitmJIxYhcakV/ddFkpENAXPnk6+LH8s4XhAAFlMiTC2lGUT2llSNKgZ/BWvGiqGIYIWOqNxXSXw6qGxGTBKtMtIuErnMZ5BTKM+qseKyFD4qvTcChWuOTmzwsqOiGhqEQDfkUrHYkoQvQ6H6qtGfh72NDonTWW0KUlWVYWnVvrwSv2c/RV9K7em0IQqJCEIQCEIQCEIQCEIQCEIQCEIQYK85+2WO6Ji0SGKnKIbQBxMNrjb+pejHLiGPYOXYzOR3izHtbDrvPZQ6u6AUVcrqL4Td0jdk2Q2AMuHCxrap3q4SzFXsXw7M3tIYpEbc0oKj5lPtnscEUZXd2I3Ucabwua99uvHePVWGG1LpKGUtVSuyWJhOQipIBJzEOoTSVMx2XtWmhFeirGIy3x+SveJQag14fXxVcmoINfBXxjLNVY8v7pprUJkYF+hVqmcOqG6WqfCijZqSFSfqtlti58yDHm3h+63+0BaEUJBTBzzUrTbF6zQhCokIQhAIQhAIQhAIQhAIQhAIQtSgRnptsJjnu0aK/oB1NB4rje10xGiB0VpGZ1XHhy8gAPBX7a+ezubBGg7z+p90HoL+KrGISYc0t3Uoaa+a588u9Orjw1jv9ueYNtLEhu+9zUr71SR62VoiSLYjhFhGjwKgjRwCiXbJF0RoiVyVFS0VqBproVZZwQYJYIbqAnutNQQdCD1U2SzaZb5UphsfM0Vsd/VSDXKHw19R1Kl4bFhLtvou0rctBHVNTHA1S8GLVXhUNjMGgPj6qgzU3TqKjy0XT8UYC0rk20MPI5/CqvvVUy7xP4k5VjTxb8lDzc5RxHL4peFFHZt5Af/W7yTCbYS5/h8ArzLthcdw3iTdaeP6fJJkVum0xZy17YrTbLUewEIQpUCEIQCEIQCEIQCEIQCEIQCRmY4Yxzjo1pcfAVSyiNqI+WVinkB5uAUXxMm6qIeXuc92rjU+P1TwW0RgokJZ1kqYgC5N/t6UxM4raclHTkAPLQQDQg9KKRixQbAraVl7qPpHycYZJUAUkYVAtpdnBbxSrSFqInWtNQfjRQMxDmIZDoLy4flN042qmsrHZcwPEX33FNyo2HbQx2xmsDc+awoKXO7mVaRS5a9XZm0UQjLEZQ86tr0qqVtHNh5NqHgQrxhmMsi914yurQtcKadVAbZYO1oztFL36Kb6rrc6VOUikAtPh0uKLMG4icat9AQtmy5BbXSpoeRFvBJykuSXgVDhw5XuN4oVKn4RU5rVI1Cfz0A7/AD3FRvZrSXphlNV7HQhCuoEIQgEIQgELFUVQZQsVWUAhYUTD2qlXROyEZheDSxtm0Lc+leVUEuoXa+Fmk4/JuYf0kO+SmQVFbTH/AJaKOLHD0UXxbH2OcwZ+jKmyjJrF3ucGMGu/qnWIQawWga0r8lFYJE7VjXixBII3gtJBBXA9LawyMlkAFcx3nnvop+Uk/wDKYYVcAnVTugC0mKLdet2tATaO263fFSEWOKXU2ok2hsRlKnqoGFhToUcRYcJsQjca1B3mgtXmra9i0EOnTkrY5a7iMsPxVT2hiOiu7RkB8OKCC7eHc+RW8tGfHgFkRjgRpUUr0VwMMH9vRYiSQI0spyy+u1ZjMeo5oJCjuzcaA0dCdu/lJPiOtEjFwZzomaGckQag273CvA89DZXrGNks7O6QN4/hJ1yngeCq8xDiQ3BkYZIg91/4XjcHHf1VPqrfMQGINJa5sRuV/lcclXeyVyx/Eg9mV7aRG7+O6vPqqa55rotce458/Xr1CELZzBCEIBYcsqE2xxAwZKYiNsQwgdXUb81M7KqW2PtU7F7oMq1sR7bOe67Wu/K0D3jqqa32m4iHBz3ihuAAGgiu7ukKJwySfFiwobPfiPytJ3OdUEk8BRzj0C7DhnswkYcMCJC7d9KOiRSXFx5AUDRyAW9+cOtMJvLuVFbN+1NsUhkYUceAueYAs8fymvJX6WmGvaHMcHNNwRcFc82i9kcPKXyZMNwuYTiSx38rtWO5qF2Q2uiysYwo+YUNHtdY2pU0/ONf4gqXGZTeK0tl1XU8fjZJWYcLFsGI7pRjivLUCbMJxyOcBoNKGn5mnXRekttpwf8AC5t7TUGWfQjeHNoP/ZeY1k0rp2wHtMjiPAgRO9Ce8QzU1yZu6HMcdBUixXXNoh9w7ovOWxOEmZnIMEHLmiNqeAZWI7xo0r0VtPGyy7zyTLxOPrm0V9WgcBT1JVawEPgx5g6ws7czeBcHGo8AFYHNqyo3tr6LbCITWRMxHdiUBJpRpoRUjoSuPGdaepjP67Ssk8UDmEEFS0OfOlEwmNniwh0ubEVLSbbr+KxDiPY4tiQyCNct/gmrEz5zm8b/AMS/aV3JnOSxN6pWBPw3aOB5aFbxrq2ukdwyko1RzUnBllCS7ssRzedR9ean5eYsFXFN2U+yAJKLDtZOHRk0jRqJb+kSfshFjUHFRWJOaWHM0EU+rJ1MuTPsc572nBRO1tyRzXE5cPc7swcoNhw6V0UX/wALd+VdZncGYBU91uoaKd48yqo/BG1N36/mV/rTC47u3fkIQupwBCEIBVr2iMJw6PTWgPk4KyppiskIsGJDP4mkeO71opnqL4417PGgz8sTweR17P8AXMu3tXE5Vv2R7IoBc6BEo4bwM3Dm1zvRdnlJlsRjXtNWuaHNPEG4WvL7tTj80VIVF9puyoiwTMQmjtoQBJGrmC5PNzdelQr0tIjARQ3BsRxBsVjLq7Xs25fstMfb5CPIOfkc+GQw+9lcCC5tN7QQDTgVzbabYmZknUjQy1pPdiNq6E88nU7pP5TQqzYDN/Y8UezRsOYLf6Q/IR/23N/tXXNpZ9jYLoZoTEBYAQHCh957mncBfmaDetOSSVXHtxb2Oy//AFOHX8DYjj/Zl+Ll1D2i4u2HLOFRUig6quDFZTDYRZLQmNe4d9w95x4FxvQUFtLLnuM7QxJqMzO4kGIy39QWNrWYugQZajGDg1oPlQ+qTfLlg0qDwUnlv9cUr2K5pO3pcefyiJCdiQX1huNDq03afDd4KwSm0QdRsZtMxq9zc1BS40uNwTM4YCbWT6VlntFKtp0rRaYtM7xZ92dmk7PSsUxHjM3JUNGQ1iOp7wJuW362URGnI1QIDHO4knK0HhR1SrSZcb6eQ+Kz2dNBRTdRnMprSqVmAWvihgcDfISatoSSQd+inIEYraPArUbylWy+i57E/UbtmSVksOpSsKEAmuJz4Y03AtU9BqSdymSq3JDY5ijYUNzi4NDRUk7v8qB2R9ocs5hZGeWPqbvpRw3HMBQHkqNtftMZuKWsP3LDb+M/nPyCrgbfxW045Z25ry3fTsG0HtFlYbaMd276WDNB/M828lR4m3kUknI25rq5QBoGpPsuStOOSK3my29gDEYZ/G3zSrY7ToQfEKsljT4JJzGgiyt9I/iW7MiqqsOM9t4bj0Jt5KSk9oGk5YgLTpWljzUzJTLjsTKwVqyICKggjkh0RWZuWe0/BXQYrZltTDd/qAVsQa1FN9gUp7MtrmspKRX90kmA526tzDJ031HVX7FRCiw3Q4lC1wod/iuK4zsyYEVwhkPhatv3m3rQeXhdb46yx+aysuN3HeXxgNVFYptJCgtLnuDWjUkgfuuUM20moLMj3do0C2azmjd3tHa76FVDG5iNMOzxIlRctJcMtvwtayoa7+bzVP46t/JD+bxlkfEZiI27YsZzmHo3X0VkxfaUuqSaki5XO8Ifle59bMBaObnW+CczGIVryunL+Itx/stimIZnUqo2K4hwPChHWqThxCXp2YAABN6mg68FzV0adXwPEGxoTHj8QFeRpcHnVS8PkuY7LzMSE5xYe641y7jSx6b7q9YZiucA0Iru4clluR0Y1YILKpwAU1gRxRLmbaBchX3E31uIfFDgmrsRB0utPtJOllUOHBJxI4A1TYlx3nwWj4SgZj4lwXLPaFtbnJlobqj/AHiN/CGPmrlj+IZGGljxXGYt4jid7ietVfFjyX8NoYoPD1STmW80rE09VpEP6LRiwB5BKUPFaw7rJQel63SMc/4+NCtXTY4qPnJ9hBBcBXn8FW2OvGJGFGG4+a3iv8VS57abshmILgDSvul3AAHet5fbRpF2vHUD5FV20+VqhTrmOAYS2vlr+ieuxR5tmGmtPkqtKbSwDd0RrQN7jl+Kfs2jliQGRYb3HQNdmJ8AmNsqMuPG+nmIS9Ybi6I+uVxHugWBOlFx2Y2me97anuBwJHEb6n5LpGKTBjh0JxLGGzi3uuPIH8IXM9qtj4sn96x3ay5NC6l4ZNaB4Gl9CNVtxZ7vbl5+HUmp03mtpWOble1woTR8PKDTQBzTupwIUXNYlCcCc0R1d2Vrf/IvcR4BMHM4fFNYjaFdGdsnTl/jxPnTJtls3c3cDrfjXikokUE2qK7uCbMfwSmWtxrwXNbttJpLFoGWm9oHjv8AmnTZcuNB+EE9BxTGUdmIt4aXporphuCZYRe73iOFNfksbdNsZtpgD2+6bGndrao5KfwgW8fktDhDIkJoIuGijhYj+Xmk5HPCeIbzXNUMduJ4Hg74rH10SaWmXNRom0zCqU5l22WIsO6vEUnKVCeZarSAOISwPBSgZKJhPTVAQNdydzMWgUPGOpKkVXaaOcpC59Mso6qvO0Bq4BU3EId1bCseSGLzqtQFu8XW7WUutGQFgB4lKhjU3c+pSxjhB3RzgKkjS9/RREyw6m7iNevDgpKejVc1g33PQWCjMWnGwg1z7CtD8QuavRxUPGp49uIZNh3r703jxyOJ5DU8hzTnE4DH5otAS51hvpu9L+Kt+wmBMYwxH0L3AipFQ1v5RzO9aSdKXduoV2S2ZhOY18djYz3AHvgOawHcxum/XkttqJRkgO1lobGjOGvaLB1a0ykXFCK00RN7RQ5F7YTg8tIq0tuWgGlDdVLa3aozLmhoIhNJN9XONsxG4AWAWvFhb6y5c8MZqerFhu0cOPauV9fdcb+B0Ks0nAERrmOALXNLXtdo5p1FFxkp/C2jmWNLWxogFON/AkVC0v8Aj9/1Vx/yutZRH4hLthTEaC12ZsOI5rXcWg2rzGngmMwyvVKxGd+vEH41Q8Lp11pyW7uzJrDUBO4ba6EVHry6JOiUhm4+ua5rhYtKlsOgg96mm7U+fBXnDJvOGsy3PiKU1AKosjMADugilyLEeF1YMJiOs+HpWtK16gBc+c06OPJfmwCeQrut6pvickHNoeopuI0NeITGBtCBQGtemngpCHOtdQmp0oNKn5k8Fk37P8IiZmNJ10PUd0/BSLoNQkcKkS1ja63J5Ekn5qT7JaTFnajQxakpeZh0KSmT3abzoosTEfFJceQTeaapNsvQJvGl6gqwoO0ELv1+tCqliTLq/bTy1L03fsqLiDbV+rWVcVM0QG1dySUxEvROaa/XGiZRdStWFbwylmw6gGqQCXbEspQ7lChZ4xO5rQD1N/0Vc9p8uewaGXJINBuAFyVaWzrIJcIhDXVObMQL8LqExqMJmJDgNIJiEOe5pBDIbTUCotU0r/Ss5juu65yRGbK7LtjMdEiCgy5IY6C7utU+jzrMPYGxHG9cgAJz04HTfvUns6OybkdcCtK7r6Eqn+0vHoceJDhwyHCFmLiLjM6goDvoG36q+OP3VMsrx4/7QGM4uZmKXutYBo/K0bvifFMCdUgVkPXfJJ1HDbu7pRp3eS3a26RcOCWgvr5KUG05EpQnQW8/2W50qm2IQ6ua3cT8Eo7hwUfkakrZjrhatbdKNFFUSWEyzojwxt3HQceI+fgpFuDTUNxMEtdXdmDSOTobt6j9mZ/spqC82AiNr0JofQldxmMChvOagB6Ah3UFc3NO23G53szsxHjxg6YoGN/C01JOt3CtOi6JLYU1hqGio33PknUpJZBQAeAp6J0GLn+W+2kK1EqHLXKhSgjHbUhNYxBeODR6lPnapk6XOYniovq0YdGGiaxnp26DdJPlxfyUo2qW14+6PGyoUeFWnAa+O7zXR9pCwNfX3WAk8zuHn8FQ5yD2bAT7zr0+Cr+S+K6G38f1UfMM7ykmuqPM+qYx6eq2jmyJQ7gfX1ZKiqShb/rxSwcFI6FtdiOaI6p1JJ+vFVWZiltAKgjvGhp3jzHAUHmhC6opfdMxcajubldFiFvAuN+vFM3LKFfzw3a0WjmoQpQA+iVgvofrehCREaTcIlwPAmvMLR6yhQlqxbPQhQMQXXXonZvEO3lIEXe6G3NycO671CELHln9dr4JFqVohC5703aELWiEKtQCk6IQkXaEJpORAwOPD4oQlFExeL2j2w9QTnd0Gg8/iqptRMffAVudeA5eCwhUxW5OkLFbc9aedapjM286oQt3LSTT3hTQ09UsGIQiH//Z"/>
          <p:cNvSpPr>
            <a:spLocks noChangeAspect="1" noChangeArrowheads="1"/>
          </p:cNvSpPr>
          <p:nvPr/>
        </p:nvSpPr>
        <p:spPr bwMode="auto">
          <a:xfrm>
            <a:off x="536575" y="-1058863"/>
            <a:ext cx="2076450" cy="220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3" name="Resim 2" descr="diş, fırçalama, diş fırçası, kişi içeren bir resim&#10;&#10;Açıklama otomatik olarak oluşturuldu">
            <a:extLst>
              <a:ext uri="{FF2B5EF4-FFF2-40B4-BE49-F238E27FC236}">
                <a16:creationId xmlns:a16="http://schemas.microsoft.com/office/drawing/2014/main" id="{4F254EB1-41DB-DB02-82E2-4C44FB6BD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34" y="3429000"/>
            <a:ext cx="7997531" cy="295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1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86" y="985599"/>
            <a:ext cx="3543195" cy="4886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300" y="4043458"/>
            <a:ext cx="4073876" cy="2576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 descr="kişi, iç mekan, diş fırçası, lavabo içeren bir resim&#10;&#10;Açıklama otomatik olarak oluşturuldu">
            <a:extLst>
              <a:ext uri="{FF2B5EF4-FFF2-40B4-BE49-F238E27FC236}">
                <a16:creationId xmlns:a16="http://schemas.microsoft.com/office/drawing/2014/main" id="{4193B2F9-4AFE-8D18-04E9-78652F48F3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108" y="197612"/>
            <a:ext cx="5408260" cy="3607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885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95314" y="357189"/>
            <a:ext cx="8497887" cy="184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Paralel Teknik</a:t>
            </a:r>
          </a:p>
          <a:p>
            <a:pPr>
              <a:lnSpc>
                <a:spcPct val="150000"/>
              </a:lnSpc>
            </a:pPr>
            <a:r>
              <a:rPr lang="tr-TR" altLang="tr-TR" sz="1800" dirty="0">
                <a:latin typeface="Comic Sans MS" panose="030F0702030302020204" pitchFamily="66" charset="0"/>
              </a:rPr>
              <a:t>Paralel ışınlarla gerçek boyutlarına en yakın görüntü</a:t>
            </a:r>
          </a:p>
          <a:p>
            <a:pPr>
              <a:lnSpc>
                <a:spcPct val="150000"/>
              </a:lnSpc>
            </a:pPr>
            <a:r>
              <a:rPr lang="tr-TR" altLang="tr-TR" sz="1800" dirty="0" err="1">
                <a:latin typeface="Comic Sans MS" panose="030F0702030302020204" pitchFamily="66" charset="0"/>
              </a:rPr>
              <a:t>Tiroid</a:t>
            </a:r>
            <a:r>
              <a:rPr lang="tr-TR" altLang="tr-TR" sz="1800" dirty="0">
                <a:latin typeface="Comic Sans MS" panose="030F0702030302020204" pitchFamily="66" charset="0"/>
              </a:rPr>
              <a:t> ve göz lensine daha düşük doz</a:t>
            </a:r>
          </a:p>
          <a:p>
            <a:pPr>
              <a:lnSpc>
                <a:spcPct val="150000"/>
              </a:lnSpc>
            </a:pPr>
            <a:endParaRPr lang="tr-TR" altLang="tr-TR" sz="1800" dirty="0">
              <a:latin typeface="Comic Sans MS" panose="030F0702030302020204" pitchFamily="66" charset="0"/>
            </a:endParaRPr>
          </a:p>
        </p:txBody>
      </p:sp>
      <p:pic>
        <p:nvPicPr>
          <p:cNvPr id="25603" name="Picture 3" descr="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977" y="2204041"/>
            <a:ext cx="4520045" cy="452179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06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560389" y="404814"/>
            <a:ext cx="8985393" cy="417069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 sz="3200" b="1" dirty="0">
                <a:solidFill>
                  <a:srgbClr val="C00000"/>
                </a:solidFill>
                <a:latin typeface="Comic Sans MS" pitchFamily="66" charset="0"/>
              </a:rPr>
              <a:t>Işınlama faktörlerinin seçimi</a:t>
            </a:r>
          </a:p>
          <a:p>
            <a:pPr eaLnBrk="0" hangingPunct="0">
              <a:spcBef>
                <a:spcPct val="50000"/>
              </a:spcBef>
              <a:defRPr/>
            </a:pPr>
            <a:endParaRPr lang="tr-TR" sz="1800" b="1" dirty="0">
              <a:latin typeface="Comic Sans MS" pitchFamily="66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tr-TR" sz="1800" b="1" dirty="0" err="1">
                <a:latin typeface="Comic Sans MS" pitchFamily="66" charset="0"/>
              </a:rPr>
              <a:t>kVp</a:t>
            </a:r>
            <a:r>
              <a:rPr lang="tr-TR" sz="1800" b="1" dirty="0">
                <a:latin typeface="Comic Sans MS" pitchFamily="66" charset="0"/>
              </a:rPr>
              <a:t>: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tr-TR" sz="1800" dirty="0">
                <a:latin typeface="Comic Sans MS" pitchFamily="66" charset="0"/>
              </a:rPr>
              <a:t>70-100 </a:t>
            </a:r>
            <a:r>
              <a:rPr lang="tr-TR" sz="1800" dirty="0" err="1">
                <a:latin typeface="Comic Sans MS" pitchFamily="66" charset="0"/>
              </a:rPr>
              <a:t>kVp</a:t>
            </a:r>
            <a:r>
              <a:rPr lang="tr-TR" sz="1800" dirty="0">
                <a:latin typeface="Comic Sans MS" pitchFamily="66" charset="0"/>
              </a:rPr>
              <a:t>, diş hekimliğinde çeşitli amaçlar için uygundur. </a:t>
            </a:r>
          </a:p>
          <a:p>
            <a:pPr marL="457200" indent="-457200" eaLnBrk="0" hangingPunct="0">
              <a:lnSpc>
                <a:spcPct val="150000"/>
              </a:lnSpc>
              <a:buClr>
                <a:schemeClr val="tx1"/>
              </a:buClr>
              <a:tabLst>
                <a:tab pos="228600" algn="l"/>
              </a:tabLst>
              <a:defRPr/>
            </a:pPr>
            <a:endParaRPr lang="tr-TR" sz="1800" dirty="0">
              <a:latin typeface="Comic Sans MS" pitchFamily="66" charset="0"/>
            </a:endParaRPr>
          </a:p>
          <a:p>
            <a:pPr marL="457200" indent="-457200" eaLnBrk="0" hangingPunct="0">
              <a:lnSpc>
                <a:spcPct val="150000"/>
              </a:lnSpc>
              <a:buClr>
                <a:schemeClr val="tx1"/>
              </a:buClr>
              <a:tabLst>
                <a:tab pos="228600" algn="l"/>
              </a:tabLst>
              <a:defRPr/>
            </a:pPr>
            <a:r>
              <a:rPr lang="tr-TR" sz="1800" dirty="0">
                <a:latin typeface="Comic Sans MS" pitchFamily="66" charset="0"/>
              </a:rPr>
              <a:t>Elektronik </a:t>
            </a:r>
            <a:r>
              <a:rPr lang="tr-TR" sz="1800" b="1" dirty="0">
                <a:latin typeface="Comic Sans MS" pitchFamily="66" charset="0"/>
              </a:rPr>
              <a:t>Timer</a:t>
            </a:r>
            <a:r>
              <a:rPr lang="tr-TR" sz="1800" dirty="0">
                <a:latin typeface="Comic Sans MS" pitchFamily="66" charset="0"/>
              </a:rPr>
              <a:t>’ </a:t>
            </a:r>
            <a:r>
              <a:rPr lang="tr-TR" sz="1800" dirty="0" err="1">
                <a:latin typeface="Comic Sans MS" pitchFamily="66" charset="0"/>
              </a:rPr>
              <a:t>lar</a:t>
            </a:r>
            <a:r>
              <a:rPr lang="tr-TR" sz="1800" dirty="0">
                <a:latin typeface="Comic Sans MS" pitchFamily="66" charset="0"/>
              </a:rPr>
              <a:t> daha hassastır.</a:t>
            </a:r>
          </a:p>
          <a:p>
            <a:pPr marL="457200" indent="-457200" eaLnBrk="0" hangingPunct="0">
              <a:lnSpc>
                <a:spcPct val="150000"/>
              </a:lnSpc>
              <a:buClr>
                <a:schemeClr val="tx1"/>
              </a:buClr>
              <a:tabLst>
                <a:tab pos="228600" algn="l"/>
              </a:tabLst>
              <a:defRPr/>
            </a:pPr>
            <a:r>
              <a:rPr lang="tr-TR" sz="1800" dirty="0">
                <a:latin typeface="Comic Sans MS" pitchFamily="66" charset="0"/>
              </a:rPr>
              <a:t>Mekanik </a:t>
            </a:r>
            <a:r>
              <a:rPr lang="tr-TR" sz="1800" dirty="0" err="1">
                <a:latin typeface="Comic Sans MS" pitchFamily="66" charset="0"/>
              </a:rPr>
              <a:t>timer</a:t>
            </a:r>
            <a:r>
              <a:rPr lang="tr-TR" sz="1800" dirty="0">
                <a:latin typeface="Comic Sans MS" pitchFamily="66" charset="0"/>
              </a:rPr>
              <a:t>’ </a:t>
            </a:r>
            <a:r>
              <a:rPr lang="tr-TR" sz="1800" dirty="0" err="1">
                <a:latin typeface="Comic Sans MS" pitchFamily="66" charset="0"/>
              </a:rPr>
              <a:t>larda</a:t>
            </a:r>
            <a:r>
              <a:rPr lang="tr-TR" sz="1800" dirty="0">
                <a:latin typeface="Comic Sans MS" pitchFamily="66" charset="0"/>
              </a:rPr>
              <a:t> genellikle en az ışınlama  süresi 0.25 sn.’</a:t>
            </a:r>
            <a:r>
              <a:rPr lang="tr-TR" sz="1800" dirty="0" err="1">
                <a:latin typeface="Comic Sans MS" pitchFamily="66" charset="0"/>
              </a:rPr>
              <a:t>dir</a:t>
            </a:r>
            <a:r>
              <a:rPr lang="tr-TR" sz="1800" dirty="0">
                <a:latin typeface="Comic Sans MS" pitchFamily="66" charset="0"/>
              </a:rPr>
              <a:t>.</a:t>
            </a:r>
          </a:p>
          <a:p>
            <a:pPr marL="457200" indent="-457200" eaLnBrk="0" hangingPunct="0">
              <a:lnSpc>
                <a:spcPct val="150000"/>
              </a:lnSpc>
              <a:buClr>
                <a:schemeClr val="tx1"/>
              </a:buClr>
              <a:tabLst>
                <a:tab pos="228600" algn="l"/>
              </a:tabLst>
              <a:defRPr/>
            </a:pPr>
            <a:r>
              <a:rPr lang="tr-TR" sz="1800" dirty="0">
                <a:latin typeface="Comic Sans MS" pitchFamily="66" charset="0"/>
              </a:rPr>
              <a:t>Elektronik </a:t>
            </a:r>
            <a:r>
              <a:rPr lang="tr-TR" sz="1800" dirty="0" err="1">
                <a:latin typeface="Comic Sans MS" pitchFamily="66" charset="0"/>
              </a:rPr>
              <a:t>timer</a:t>
            </a:r>
            <a:r>
              <a:rPr lang="tr-TR" sz="1800" dirty="0">
                <a:latin typeface="Comic Sans MS" pitchFamily="66" charset="0"/>
              </a:rPr>
              <a:t>’ </a:t>
            </a:r>
            <a:r>
              <a:rPr lang="tr-TR" sz="1800" dirty="0" err="1">
                <a:latin typeface="Comic Sans MS" pitchFamily="66" charset="0"/>
              </a:rPr>
              <a:t>lar</a:t>
            </a:r>
            <a:r>
              <a:rPr lang="tr-TR" sz="1800" dirty="0">
                <a:latin typeface="Comic Sans MS" pitchFamily="66" charset="0"/>
              </a:rPr>
              <a:t> ile bu süre azaltılabilir </a:t>
            </a:r>
            <a:r>
              <a:rPr lang="tr-TR" altLang="tr-TR" sz="1800" dirty="0">
                <a:latin typeface="Comic Sans MS" pitchFamily="66" charset="0"/>
              </a:rPr>
              <a:t>ve hatasız olarak  tekrarlanabilir.</a:t>
            </a:r>
            <a:endParaRPr lang="tr-TR" sz="1800" dirty="0">
              <a:latin typeface="Comic Sans MS" pitchFamily="66" charset="0"/>
            </a:endParaRP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endParaRPr lang="tr-T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27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002030" y="560388"/>
            <a:ext cx="8382000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Dijital Görüntüleme</a:t>
            </a:r>
          </a:p>
          <a:p>
            <a:pPr>
              <a:spcBef>
                <a:spcPct val="50000"/>
              </a:spcBef>
            </a:pPr>
            <a:r>
              <a:rPr lang="tr-TR" altLang="tr-TR" sz="1800" dirty="0">
                <a:latin typeface="Comic Sans MS" panose="030F0702030302020204" pitchFamily="66" charset="0"/>
              </a:rPr>
              <a:t>%50-90 oranında daha az radyasyon dozu</a:t>
            </a:r>
          </a:p>
        </p:txBody>
      </p:sp>
      <p:pic>
        <p:nvPicPr>
          <p:cNvPr id="115715" name="Picture 3" descr="fig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39" y="2072640"/>
            <a:ext cx="5921922" cy="40843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50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303533" y="471299"/>
            <a:ext cx="67409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Uygun tekniğin seçimi + Seçilen tekniğin doğru uygulanması</a:t>
            </a:r>
          </a:p>
          <a:p>
            <a:endParaRPr lang="tr-TR" altLang="tr-TR" sz="1800" b="1" dirty="0">
              <a:latin typeface="Comic Sans MS" panose="030F0702030302020204" pitchFamily="66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033020" y="1613703"/>
            <a:ext cx="3311899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1800" b="1" dirty="0">
                <a:latin typeface="Comic Sans MS" panose="030F0702030302020204" pitchFamily="66" charset="0"/>
              </a:rPr>
              <a:t>Film tekrarlarının önlenmesi</a:t>
            </a:r>
          </a:p>
          <a:p>
            <a:pPr>
              <a:spcBef>
                <a:spcPct val="50000"/>
              </a:spcBef>
            </a:pPr>
            <a:endParaRPr lang="tr-TR" altLang="tr-TR" sz="20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3058" y="2680706"/>
            <a:ext cx="9277815" cy="1676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tr-TR" altLang="tr-TR" sz="1800" b="1" u="sng" dirty="0">
                <a:latin typeface="Comic Sans MS" panose="030F0702030302020204" pitchFamily="66" charset="0"/>
              </a:rPr>
              <a:t>Tekrar filmler :</a:t>
            </a:r>
            <a:r>
              <a:rPr lang="tr-TR" altLang="tr-TR" sz="1800" u="sng" dirty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200000"/>
              </a:lnSpc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tr-TR" altLang="tr-TR" sz="1800" dirty="0">
                <a:latin typeface="Comic Sans MS" panose="030F0702030302020204" pitchFamily="66" charset="0"/>
              </a:rPr>
              <a:t>Gereksiz doz alınmasına neden olur.</a:t>
            </a:r>
          </a:p>
          <a:p>
            <a:pPr>
              <a:lnSpc>
                <a:spcPct val="200000"/>
              </a:lnSpc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tr-TR" altLang="tr-TR" sz="1800" dirty="0">
                <a:latin typeface="Comic Sans MS" panose="030F0702030302020204" pitchFamily="66" charset="0"/>
              </a:rPr>
              <a:t>Bu nedenle çekim teknikleri ve banyo işlemleri iyi bilinmeli, dikkatle uygulanmalıdır</a:t>
            </a:r>
            <a:endParaRPr lang="tr-TR" sz="1800" dirty="0"/>
          </a:p>
        </p:txBody>
      </p:sp>
      <p:sp>
        <p:nvSpPr>
          <p:cNvPr id="3" name="Ok: Aşağı 2">
            <a:extLst>
              <a:ext uri="{FF2B5EF4-FFF2-40B4-BE49-F238E27FC236}">
                <a16:creationId xmlns:a16="http://schemas.microsoft.com/office/drawing/2014/main" id="{1653989D-59DF-151F-A7AE-C4D8005EB388}"/>
              </a:ext>
            </a:extLst>
          </p:cNvPr>
          <p:cNvSpPr/>
          <p:nvPr/>
        </p:nvSpPr>
        <p:spPr>
          <a:xfrm>
            <a:off x="4501009" y="999456"/>
            <a:ext cx="375920" cy="511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850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2662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263236" y="226856"/>
            <a:ext cx="9393382" cy="267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tr-TR" altLang="tr-TR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Filmlerin Değerlendirilmesi: 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1800" dirty="0" err="1">
                <a:latin typeface="Comic Sans MS" panose="030F0702030302020204" pitchFamily="66" charset="0"/>
              </a:rPr>
              <a:t>Radyograflar</a:t>
            </a:r>
            <a:r>
              <a:rPr lang="tr-TR" altLang="tr-TR" sz="1800" dirty="0">
                <a:latin typeface="Comic Sans MS" panose="030F0702030302020204" pitchFamily="66" charset="0"/>
              </a:rPr>
              <a:t>, farklı dansitelerdeki görüntüler için</a:t>
            </a:r>
            <a:r>
              <a:rPr lang="tr-TR" altLang="tr-TR" sz="1800" dirty="0"/>
              <a:t> </a:t>
            </a:r>
            <a:r>
              <a:rPr lang="tr-TR" altLang="tr-TR" sz="1800" dirty="0">
                <a:latin typeface="Comic Sans MS" panose="030F0702030302020204" pitchFamily="66" charset="0"/>
              </a:rPr>
              <a:t>ışığı ayarlanabilir bir </a:t>
            </a:r>
            <a:r>
              <a:rPr lang="tr-TR" altLang="tr-TR" sz="1800" b="1" dirty="0" err="1">
                <a:latin typeface="Comic Sans MS" panose="030F0702030302020204" pitchFamily="66" charset="0"/>
              </a:rPr>
              <a:t>negatoskop’</a:t>
            </a:r>
            <a:r>
              <a:rPr lang="tr-TR" altLang="tr-TR" sz="1800" dirty="0" err="1">
                <a:latin typeface="Comic Sans MS" panose="030F0702030302020204" pitchFamily="66" charset="0"/>
              </a:rPr>
              <a:t>ta</a:t>
            </a:r>
            <a:r>
              <a:rPr lang="tr-TR" altLang="tr-TR" sz="1800" dirty="0">
                <a:latin typeface="Comic Sans MS" panose="030F0702030302020204" pitchFamily="66" charset="0"/>
              </a:rPr>
              <a:t> değerlendirilmelidir.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1800" dirty="0">
                <a:latin typeface="Comic Sans MS" panose="030F0702030302020204" pitchFamily="66" charset="0"/>
              </a:rPr>
              <a:t>İnceleme için pencere ışığı veya </a:t>
            </a:r>
            <a:r>
              <a:rPr lang="tr-TR" altLang="tr-TR" sz="1800" dirty="0" err="1">
                <a:latin typeface="Comic Sans MS" panose="030F0702030302020204" pitchFamily="66" charset="0"/>
              </a:rPr>
              <a:t>ünit</a:t>
            </a:r>
            <a:r>
              <a:rPr lang="tr-TR" altLang="tr-TR" sz="1800" dirty="0">
                <a:latin typeface="Comic Sans MS" panose="030F0702030302020204" pitchFamily="66" charset="0"/>
              </a:rPr>
              <a:t> ışığı uygun değildir. 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1800" b="1" u="sng" dirty="0">
                <a:latin typeface="Comic Sans MS" panose="030F0702030302020204" pitchFamily="66" charset="0"/>
              </a:rPr>
              <a:t>Değerlendirmenin yapıldığı ortam yarı karanlık olmalıdır.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1800" dirty="0">
                <a:latin typeface="Comic Sans MS" panose="030F0702030302020204" pitchFamily="66" charset="0"/>
              </a:rPr>
              <a:t>Büyüteç kullanımı, küçük  değişikliklerin gözden kaçmasını önler.</a:t>
            </a:r>
          </a:p>
        </p:txBody>
      </p:sp>
      <p:pic>
        <p:nvPicPr>
          <p:cNvPr id="44036" name="Picture 4" descr="negatoskop ile ilgili gÃ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694" y="3101576"/>
            <a:ext cx="4038306" cy="3685308"/>
          </a:xfrm>
          <a:prstGeom prst="rect">
            <a:avLst/>
          </a:prstGeom>
          <a:noFill/>
        </p:spPr>
      </p:pic>
      <p:pic>
        <p:nvPicPr>
          <p:cNvPr id="4" name="Resim 3" descr="karanlık, siluet içeren bir resim&#10;&#10;Açıklama otomatik olarak oluşturuldu">
            <a:extLst>
              <a:ext uri="{FF2B5EF4-FFF2-40B4-BE49-F238E27FC236}">
                <a16:creationId xmlns:a16="http://schemas.microsoft.com/office/drawing/2014/main" id="{44FF0D91-6563-3CF1-88D6-7A739EBBDD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3" y="3429000"/>
            <a:ext cx="4542445" cy="3030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4189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363681" y="2150573"/>
            <a:ext cx="9178637" cy="222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tr-TR" altLang="tr-TR" sz="3200" b="1" dirty="0">
                <a:latin typeface="Comic Sans MS" panose="030F0702030302020204" pitchFamily="66" charset="0"/>
              </a:rPr>
              <a:t>Hastaları </a:t>
            </a:r>
            <a:r>
              <a:rPr lang="tr-TR" altLang="tr-TR" sz="3200" dirty="0">
                <a:latin typeface="Comic Sans MS" panose="030F0702030302020204" pitchFamily="66" charset="0"/>
              </a:rPr>
              <a:t>gereksiz radyasyondan korumak için alınan </a:t>
            </a:r>
            <a:r>
              <a:rPr lang="tr-TR" altLang="tr-TR" sz="3200" u="sng" dirty="0">
                <a:latin typeface="Comic Sans MS" panose="030F0702030302020204" pitchFamily="66" charset="0"/>
              </a:rPr>
              <a:t>önlemlerin tamamı </a:t>
            </a:r>
            <a:r>
              <a:rPr lang="tr-TR" altLang="tr-TR" sz="3200" b="1" u="sng" dirty="0">
                <a:latin typeface="Comic Sans MS" panose="030F0702030302020204" pitchFamily="66" charset="0"/>
              </a:rPr>
              <a:t>uygulayıcı </a:t>
            </a:r>
            <a:r>
              <a:rPr lang="tr-TR" altLang="tr-TR" sz="3200" u="sng" dirty="0">
                <a:latin typeface="Comic Sans MS" panose="030F0702030302020204" pitchFamily="66" charset="0"/>
              </a:rPr>
              <a:t>ve </a:t>
            </a:r>
            <a:r>
              <a:rPr lang="tr-TR" altLang="tr-TR" sz="3200" b="1" u="sng" dirty="0">
                <a:latin typeface="Comic Sans MS" panose="030F0702030302020204" pitchFamily="66" charset="0"/>
              </a:rPr>
              <a:t>çevre</a:t>
            </a:r>
            <a:r>
              <a:rPr lang="tr-TR" altLang="tr-TR" sz="3200" u="sng" dirty="0">
                <a:latin typeface="Comic Sans MS" panose="030F0702030302020204" pitchFamily="66" charset="0"/>
              </a:rPr>
              <a:t> için de geçerlidir.</a:t>
            </a:r>
          </a:p>
        </p:txBody>
      </p:sp>
    </p:spTree>
    <p:extLst>
      <p:ext uri="{BB962C8B-B14F-4D97-AF65-F5344CB8AC3E}">
        <p14:creationId xmlns:p14="http://schemas.microsoft.com/office/powerpoint/2010/main" val="284886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6428923F-E6D0-6D16-2EBA-01271C51226B}"/>
              </a:ext>
            </a:extLst>
          </p:cNvPr>
          <p:cNvSpPr/>
          <p:nvPr/>
        </p:nvSpPr>
        <p:spPr>
          <a:xfrm>
            <a:off x="121920" y="2308866"/>
            <a:ext cx="9906000" cy="1292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altLang="tr-TR" sz="1800" b="1" dirty="0">
                <a:latin typeface="Comic Sans MS" pitchFamily="66" charset="0"/>
              </a:rPr>
              <a:t>Radyasyondan korunmada temel kural  ; </a:t>
            </a:r>
            <a:r>
              <a:rPr lang="tr-TR" altLang="tr-TR" sz="1800" b="1" dirty="0">
                <a:solidFill>
                  <a:srgbClr val="FF0000"/>
                </a:solidFill>
                <a:latin typeface="Comic Sans MS" pitchFamily="66" charset="0"/>
              </a:rPr>
              <a:t>hastanın, 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1800" b="1" dirty="0">
                <a:solidFill>
                  <a:srgbClr val="FF0000"/>
                </a:solidFill>
                <a:latin typeface="Comic Sans MS" pitchFamily="66" charset="0"/>
              </a:rPr>
              <a:t>                                              uygulayıcının  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1800" b="1" dirty="0">
                <a:solidFill>
                  <a:srgbClr val="FF0000"/>
                </a:solidFill>
                <a:latin typeface="Comic Sans MS" pitchFamily="66" charset="0"/>
              </a:rPr>
              <a:t>                                              çevrenin </a:t>
            </a:r>
            <a:r>
              <a:rPr lang="tr-TR" altLang="tr-TR" sz="1800" b="1" dirty="0">
                <a:latin typeface="Comic Sans MS" pitchFamily="66" charset="0"/>
              </a:rPr>
              <a:t>gereksiz ışın </a:t>
            </a:r>
            <a:r>
              <a:rPr lang="tr-TR" altLang="tr-TR" sz="1800" b="1" dirty="0" err="1">
                <a:latin typeface="Comic Sans MS" pitchFamily="66" charset="0"/>
              </a:rPr>
              <a:t>alımasını</a:t>
            </a:r>
            <a:r>
              <a:rPr lang="tr-TR" altLang="tr-TR" sz="1800" b="1" dirty="0">
                <a:latin typeface="Comic Sans MS" pitchFamily="66" charset="0"/>
              </a:rPr>
              <a:t> engellemektir.</a:t>
            </a:r>
          </a:p>
        </p:txBody>
      </p:sp>
    </p:spTree>
    <p:extLst>
      <p:ext uri="{BB962C8B-B14F-4D97-AF65-F5344CB8AC3E}">
        <p14:creationId xmlns:p14="http://schemas.microsoft.com/office/powerpoint/2010/main" val="437047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762000" y="8382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endParaRPr lang="tr-TR" altLang="tr-TR" sz="2400">
              <a:latin typeface="Comic Sans MS" panose="030F0702030302020204" pitchFamily="66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25120" y="838200"/>
            <a:ext cx="9418320" cy="512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tr-TR" altLang="tr-TR" sz="2800" b="1" u="sng" dirty="0">
                <a:latin typeface="Comic Sans MS" panose="030F0702030302020204" pitchFamily="66" charset="0"/>
              </a:rPr>
              <a:t>Uygulayıcı için radyasyon güvenlik önlemleri şu gerçeklere dayanır :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tr-TR" altLang="tr-TR" sz="2800" dirty="0">
                <a:latin typeface="Comic Sans MS" panose="030F0702030302020204" pitchFamily="66" charset="0"/>
              </a:rPr>
              <a:t> X-ışınları kaynaktan çıktığında düz bir hatta ilerlerler.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tr-TR" altLang="tr-TR" sz="2800" dirty="0">
                <a:latin typeface="Comic Sans MS" panose="030F0702030302020204" pitchFamily="66" charset="0"/>
              </a:rPr>
              <a:t> Şiddetleri mesafenin karesi ile ters orantılıdır.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tr-TR" altLang="tr-TR" sz="2800" dirty="0">
                <a:latin typeface="Comic Sans MS" panose="030F0702030302020204" pitchFamily="66" charset="0"/>
              </a:rPr>
              <a:t> Bir madde veya dokuya çarparak saçılabilirler.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endParaRPr lang="tr-TR" altLang="tr-TR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7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69456" y="544657"/>
            <a:ext cx="9739744" cy="24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tr-TR" altLang="tr-TR" sz="1800" b="1" dirty="0">
                <a:latin typeface="Comic Sans MS" panose="030F0702030302020204" pitchFamily="66" charset="0"/>
              </a:rPr>
              <a:t>Röntgen cihazı </a:t>
            </a:r>
            <a:r>
              <a:rPr lang="tr-TR" sz="18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kliniklerde ayrı bir bölüme yerleştirilmeli, </a:t>
            </a:r>
            <a:r>
              <a:rPr lang="tr-TR" altLang="tr-TR" sz="1800" b="1" u="sng" dirty="0">
                <a:latin typeface="Comic Sans MS" panose="030F0702030302020204" pitchFamily="66" charset="0"/>
              </a:rPr>
              <a:t>muayene odasında veya </a:t>
            </a:r>
            <a:r>
              <a:rPr lang="tr-TR" altLang="tr-TR" sz="1800" b="1" u="sng" dirty="0" err="1">
                <a:latin typeface="Comic Sans MS" panose="030F0702030302020204" pitchFamily="66" charset="0"/>
              </a:rPr>
              <a:t>ünitin</a:t>
            </a:r>
            <a:r>
              <a:rPr lang="tr-TR" altLang="tr-TR" sz="1800" b="1" u="sng" dirty="0">
                <a:latin typeface="Comic Sans MS" panose="030F0702030302020204" pitchFamily="66" charset="0"/>
              </a:rPr>
              <a:t> başında olmamalıdır.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tr-TR" altLang="tr-TR" sz="1800" b="1" dirty="0">
                <a:latin typeface="Comic Sans MS" panose="030F0702030302020204" pitchFamily="66" charset="0"/>
              </a:rPr>
              <a:t>Uygulayıcı, ışınlama yaparken </a:t>
            </a:r>
            <a:r>
              <a:rPr lang="tr-TR" altLang="tr-TR" sz="1800" b="1" u="sng" dirty="0">
                <a:latin typeface="Comic Sans MS" panose="030F0702030302020204" pitchFamily="66" charset="0"/>
              </a:rPr>
              <a:t>odanın dışında veya uygun bir bariyerin arkasında </a:t>
            </a:r>
            <a:r>
              <a:rPr lang="tr-TR" altLang="tr-TR" sz="1800" b="1" dirty="0">
                <a:latin typeface="Comic Sans MS" panose="030F0702030302020204" pitchFamily="66" charset="0"/>
              </a:rPr>
              <a:t>durmalıdır.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tr-TR" altLang="tr-TR" sz="1800" b="1" dirty="0">
                <a:latin typeface="Comic Sans MS" panose="030F0702030302020204" pitchFamily="66" charset="0"/>
              </a:rPr>
              <a:t>Koruyucu paravanın </a:t>
            </a:r>
            <a:r>
              <a:rPr lang="tr-TR" altLang="tr-TR" sz="1800" b="1" u="sng" dirty="0">
                <a:latin typeface="Comic Sans MS" panose="030F0702030302020204" pitchFamily="66" charset="0"/>
              </a:rPr>
              <a:t>kurşun camlı bir penceresi</a:t>
            </a:r>
            <a:r>
              <a:rPr lang="tr-TR" altLang="tr-TR" sz="1800" b="1" dirty="0">
                <a:latin typeface="Comic Sans MS" panose="030F0702030302020204" pitchFamily="66" charset="0"/>
              </a:rPr>
              <a:t> olmalıdır.</a:t>
            </a:r>
          </a:p>
        </p:txBody>
      </p:sp>
      <p:pic>
        <p:nvPicPr>
          <p:cNvPr id="50179" name="Picture 2" descr="radiation protection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745" y="3295177"/>
            <a:ext cx="4555375" cy="312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4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>
            <a:extLst>
              <a:ext uri="{FF2B5EF4-FFF2-40B4-BE49-F238E27FC236}">
                <a16:creationId xmlns:a16="http://schemas.microsoft.com/office/drawing/2014/main" id="{31BB6CF4-4DCB-44FA-F025-C89B7DCD2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317500"/>
            <a:ext cx="4216400" cy="6223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680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07" y="2054026"/>
            <a:ext cx="8957385" cy="44902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2362200" y="1237079"/>
            <a:ext cx="754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Pozisyon ve Mesafe Kuralı</a:t>
            </a:r>
          </a:p>
        </p:txBody>
      </p:sp>
      <p:sp>
        <p:nvSpPr>
          <p:cNvPr id="51204" name="3 Dikdörtgen"/>
          <p:cNvSpPr>
            <a:spLocks noChangeArrowheads="1"/>
          </p:cNvSpPr>
          <p:nvPr/>
        </p:nvSpPr>
        <p:spPr bwMode="auto">
          <a:xfrm>
            <a:off x="180109" y="313749"/>
            <a:ext cx="95180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tr-TR" altLang="tr-TR" sz="1800" dirty="0">
                <a:latin typeface="Comic Sans MS" panose="030F0702030302020204" pitchFamily="66" charset="0"/>
              </a:rPr>
              <a:t>Koruyucu bir paravan yoksa, ışınlama sırasında uygulayıcının radyasyon kaynağına uzaklığı en az 180-200 cm olmalıdır.</a:t>
            </a:r>
          </a:p>
        </p:txBody>
      </p:sp>
    </p:spTree>
    <p:extLst>
      <p:ext uri="{BB962C8B-B14F-4D97-AF65-F5344CB8AC3E}">
        <p14:creationId xmlns:p14="http://schemas.microsoft.com/office/powerpoint/2010/main" val="187871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026"/>
          <p:cNvSpPr txBox="1">
            <a:spLocks noChangeArrowheads="1"/>
          </p:cNvSpPr>
          <p:nvPr/>
        </p:nvSpPr>
        <p:spPr bwMode="auto">
          <a:xfrm>
            <a:off x="1143000" y="1676401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 sz="2800">
              <a:latin typeface="Comic Sans MS" panose="030F0702030302020204" pitchFamily="66" charset="0"/>
            </a:endParaRPr>
          </a:p>
        </p:txBody>
      </p:sp>
      <p:sp>
        <p:nvSpPr>
          <p:cNvPr id="57347" name="Text Box 1027"/>
          <p:cNvSpPr txBox="1">
            <a:spLocks noChangeArrowheads="1"/>
          </p:cNvSpPr>
          <p:nvPr/>
        </p:nvSpPr>
        <p:spPr bwMode="auto">
          <a:xfrm>
            <a:off x="374997" y="1676401"/>
            <a:ext cx="9379526" cy="243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tr-TR" altLang="tr-TR" sz="24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Uygulayıcı ışınlama sırasında tüpü veya filmi kesinlikle eliyle tutmamalıdır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tr-TR" altLang="tr-TR" sz="2400" b="1" dirty="0">
                <a:latin typeface="Comic Sans MS" panose="030F0702030302020204" pitchFamily="66" charset="0"/>
              </a:rPr>
              <a:t>Röntgen cihazının destek ve taşıyıcı kollarının periyodik bakımları yapılarak tüp başının hareketliliği önlenmiş olmalıdır.</a:t>
            </a:r>
          </a:p>
        </p:txBody>
      </p:sp>
    </p:spTree>
    <p:extLst>
      <p:ext uri="{BB962C8B-B14F-4D97-AF65-F5344CB8AC3E}">
        <p14:creationId xmlns:p14="http://schemas.microsoft.com/office/powerpoint/2010/main" val="213884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632058" y="1245131"/>
            <a:ext cx="9273942" cy="3909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>
                <a:latin typeface="Comic Sans MS" pitchFamily="66" charset="0"/>
              </a:rPr>
              <a:t>Duvarlar betonsa en az 20 cm, tuğlaysa en az 30 cm kalınlığında olmalı.</a:t>
            </a:r>
          </a:p>
          <a:p>
            <a:pPr>
              <a:lnSpc>
                <a:spcPct val="150000"/>
              </a:lnSpc>
            </a:pPr>
            <a:endParaRPr lang="tr-TR" sz="2400" b="1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b="1" dirty="0">
                <a:latin typeface="Comic Sans MS" pitchFamily="66" charset="0"/>
              </a:rPr>
              <a:t>Eğer duvarlar istenen kalınlıkta değil ise 2 mm kurşun plakalarla kaplanması gerekir.</a:t>
            </a:r>
          </a:p>
          <a:p>
            <a:pPr>
              <a:lnSpc>
                <a:spcPct val="150000"/>
              </a:lnSpc>
            </a:pPr>
            <a:endParaRPr lang="tr-TR" sz="2400" b="1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b="1" dirty="0">
                <a:latin typeface="Comic Sans MS" pitchFamily="66" charset="0"/>
              </a:rPr>
              <a:t>Koruyucu bariyerler 2 mm kurşun plakalarla kaplanmalı.</a:t>
            </a:r>
          </a:p>
        </p:txBody>
      </p:sp>
    </p:spTree>
    <p:extLst>
      <p:ext uri="{BB962C8B-B14F-4D97-AF65-F5344CB8AC3E}">
        <p14:creationId xmlns:p14="http://schemas.microsoft.com/office/powerpoint/2010/main" val="1598083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73626" y="2802394"/>
            <a:ext cx="9518072" cy="2318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tr-TR" altLang="tr-TR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Radyoloji kliniği veya röntgen cihazlarının bulunduğu odanın havalandırılması çok iyi olmalıdır. Özellikle kliniklerde, zemine yakın yerleştirilmiş aspiratörler bulunmalıdır</a:t>
            </a:r>
            <a:r>
              <a:rPr lang="tr-TR" altLang="tr-TR" sz="2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tr-TR" altLang="tr-TR" sz="2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tr-TR" altLang="tr-TR" sz="2000" b="1" dirty="0">
              <a:latin typeface="Comic Sans MS" panose="030F0702030302020204" pitchFamily="66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87480" y="5397666"/>
            <a:ext cx="9490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Etkili Alan:</a:t>
            </a:r>
            <a:r>
              <a:rPr lang="tr-TR" altLang="tr-TR" sz="18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Röntgen cihazının bulunduğu kısım merkez olmak üzere 1,5 m çaplı daire</a:t>
            </a:r>
            <a:endParaRPr lang="tr-TR" altLang="tr-TR" sz="1800" dirty="0">
              <a:latin typeface="Comic Sans MS" panose="030F0702030302020204" pitchFamily="66" charset="0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İzleme Alanı:</a:t>
            </a:r>
            <a:r>
              <a:rPr lang="tr-TR" altLang="tr-TR" sz="18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Etkili alanı çevreleyen ve merkezi, röntgen cihazı olan 3 m çaplı daire</a:t>
            </a:r>
            <a:endParaRPr lang="tr-TR" altLang="tr-TR" sz="1800" dirty="0">
              <a:latin typeface="Comic Sans MS" panose="030F0702030302020204" pitchFamily="66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73626" y="730044"/>
            <a:ext cx="9410702" cy="2123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>
                <a:latin typeface="Comic Sans MS" pitchFamily="66" charset="0"/>
              </a:rPr>
              <a:t>X-ışınlarının havayı iyonize etmesi sonucu </a:t>
            </a:r>
            <a:r>
              <a:rPr lang="tr-TR" sz="2400" b="1" dirty="0" err="1">
                <a:latin typeface="Comic Sans MS" pitchFamily="66" charset="0"/>
              </a:rPr>
              <a:t>toksik</a:t>
            </a:r>
            <a:r>
              <a:rPr lang="tr-TR" sz="2400" b="1" dirty="0">
                <a:latin typeface="Comic Sans MS" pitchFamily="66" charset="0"/>
              </a:rPr>
              <a:t> gazlar oluşur. Bu gazlar havadan ağır olduğundan zemine yakın birikir. </a:t>
            </a:r>
            <a:br>
              <a:rPr lang="tr-TR" sz="1800" dirty="0">
                <a:latin typeface="Comic Sans MS" pitchFamily="66" charset="0"/>
              </a:rPr>
            </a:br>
            <a:endParaRPr lang="tr-TR" sz="1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256309" y="2110567"/>
            <a:ext cx="9393381" cy="170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SzPct val="100000"/>
            </a:pPr>
            <a:r>
              <a:rPr lang="tr-TR" altLang="tr-TR" sz="1800" dirty="0">
                <a:latin typeface="Comic Sans MS" panose="030F0702030302020204" pitchFamily="66" charset="0"/>
              </a:rPr>
              <a:t>X-ışını uygulamaları sırasında </a:t>
            </a:r>
            <a:r>
              <a:rPr lang="tr-TR" altLang="tr-TR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dozimetre</a:t>
            </a:r>
            <a:r>
              <a:rPr lang="tr-TR" altLang="tr-TR" sz="1800" dirty="0">
                <a:latin typeface="Comic Sans MS" panose="030F0702030302020204" pitchFamily="66" charset="0"/>
              </a:rPr>
              <a:t> kullanılmalıdır. ( Radyasyon Çalışanları İçin )</a:t>
            </a:r>
          </a:p>
          <a:p>
            <a:pPr>
              <a:lnSpc>
                <a:spcPct val="150000"/>
              </a:lnSpc>
              <a:buSzPct val="100000"/>
            </a:pPr>
            <a:endParaRPr lang="tr-TR" altLang="tr-TR" sz="1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tr-TR" altLang="tr-TR" sz="1800" dirty="0">
                <a:latin typeface="Comic Sans MS" panose="030F0702030302020204" pitchFamily="66" charset="0"/>
              </a:rPr>
              <a:t>Dozimetre, sağlıklı değerlendirme için</a:t>
            </a:r>
            <a:r>
              <a:rPr lang="tr-TR" altLang="tr-TR" sz="1800" dirty="0"/>
              <a:t> </a:t>
            </a:r>
            <a:r>
              <a:rPr lang="tr-TR" altLang="tr-TR" sz="1800" dirty="0">
                <a:latin typeface="Comic Sans MS" panose="030F0702030302020204" pitchFamily="66" charset="0"/>
              </a:rPr>
              <a:t>çalışma ortamında geçirilen</a:t>
            </a:r>
            <a:r>
              <a:rPr lang="tr-TR" altLang="tr-TR" sz="1800" dirty="0"/>
              <a:t> </a:t>
            </a:r>
            <a:r>
              <a:rPr lang="tr-TR" altLang="tr-TR" sz="1800" dirty="0">
                <a:latin typeface="Comic Sans MS" panose="030F0702030302020204" pitchFamily="66" charset="0"/>
              </a:rPr>
              <a:t>tüm sürede röntgen personelinin yakasında taşınmalı, işyeri dışında taşınmamalıdır.</a:t>
            </a:r>
          </a:p>
        </p:txBody>
      </p:sp>
    </p:spTree>
    <p:extLst>
      <p:ext uri="{BB962C8B-B14F-4D97-AF65-F5344CB8AC3E}">
        <p14:creationId xmlns:p14="http://schemas.microsoft.com/office/powerpoint/2010/main" val="41617196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166255" y="341857"/>
            <a:ext cx="9462654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tr-TR" altLang="tr-TR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Maksimum </a:t>
            </a:r>
            <a:r>
              <a:rPr lang="tr-TR" altLang="tr-TR" sz="1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müsade</a:t>
            </a:r>
            <a:r>
              <a:rPr lang="tr-TR" altLang="tr-TR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dozu (MPD) </a:t>
            </a:r>
            <a:r>
              <a:rPr lang="tr-TR" altLang="tr-TR" sz="1800" dirty="0">
                <a:latin typeface="Comic Sans MS" panose="030F0702030302020204" pitchFamily="66" charset="0"/>
              </a:rPr>
              <a:t>Radyasyonla mesleki olarak uğraşan bir kişinin </a:t>
            </a:r>
          </a:p>
          <a:p>
            <a:pPr>
              <a:lnSpc>
                <a:spcPct val="150000"/>
              </a:lnSpc>
            </a:pPr>
            <a:r>
              <a:rPr lang="tr-TR" altLang="tr-TR" sz="1800" dirty="0">
                <a:latin typeface="Comic Sans MS" panose="030F0702030302020204" pitchFamily="66" charset="0"/>
              </a:rPr>
              <a:t>ya da bir vücut bölümünün, belirli bir sürede almasına izin verilebilecek en yüksek </a:t>
            </a:r>
          </a:p>
          <a:p>
            <a:pPr>
              <a:lnSpc>
                <a:spcPct val="150000"/>
              </a:lnSpc>
            </a:pPr>
            <a:r>
              <a:rPr lang="tr-TR" altLang="tr-TR" sz="1800" dirty="0">
                <a:latin typeface="Comic Sans MS" panose="030F0702030302020204" pitchFamily="66" charset="0"/>
              </a:rPr>
              <a:t>radyasyon dozudur.</a:t>
            </a:r>
          </a:p>
        </p:txBody>
      </p:sp>
      <p:sp>
        <p:nvSpPr>
          <p:cNvPr id="56323" name="3 Dikdörtgen"/>
          <p:cNvSpPr>
            <a:spLocks noChangeArrowheads="1"/>
          </p:cNvSpPr>
          <p:nvPr/>
        </p:nvSpPr>
        <p:spPr bwMode="auto">
          <a:xfrm>
            <a:off x="704851" y="1989139"/>
            <a:ext cx="8569325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tr-TR" altLang="tr-TR" sz="1800" b="1" dirty="0">
                <a:latin typeface="Comic Sans MS" panose="030F0702030302020204" pitchFamily="66" charset="0"/>
              </a:rPr>
              <a:t>MPD </a:t>
            </a:r>
            <a:r>
              <a:rPr lang="tr-TR" altLang="tr-TR" sz="1800" dirty="0">
                <a:latin typeface="Comic Sans MS" panose="030F0702030302020204" pitchFamily="66" charset="0"/>
              </a:rPr>
              <a:t>            </a:t>
            </a:r>
            <a:r>
              <a:rPr lang="tr-TR" altLang="tr-TR" sz="1800" b="1" dirty="0">
                <a:latin typeface="Comic Sans MS" panose="030F0702030302020204" pitchFamily="66" charset="0"/>
              </a:rPr>
              <a:t>50 </a:t>
            </a:r>
            <a:r>
              <a:rPr lang="tr-TR" altLang="tr-TR" sz="1800" b="1" dirty="0" err="1">
                <a:latin typeface="Comic Sans MS" panose="030F0702030302020204" pitchFamily="66" charset="0"/>
              </a:rPr>
              <a:t>mSv</a:t>
            </a:r>
            <a:r>
              <a:rPr lang="tr-TR" altLang="tr-TR" sz="1800" b="1" dirty="0">
                <a:latin typeface="Comic Sans MS" panose="030F0702030302020204" pitchFamily="66" charset="0"/>
              </a:rPr>
              <a:t>/yıl</a:t>
            </a:r>
            <a:r>
              <a:rPr lang="tr-TR" altLang="tr-TR" sz="1800" dirty="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1800" dirty="0" err="1">
                <a:latin typeface="Comic Sans MS" panose="030F0702030302020204" pitchFamily="66" charset="0"/>
              </a:rPr>
              <a:t>Ardarda</a:t>
            </a:r>
            <a:r>
              <a:rPr lang="tr-TR" altLang="tr-TR" sz="1800" dirty="0">
                <a:latin typeface="Comic Sans MS" panose="030F0702030302020204" pitchFamily="66" charset="0"/>
              </a:rPr>
              <a:t> gelen 5 yılın ortalaması en fazla 20 </a:t>
            </a:r>
            <a:r>
              <a:rPr lang="tr-TR" altLang="tr-TR" sz="1800" dirty="0" err="1">
                <a:latin typeface="Comic Sans MS" panose="030F0702030302020204" pitchFamily="66" charset="0"/>
              </a:rPr>
              <a:t>mSv</a:t>
            </a:r>
            <a:r>
              <a:rPr lang="tr-TR" altLang="tr-TR" sz="1800" dirty="0">
                <a:latin typeface="Comic Sans MS" panose="030F0702030302020204" pitchFamily="66" charset="0"/>
              </a:rPr>
              <a:t>/yıl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1800" dirty="0">
                <a:latin typeface="Comic Sans MS" panose="030F0702030302020204" pitchFamily="66" charset="0"/>
              </a:rPr>
              <a:t>Ayda en fazla 2 </a:t>
            </a:r>
            <a:r>
              <a:rPr lang="tr-TR" altLang="tr-TR" sz="1800" dirty="0" err="1">
                <a:latin typeface="Comic Sans MS" panose="030F0702030302020204" pitchFamily="66" charset="0"/>
              </a:rPr>
              <a:t>mSv</a:t>
            </a:r>
            <a:r>
              <a:rPr lang="tr-TR" altLang="tr-TR" sz="1800" dirty="0">
                <a:latin typeface="Comic Sans MS" panose="030F0702030302020204" pitchFamily="66" charset="0"/>
              </a:rPr>
              <a:t>  </a:t>
            </a:r>
          </a:p>
          <a:p>
            <a:pPr eaLnBrk="1" hangingPunct="1">
              <a:lnSpc>
                <a:spcPct val="150000"/>
              </a:lnSpc>
            </a:pPr>
            <a:endParaRPr lang="tr-TR" altLang="tr-TR" sz="1800" dirty="0"/>
          </a:p>
          <a:p>
            <a:pPr eaLnBrk="1" hangingPunct="1">
              <a:lnSpc>
                <a:spcPct val="150000"/>
              </a:lnSpc>
            </a:pPr>
            <a:r>
              <a:rPr lang="tr-TR" altLang="tr-TR" sz="1800" dirty="0">
                <a:latin typeface="Comic Sans MS" panose="030F0702030302020204" pitchFamily="66" charset="0"/>
              </a:rPr>
              <a:t>Maksimum Total Doz 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1800" dirty="0">
                <a:latin typeface="Comic Sans MS" panose="030F0702030302020204" pitchFamily="66" charset="0"/>
              </a:rPr>
              <a:t>              (n-18)x 50 </a:t>
            </a:r>
            <a:r>
              <a:rPr lang="tr-TR" altLang="tr-TR" sz="1800" dirty="0" err="1">
                <a:latin typeface="Comic Sans MS" panose="030F0702030302020204" pitchFamily="66" charset="0"/>
              </a:rPr>
              <a:t>mSv</a:t>
            </a:r>
            <a:r>
              <a:rPr lang="tr-TR" altLang="tr-TR" sz="1800" dirty="0">
                <a:latin typeface="Comic Sans MS" panose="030F0702030302020204" pitchFamily="66" charset="0"/>
              </a:rPr>
              <a:t>/yıl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1800" dirty="0">
                <a:latin typeface="Comic Sans MS" panose="030F0702030302020204" pitchFamily="66" charset="0"/>
              </a:rPr>
              <a:t>              (n-18)x 5 </a:t>
            </a:r>
            <a:r>
              <a:rPr lang="tr-TR" altLang="tr-TR" sz="1800" dirty="0" err="1">
                <a:latin typeface="Comic Sans MS" panose="030F0702030302020204" pitchFamily="66" charset="0"/>
              </a:rPr>
              <a:t>Rem</a:t>
            </a:r>
            <a:r>
              <a:rPr lang="tr-TR" altLang="tr-TR" sz="1800" dirty="0">
                <a:latin typeface="Comic Sans MS" panose="030F0702030302020204" pitchFamily="66" charset="0"/>
              </a:rPr>
              <a:t>/yıl           n=Uygulayıcının yaşı</a:t>
            </a:r>
          </a:p>
          <a:p>
            <a:pPr eaLnBrk="1" hangingPunct="1">
              <a:lnSpc>
                <a:spcPct val="150000"/>
              </a:lnSpc>
            </a:pPr>
            <a:endParaRPr lang="tr-TR" altLang="tr-TR" sz="20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tr-TR" altLang="tr-TR" sz="2000" dirty="0">
                <a:latin typeface="Comic Sans MS" panose="030F0702030302020204" pitchFamily="66" charset="0"/>
              </a:rPr>
              <a:t>    </a:t>
            </a:r>
          </a:p>
          <a:p>
            <a:pPr>
              <a:spcBef>
                <a:spcPct val="50000"/>
              </a:spcBef>
            </a:pPr>
            <a:endParaRPr lang="tr-TR" altLang="tr-TR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56324" name="4 Sağ Ok"/>
          <p:cNvSpPr>
            <a:spLocks noChangeArrowheads="1"/>
          </p:cNvSpPr>
          <p:nvPr/>
        </p:nvSpPr>
        <p:spPr bwMode="auto">
          <a:xfrm>
            <a:off x="1423989" y="2133600"/>
            <a:ext cx="598775" cy="207818"/>
          </a:xfrm>
          <a:prstGeom prst="rightArrow">
            <a:avLst>
              <a:gd name="adj1" fmla="val 50000"/>
              <a:gd name="adj2" fmla="val 50196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623084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63236" y="861695"/>
            <a:ext cx="9393382" cy="17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sz="1800" dirty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X-ışınlarının keşfinden bu yana radyolojide kullanılan dozlar sürekli azalmıştır. </a:t>
            </a:r>
          </a:p>
          <a:p>
            <a:pPr>
              <a:lnSpc>
                <a:spcPct val="150000"/>
              </a:lnSpc>
              <a:defRPr/>
            </a:pPr>
            <a:endParaRPr lang="tr-TR" sz="1800" dirty="0">
              <a:solidFill>
                <a:schemeClr val="accent1">
                  <a:lumMod val="25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defRPr/>
            </a:pPr>
            <a:r>
              <a:rPr lang="tr-TR" sz="1800" dirty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X-ışını cihazları ve imaj reseptörlerinin teknolojik gelişmeleri ve dijital görüntülemenin kullanıma girmesi ile doz miktarları günümüzdeki minimum  düzeylere inmiştir.</a:t>
            </a:r>
          </a:p>
        </p:txBody>
      </p:sp>
      <p:sp>
        <p:nvSpPr>
          <p:cNvPr id="57347" name="3 Dikdörtgen"/>
          <p:cNvSpPr>
            <a:spLocks noChangeArrowheads="1"/>
          </p:cNvSpPr>
          <p:nvPr/>
        </p:nvSpPr>
        <p:spPr bwMode="auto">
          <a:xfrm>
            <a:off x="263236" y="3225282"/>
            <a:ext cx="937952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tr-TR" altLang="tr-TR" sz="18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Mezuniyet sonrasında radyasyon güvenliği ile ilgili yeni gelişmeler izlenmeli ve bilgiler güncellenmelidir. </a:t>
            </a:r>
          </a:p>
          <a:p>
            <a:pPr>
              <a:lnSpc>
                <a:spcPct val="150000"/>
              </a:lnSpc>
            </a:pPr>
            <a:r>
              <a:rPr lang="tr-TR" altLang="tr-TR" sz="18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tr-TR" altLang="tr-TR" sz="18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Net bir yarar sağlamayan hiçbir radyasyon uygulamasına izin verilmemeli, mümkün olan en düşük radyasyon dozu uygulanarak, zararlı etkilerden tüm insan neslinin korunması sağlanmalıdır.</a:t>
            </a:r>
          </a:p>
        </p:txBody>
      </p:sp>
    </p:spTree>
    <p:extLst>
      <p:ext uri="{BB962C8B-B14F-4D97-AF65-F5344CB8AC3E}">
        <p14:creationId xmlns:p14="http://schemas.microsoft.com/office/powerpoint/2010/main" val="46279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2 Dikdörtgen"/>
          <p:cNvSpPr>
            <a:spLocks noChangeArrowheads="1"/>
          </p:cNvSpPr>
          <p:nvPr/>
        </p:nvSpPr>
        <p:spPr bwMode="auto">
          <a:xfrm>
            <a:off x="612843" y="476250"/>
            <a:ext cx="85506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Radyasyon Korunmasında İlkeler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B309C65-AD08-F40B-63BD-6BCC79E32AA1}"/>
              </a:ext>
            </a:extLst>
          </p:cNvPr>
          <p:cNvSpPr/>
          <p:nvPr/>
        </p:nvSpPr>
        <p:spPr>
          <a:xfrm>
            <a:off x="3537625" y="1524000"/>
            <a:ext cx="2830749" cy="1002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Radyasyondan Korunma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4648A1A6-5879-FB06-E534-805DB39662B4}"/>
              </a:ext>
            </a:extLst>
          </p:cNvPr>
          <p:cNvSpPr/>
          <p:nvPr/>
        </p:nvSpPr>
        <p:spPr>
          <a:xfrm>
            <a:off x="1302642" y="3434418"/>
            <a:ext cx="1971472" cy="1143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Gereklilik</a:t>
            </a:r>
            <a:endParaRPr lang="tr-TR" sz="2400" b="1" dirty="0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B6E29643-F4B3-2767-3C97-A87378C2BD96}"/>
              </a:ext>
            </a:extLst>
          </p:cNvPr>
          <p:cNvSpPr/>
          <p:nvPr/>
        </p:nvSpPr>
        <p:spPr>
          <a:xfrm>
            <a:off x="4210404" y="3428998"/>
            <a:ext cx="1773836" cy="1143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/>
              <a:t>ALADA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1BB2F00D-96E2-3274-1D95-ADE91C9496AB}"/>
              </a:ext>
            </a:extLst>
          </p:cNvPr>
          <p:cNvSpPr/>
          <p:nvPr/>
        </p:nvSpPr>
        <p:spPr>
          <a:xfrm>
            <a:off x="6631888" y="3429000"/>
            <a:ext cx="2422187" cy="1143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Doz Sınırlamaları</a:t>
            </a:r>
          </a:p>
        </p:txBody>
      </p: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82833847-C5C6-520C-4928-FBF1F513886F}"/>
              </a:ext>
            </a:extLst>
          </p:cNvPr>
          <p:cNvCxnSpPr/>
          <p:nvPr/>
        </p:nvCxnSpPr>
        <p:spPr>
          <a:xfrm flipH="1">
            <a:off x="2288378" y="2661920"/>
            <a:ext cx="1066800" cy="6502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CA8E2E97-E14C-108B-D44B-6EA96D6E45A8}"/>
              </a:ext>
            </a:extLst>
          </p:cNvPr>
          <p:cNvCxnSpPr>
            <a:cxnSpLocks/>
          </p:cNvCxnSpPr>
          <p:nvPr/>
        </p:nvCxnSpPr>
        <p:spPr>
          <a:xfrm>
            <a:off x="6727759" y="2661920"/>
            <a:ext cx="1115222" cy="6092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5ABD1211-0185-B72E-6036-884788465EF0}"/>
              </a:ext>
            </a:extLst>
          </p:cNvPr>
          <p:cNvCxnSpPr>
            <a:cxnSpLocks/>
          </p:cNvCxnSpPr>
          <p:nvPr/>
        </p:nvCxnSpPr>
        <p:spPr>
          <a:xfrm>
            <a:off x="5097322" y="2692062"/>
            <a:ext cx="0" cy="62009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730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1249" y="1474458"/>
            <a:ext cx="9623502" cy="3909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tr-TR" sz="2400" b="1" u="sng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Uygulamaların gerekliliği:</a:t>
            </a:r>
            <a:r>
              <a:rPr lang="tr-TR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24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Justification</a:t>
            </a:r>
            <a:r>
              <a:rPr lang="tr-TR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haklılık-gereklilik) 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tr-TR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 bir yarar sağlamayacak radyasyon uygulamalarından kaçınılmalıdır. 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endParaRPr lang="tr-TR" sz="24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endParaRPr lang="tr-TR" sz="2400" b="1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tr-TR" sz="2400" b="1" u="sng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Doz sınırlandırılması:</a:t>
            </a:r>
            <a:r>
              <a:rPr lang="tr-TR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Maksimum izin verilen dozlar (MPD, </a:t>
            </a:r>
            <a:r>
              <a:rPr lang="tr-TR" sz="24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maximum</a:t>
            </a:r>
            <a:r>
              <a:rPr lang="tr-TR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permissible</a:t>
            </a:r>
            <a:r>
              <a:rPr lang="tr-TR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dose</a:t>
            </a:r>
            <a:r>
              <a:rPr lang="tr-TR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aşılmamalıdır.</a:t>
            </a:r>
            <a:endParaRPr lang="tr-TR" sz="24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36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548063" y="488832"/>
            <a:ext cx="9199418" cy="1846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228600" algn="l"/>
              </a:tabLst>
            </a:pPr>
            <a:r>
              <a:rPr lang="tr-TR" sz="24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 A D A</a:t>
            </a:r>
            <a:r>
              <a:rPr lang="tr-TR" sz="2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prensibi (</a:t>
            </a:r>
            <a:r>
              <a:rPr lang="tr-TR" sz="24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tr-TR" sz="2400" b="1" dirty="0" err="1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tr-TR" sz="2400" dirty="0" err="1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ow</a:t>
            </a:r>
            <a:r>
              <a:rPr lang="tr-TR" sz="2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tr-TR" sz="2400" b="1" dirty="0" err="1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400" dirty="0" err="1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iagnostically</a:t>
            </a:r>
            <a:r>
              <a:rPr lang="tr-TR" sz="2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400" dirty="0" err="1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cceptable</a:t>
            </a:r>
            <a:r>
              <a:rPr lang="tr-TR" sz="2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50000"/>
              </a:lnSpc>
              <a:tabLst>
                <a:tab pos="228600" algn="l"/>
              </a:tabLst>
            </a:pPr>
            <a:r>
              <a:rPr lang="tr-TR" sz="18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Doz ne kadar düşük olursa olsun </a:t>
            </a:r>
            <a:r>
              <a:rPr lang="tr-TR" sz="1800" b="1" u="sng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stokastik</a:t>
            </a:r>
            <a:r>
              <a:rPr lang="tr-TR" sz="18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etkilere yol açabileceği unutulmaksızın, standart kalitede radyografik görüntü elde etmek için </a:t>
            </a:r>
            <a:r>
              <a:rPr lang="tr-TR" sz="1800" b="1" u="sng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mümkün olan en düşük doz</a:t>
            </a:r>
            <a:r>
              <a:rPr lang="tr-TR" sz="18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uygulanmalıdır.</a:t>
            </a:r>
            <a:endParaRPr lang="tr-TR" sz="18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548063" y="3695405"/>
            <a:ext cx="89952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Nasıl 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Işınlama süresi azaltılarak,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Işın kaynağı </a:t>
            </a:r>
            <a:r>
              <a:rPr lang="tr-TR" sz="2000">
                <a:latin typeface="Comic Sans MS" panose="030F0702030302020204" pitchFamily="66" charset="0"/>
                <a:cs typeface="Times New Roman" panose="02020603050405020304" pitchFamily="18" charset="0"/>
              </a:rPr>
              <a:t>ile obje arasındaki </a:t>
            </a:r>
            <a:r>
              <a:rPr lang="tr-TR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mesafe artırılarak</a:t>
            </a:r>
          </a:p>
          <a:p>
            <a:r>
              <a:rPr lang="tr-TR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(Kurşun paravan, kurşun önlük gibi koruyucu bariyerler kullanılarak.) </a:t>
            </a:r>
            <a:endParaRPr lang="tr-TR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41069" y="2452796"/>
            <a:ext cx="8049491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tr-TR" altLang="tr-TR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  </a:t>
            </a:r>
            <a:endParaRPr lang="tr-TR" altLang="tr-TR" sz="1800" b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altLang="tr-TR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    Film endikasyonunun doğruluğu</a:t>
            </a:r>
          </a:p>
          <a:p>
            <a:pPr>
              <a:lnSpc>
                <a:spcPct val="150000"/>
              </a:lnSpc>
            </a:pPr>
            <a:endParaRPr lang="tr-TR" altLang="tr-TR" sz="1800" b="1" dirty="0">
              <a:latin typeface="Comic Sans MS" panose="030F0702030302020204" pitchFamily="66" charset="0"/>
            </a:endParaRPr>
          </a:p>
          <a:p>
            <a:endParaRPr lang="tr-TR" altLang="tr-TR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tr-TR" altLang="tr-TR" sz="3200" b="1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endParaRPr lang="tr-TR" altLang="tr-TR" sz="3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endParaRPr lang="tr-TR" altLang="tr-TR" sz="32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426070" y="518152"/>
            <a:ext cx="9002410" cy="1693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altLang="tr-TR" sz="2400" b="1" dirty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   </a:t>
            </a:r>
            <a:r>
              <a:rPr lang="tr-TR" altLang="tr-TR" sz="2400" b="1" dirty="0">
                <a:latin typeface="Comic Sans MS" pitchFamily="66" charset="0"/>
              </a:rPr>
              <a:t>Radyolojik uygulama </a:t>
            </a:r>
            <a:r>
              <a:rPr lang="tr-TR" altLang="tr-TR" sz="2400" b="1" dirty="0">
                <a:solidFill>
                  <a:srgbClr val="C00000"/>
                </a:solidFill>
                <a:latin typeface="Comic Sans MS" pitchFamily="66" charset="0"/>
              </a:rPr>
              <a:t>öncesi</a:t>
            </a:r>
            <a:r>
              <a:rPr lang="tr-TR" altLang="tr-TR" sz="2400" b="1" dirty="0">
                <a:latin typeface="Comic Sans MS" pitchFamily="66" charset="0"/>
              </a:rPr>
              <a:t>,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2400" b="1" dirty="0">
                <a:latin typeface="Comic Sans MS" pitchFamily="66" charset="0"/>
              </a:rPr>
              <a:t>                uygulama </a:t>
            </a:r>
            <a:r>
              <a:rPr lang="tr-TR" altLang="tr-TR" sz="2400" b="1" dirty="0">
                <a:solidFill>
                  <a:srgbClr val="C00000"/>
                </a:solidFill>
                <a:latin typeface="Comic Sans MS" pitchFamily="66" charset="0"/>
              </a:rPr>
              <a:t>esnası</a:t>
            </a:r>
            <a:r>
              <a:rPr lang="tr-TR" altLang="tr-TR" sz="2400" b="1" dirty="0">
                <a:latin typeface="Comic Sans MS" pitchFamily="66" charset="0"/>
              </a:rPr>
              <a:t>,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2400" b="1" dirty="0">
                <a:latin typeface="Comic Sans MS" pitchFamily="66" charset="0"/>
              </a:rPr>
              <a:t>                uygulama </a:t>
            </a:r>
            <a:r>
              <a:rPr lang="tr-TR" altLang="tr-TR" sz="2400" b="1" dirty="0">
                <a:solidFill>
                  <a:srgbClr val="C00000"/>
                </a:solidFill>
                <a:latin typeface="Comic Sans MS" pitchFamily="66" charset="0"/>
              </a:rPr>
              <a:t>sonrası</a:t>
            </a:r>
            <a:r>
              <a:rPr lang="tr-TR" altLang="tr-TR" sz="2400" b="1" dirty="0">
                <a:latin typeface="Comic Sans MS" pitchFamily="66" charset="0"/>
              </a:rPr>
              <a:t> alınması gereken önlemler.</a:t>
            </a:r>
          </a:p>
        </p:txBody>
      </p:sp>
      <p:sp>
        <p:nvSpPr>
          <p:cNvPr id="4" name="3 Dikdörtgen"/>
          <p:cNvSpPr/>
          <p:nvPr/>
        </p:nvSpPr>
        <p:spPr>
          <a:xfrm>
            <a:off x="743639" y="3532894"/>
            <a:ext cx="5882527" cy="2227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altLang="tr-TR" sz="18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Klinik muayene sonrası </a:t>
            </a:r>
            <a:r>
              <a:rPr lang="tr-TR" altLang="tr-TR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radyografi kararı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altLang="tr-TR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Önceki </a:t>
            </a:r>
            <a:r>
              <a:rPr lang="tr-TR" altLang="tr-TR" sz="1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radyografların</a:t>
            </a:r>
            <a:r>
              <a:rPr lang="tr-TR" altLang="tr-TR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kullanılabilirliği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altLang="tr-TR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Her hasta için farklı koşul ve gereksinimler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altLang="tr-TR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Hamile ve çocuklarda kısıtlı endikasyon</a:t>
            </a:r>
          </a:p>
        </p:txBody>
      </p:sp>
    </p:spTree>
    <p:extLst>
      <p:ext uri="{BB962C8B-B14F-4D97-AF65-F5344CB8AC3E}">
        <p14:creationId xmlns:p14="http://schemas.microsoft.com/office/powerpoint/2010/main" val="199398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92" name="Rectangle 20491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4" name="Freeform: Shape 20493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9341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484" name="3 Dikdörtgen"/>
          <p:cNvSpPr>
            <a:spLocks noChangeArrowheads="1"/>
          </p:cNvSpPr>
          <p:nvPr/>
        </p:nvSpPr>
        <p:spPr bwMode="auto">
          <a:xfrm>
            <a:off x="97926" y="1176542"/>
            <a:ext cx="4003313" cy="45049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tr-TR" sz="2400" b="1" u="sng" dirty="0" err="1">
                <a:latin typeface="+mn-lt"/>
              </a:rPr>
              <a:t>Kadın</a:t>
            </a:r>
            <a:r>
              <a:rPr lang="en-US" altLang="tr-TR" sz="2400" b="1" u="sng" dirty="0">
                <a:latin typeface="+mn-lt"/>
              </a:rPr>
              <a:t> </a:t>
            </a:r>
            <a:r>
              <a:rPr lang="en-US" altLang="tr-TR" sz="2400" b="1" u="sng" dirty="0" err="1">
                <a:latin typeface="+mn-lt"/>
              </a:rPr>
              <a:t>hastalarda</a:t>
            </a:r>
            <a:endParaRPr lang="en-US" altLang="tr-TR" sz="2400" b="1" u="sng" dirty="0">
              <a:latin typeface="+mn-lt"/>
            </a:endParaRPr>
          </a:p>
          <a:p>
            <a:pPr marL="0" lvl="2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tr-TR" sz="2400" b="1" dirty="0" err="1">
                <a:solidFill>
                  <a:srgbClr val="FF0000"/>
                </a:solidFill>
                <a:latin typeface="+mn-lt"/>
              </a:rPr>
              <a:t>Hamilelik</a:t>
            </a:r>
            <a:r>
              <a:rPr lang="en-US" altLang="tr-TR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tr-TR" sz="2400" b="1" dirty="0" err="1">
                <a:solidFill>
                  <a:srgbClr val="FF0000"/>
                </a:solidFill>
                <a:latin typeface="+mn-lt"/>
              </a:rPr>
              <a:t>durumu</a:t>
            </a:r>
            <a:r>
              <a:rPr lang="en-US" altLang="tr-TR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tr-TR" sz="2400" b="1" dirty="0" err="1">
                <a:solidFill>
                  <a:srgbClr val="FF0000"/>
                </a:solidFill>
                <a:latin typeface="+mn-lt"/>
              </a:rPr>
              <a:t>öğrenilmeli</a:t>
            </a:r>
            <a:r>
              <a:rPr lang="en-US" altLang="tr-TR" sz="2400" b="1" dirty="0">
                <a:solidFill>
                  <a:srgbClr val="FF0000"/>
                </a:solidFill>
                <a:latin typeface="+mn-lt"/>
              </a:rPr>
              <a:t>. </a:t>
            </a:r>
            <a:endParaRPr lang="tr-TR" altLang="tr-TR" sz="2400" b="1" dirty="0">
              <a:solidFill>
                <a:srgbClr val="FF0000"/>
              </a:solidFill>
              <a:latin typeface="+mn-lt"/>
            </a:endParaRPr>
          </a:p>
          <a:p>
            <a:pPr marL="0" lvl="2" defTabSz="914400" eaLnBrk="1" hangingPunct="1">
              <a:lnSpc>
                <a:spcPct val="90000"/>
              </a:lnSpc>
              <a:spcAft>
                <a:spcPts val="600"/>
              </a:spcAft>
            </a:pPr>
            <a:endParaRPr lang="en-US" altLang="tr-TR" sz="2000" b="1" dirty="0">
              <a:solidFill>
                <a:srgbClr val="FF0000"/>
              </a:solidFill>
              <a:latin typeface="+mn-lt"/>
            </a:endParaRPr>
          </a:p>
          <a:p>
            <a:pPr marL="0" lvl="2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tr-TR" sz="1800" b="1" dirty="0" err="1">
                <a:latin typeface="+mn-lt"/>
              </a:rPr>
              <a:t>Hamilelerde</a:t>
            </a:r>
            <a:r>
              <a:rPr lang="en-US" altLang="tr-TR" sz="1800" b="1" dirty="0">
                <a:latin typeface="+mn-lt"/>
              </a:rPr>
              <a:t> </a:t>
            </a:r>
            <a:r>
              <a:rPr lang="en-US" altLang="tr-TR" sz="1800" b="1" dirty="0" err="1">
                <a:latin typeface="+mn-lt"/>
              </a:rPr>
              <a:t>zorunlu</a:t>
            </a:r>
            <a:r>
              <a:rPr lang="en-US" altLang="tr-TR" sz="1800" b="1" dirty="0">
                <a:latin typeface="+mn-lt"/>
              </a:rPr>
              <a:t> </a:t>
            </a:r>
            <a:r>
              <a:rPr lang="en-US" altLang="tr-TR" sz="1800" b="1" dirty="0" err="1">
                <a:latin typeface="+mn-lt"/>
              </a:rPr>
              <a:t>durumlarda</a:t>
            </a:r>
            <a:r>
              <a:rPr lang="en-US" altLang="tr-TR" sz="1800" b="1" dirty="0">
                <a:latin typeface="+mn-lt"/>
              </a:rPr>
              <a:t>:</a:t>
            </a:r>
          </a:p>
          <a:p>
            <a:pPr marL="0" lvl="2"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tr-TR" sz="1800" dirty="0">
                <a:latin typeface="+mn-lt"/>
              </a:rPr>
              <a:t>Film </a:t>
            </a:r>
            <a:r>
              <a:rPr lang="en-US" altLang="tr-TR" sz="1800" dirty="0" err="1">
                <a:latin typeface="+mn-lt"/>
              </a:rPr>
              <a:t>sayısı</a:t>
            </a:r>
            <a:r>
              <a:rPr lang="en-US" altLang="tr-TR" sz="1800" dirty="0">
                <a:latin typeface="+mn-lt"/>
              </a:rPr>
              <a:t> </a:t>
            </a:r>
            <a:r>
              <a:rPr lang="en-US" altLang="tr-TR" sz="1800" dirty="0" err="1">
                <a:latin typeface="+mn-lt"/>
              </a:rPr>
              <a:t>ve</a:t>
            </a:r>
            <a:r>
              <a:rPr lang="en-US" altLang="tr-TR" sz="1800" dirty="0">
                <a:latin typeface="+mn-lt"/>
              </a:rPr>
              <a:t> </a:t>
            </a:r>
            <a:r>
              <a:rPr lang="en-US" altLang="tr-TR" sz="1800" dirty="0" err="1">
                <a:latin typeface="+mn-lt"/>
              </a:rPr>
              <a:t>ışınlama</a:t>
            </a:r>
            <a:r>
              <a:rPr lang="en-US" altLang="tr-TR" sz="1800" dirty="0">
                <a:latin typeface="+mn-lt"/>
              </a:rPr>
              <a:t> </a:t>
            </a:r>
            <a:r>
              <a:rPr lang="en-US" altLang="tr-TR" sz="1800" dirty="0" err="1">
                <a:latin typeface="+mn-lt"/>
              </a:rPr>
              <a:t>süresi</a:t>
            </a:r>
            <a:r>
              <a:rPr lang="en-US" altLang="tr-TR" sz="1800" dirty="0">
                <a:latin typeface="+mn-lt"/>
              </a:rPr>
              <a:t> </a:t>
            </a:r>
            <a:r>
              <a:rPr lang="en-US" altLang="tr-TR" sz="1800" dirty="0" err="1">
                <a:latin typeface="+mn-lt"/>
              </a:rPr>
              <a:t>azaltılmalı</a:t>
            </a:r>
            <a:r>
              <a:rPr lang="en-US" altLang="tr-TR" sz="1800" dirty="0">
                <a:latin typeface="+mn-lt"/>
              </a:rPr>
              <a:t> </a:t>
            </a:r>
          </a:p>
          <a:p>
            <a:pPr marL="0" lvl="2"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tr-TR" sz="1800" dirty="0" err="1">
                <a:latin typeface="+mn-lt"/>
              </a:rPr>
              <a:t>Kurşun</a:t>
            </a:r>
            <a:r>
              <a:rPr lang="en-US" altLang="tr-TR" sz="1800" dirty="0">
                <a:latin typeface="+mn-lt"/>
              </a:rPr>
              <a:t> </a:t>
            </a:r>
            <a:r>
              <a:rPr lang="en-US" altLang="tr-TR" sz="1800" dirty="0" err="1">
                <a:latin typeface="+mn-lt"/>
              </a:rPr>
              <a:t>önlük</a:t>
            </a:r>
            <a:r>
              <a:rPr lang="en-US" altLang="tr-TR" sz="1800" dirty="0">
                <a:latin typeface="+mn-lt"/>
              </a:rPr>
              <a:t> </a:t>
            </a:r>
            <a:r>
              <a:rPr lang="en-US" altLang="tr-TR" sz="1800" dirty="0" err="1">
                <a:latin typeface="+mn-lt"/>
              </a:rPr>
              <a:t>giydirilerek</a:t>
            </a:r>
            <a:r>
              <a:rPr lang="en-US" altLang="tr-TR" sz="1800" dirty="0">
                <a:latin typeface="+mn-lt"/>
              </a:rPr>
              <a:t> film </a:t>
            </a:r>
            <a:r>
              <a:rPr lang="en-US" altLang="tr-TR" sz="1800" dirty="0" err="1">
                <a:latin typeface="+mn-lt"/>
              </a:rPr>
              <a:t>çekilmeli</a:t>
            </a:r>
            <a:r>
              <a:rPr lang="en-US" altLang="tr-TR" sz="1800" dirty="0">
                <a:latin typeface="+mn-lt"/>
              </a:rPr>
              <a:t>, </a:t>
            </a:r>
          </a:p>
          <a:p>
            <a:pPr marL="0" lvl="2"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tr-TR" sz="1800" dirty="0" err="1">
                <a:latin typeface="+mn-lt"/>
              </a:rPr>
              <a:t>Teknikler</a:t>
            </a:r>
            <a:r>
              <a:rPr lang="en-US" altLang="tr-TR" sz="1800" dirty="0">
                <a:latin typeface="+mn-lt"/>
              </a:rPr>
              <a:t>, </a:t>
            </a:r>
            <a:r>
              <a:rPr lang="en-US" altLang="tr-TR" sz="1800" dirty="0" err="1">
                <a:latin typeface="+mn-lt"/>
              </a:rPr>
              <a:t>tekrar</a:t>
            </a:r>
            <a:r>
              <a:rPr lang="en-US" altLang="tr-TR" sz="1800" dirty="0">
                <a:latin typeface="+mn-lt"/>
              </a:rPr>
              <a:t> </a:t>
            </a:r>
            <a:r>
              <a:rPr lang="en-US" altLang="tr-TR" sz="1800" dirty="0" err="1">
                <a:latin typeface="+mn-lt"/>
              </a:rPr>
              <a:t>olmayacak</a:t>
            </a:r>
            <a:r>
              <a:rPr lang="en-US" altLang="tr-TR" sz="1800" dirty="0">
                <a:latin typeface="+mn-lt"/>
              </a:rPr>
              <a:t> </a:t>
            </a:r>
            <a:r>
              <a:rPr lang="en-US" altLang="tr-TR" sz="1800" dirty="0" err="1">
                <a:latin typeface="+mn-lt"/>
              </a:rPr>
              <a:t>şekilde</a:t>
            </a:r>
            <a:r>
              <a:rPr lang="en-US" altLang="tr-TR" sz="1800" dirty="0">
                <a:latin typeface="+mn-lt"/>
              </a:rPr>
              <a:t> </a:t>
            </a:r>
            <a:r>
              <a:rPr lang="en-US" altLang="tr-TR" sz="1800" dirty="0" err="1">
                <a:latin typeface="+mn-lt"/>
              </a:rPr>
              <a:t>dikkatle</a:t>
            </a:r>
            <a:r>
              <a:rPr lang="en-US" altLang="tr-TR" sz="1800" dirty="0">
                <a:latin typeface="+mn-lt"/>
              </a:rPr>
              <a:t> </a:t>
            </a:r>
            <a:r>
              <a:rPr lang="en-US" altLang="tr-TR" sz="1800" dirty="0" err="1">
                <a:latin typeface="+mn-lt"/>
              </a:rPr>
              <a:t>uygulanmalı</a:t>
            </a:r>
            <a:r>
              <a:rPr lang="en-US" altLang="tr-TR" sz="1800" dirty="0">
                <a:latin typeface="+mn-lt"/>
              </a:rPr>
              <a:t>. </a:t>
            </a:r>
          </a:p>
          <a:p>
            <a:pPr marL="0" lvl="2"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tr-TR" sz="1800" dirty="0" err="1">
                <a:latin typeface="+mn-lt"/>
              </a:rPr>
              <a:t>Diş</a:t>
            </a:r>
            <a:r>
              <a:rPr lang="en-US" altLang="tr-TR" sz="1800" dirty="0">
                <a:latin typeface="+mn-lt"/>
              </a:rPr>
              <a:t> </a:t>
            </a:r>
            <a:r>
              <a:rPr lang="en-US" altLang="tr-TR" sz="1800" dirty="0" err="1">
                <a:latin typeface="+mn-lt"/>
              </a:rPr>
              <a:t>tedavisinin</a:t>
            </a:r>
            <a:r>
              <a:rPr lang="en-US" altLang="tr-TR" sz="1800" dirty="0">
                <a:latin typeface="+mn-lt"/>
              </a:rPr>
              <a:t> </a:t>
            </a:r>
            <a:r>
              <a:rPr lang="en-US" altLang="tr-TR" sz="1800" dirty="0" err="1">
                <a:latin typeface="+mn-lt"/>
              </a:rPr>
              <a:t>evrelerini</a:t>
            </a:r>
            <a:r>
              <a:rPr lang="en-US" altLang="tr-TR" sz="1800" dirty="0">
                <a:latin typeface="+mn-lt"/>
              </a:rPr>
              <a:t> </a:t>
            </a:r>
            <a:r>
              <a:rPr lang="en-US" altLang="tr-TR" sz="1800" dirty="0" err="1">
                <a:latin typeface="+mn-lt"/>
              </a:rPr>
              <a:t>izlemek</a:t>
            </a:r>
            <a:r>
              <a:rPr lang="en-US" altLang="tr-TR" sz="1800" dirty="0">
                <a:latin typeface="+mn-lt"/>
              </a:rPr>
              <a:t> </a:t>
            </a:r>
            <a:r>
              <a:rPr lang="en-US" altLang="tr-TR" sz="1800" dirty="0" err="1">
                <a:latin typeface="+mn-lt"/>
              </a:rPr>
              <a:t>için</a:t>
            </a:r>
            <a:r>
              <a:rPr lang="en-US" altLang="tr-TR" sz="1800" dirty="0">
                <a:latin typeface="+mn-lt"/>
              </a:rPr>
              <a:t> </a:t>
            </a:r>
          </a:p>
          <a:p>
            <a:pPr marL="0" lvl="2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tr-TR" sz="1800" dirty="0">
                <a:latin typeface="+mn-lt"/>
              </a:rPr>
              <a:t>film </a:t>
            </a:r>
            <a:r>
              <a:rPr lang="en-US" altLang="tr-TR" sz="1800" dirty="0" err="1">
                <a:latin typeface="+mn-lt"/>
              </a:rPr>
              <a:t>kontrol</a:t>
            </a:r>
            <a:r>
              <a:rPr lang="tr-TR" altLang="tr-TR" sz="1800" dirty="0">
                <a:latin typeface="+mn-lt"/>
              </a:rPr>
              <a:t>ü</a:t>
            </a:r>
            <a:r>
              <a:rPr lang="en-US" altLang="tr-TR" sz="1800" dirty="0">
                <a:latin typeface="+mn-lt"/>
              </a:rPr>
              <a:t> </a:t>
            </a:r>
            <a:r>
              <a:rPr lang="en-US" altLang="tr-TR" sz="1800" dirty="0" err="1">
                <a:latin typeface="+mn-lt"/>
              </a:rPr>
              <a:t>yapılmamalıdır</a:t>
            </a:r>
            <a:r>
              <a:rPr lang="en-US" altLang="tr-TR" sz="1800" dirty="0">
                <a:latin typeface="+mn-lt"/>
              </a:rPr>
              <a:t>.</a:t>
            </a:r>
          </a:p>
          <a:p>
            <a:pPr marL="0" lvl="2"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tr-TR" sz="1100" dirty="0">
              <a:latin typeface="+mn-lt"/>
            </a:endParaRPr>
          </a:p>
          <a:p>
            <a:pPr marL="0" lvl="2"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tr-TR" sz="1100" dirty="0">
              <a:latin typeface="+mn-lt"/>
            </a:endParaRPr>
          </a:p>
          <a:p>
            <a:pPr marL="0" lvl="2"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tr-TR" sz="1100" dirty="0">
              <a:latin typeface="+mn-lt"/>
            </a:endParaRPr>
          </a:p>
          <a:p>
            <a:pPr marL="0" lvl="2"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tr-TR" sz="1100" dirty="0">
              <a:latin typeface="+mn-lt"/>
            </a:endParaRPr>
          </a:p>
          <a:p>
            <a:pPr marL="0" lvl="2"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tr-TR" sz="1100" dirty="0">
              <a:latin typeface="+mn-lt"/>
            </a:endParaRPr>
          </a:p>
        </p:txBody>
      </p:sp>
      <p:pic>
        <p:nvPicPr>
          <p:cNvPr id="3" name="Resim 2" descr="metin, açık hava içeren bir resim&#10;&#10;Açıklama otomatik olarak oluşturuldu">
            <a:extLst>
              <a:ext uri="{FF2B5EF4-FFF2-40B4-BE49-F238E27FC236}">
                <a16:creationId xmlns:a16="http://schemas.microsoft.com/office/drawing/2014/main" id="{13EDDF32-497C-E607-CFA7-D941D9277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64" y="1253035"/>
            <a:ext cx="5524504" cy="39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284307" y="560900"/>
            <a:ext cx="9407236" cy="13388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tr-TR" sz="1800" dirty="0">
                <a:latin typeface="Comic Sans MS" pitchFamily="66" charset="0"/>
              </a:rPr>
              <a:t>Doğurganlık çağındaki her kadında pelvis ve alt abdomen bölgelerinin</a:t>
            </a:r>
            <a:r>
              <a:rPr lang="tr-TR" sz="1800" b="1" dirty="0">
                <a:latin typeface="Comic Sans MS" pitchFamily="66" charset="0"/>
              </a:rPr>
              <a:t> </a:t>
            </a:r>
            <a:r>
              <a:rPr lang="tr-TR" sz="1800" dirty="0">
                <a:latin typeface="Comic Sans MS" pitchFamily="66" charset="0"/>
              </a:rPr>
              <a:t>radyografik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tr-TR" sz="1800" dirty="0">
                <a:latin typeface="Comic Sans MS" pitchFamily="66" charset="0"/>
              </a:rPr>
              <a:t>incelemesi için en güvenli dönem, </a:t>
            </a:r>
            <a:r>
              <a:rPr lang="tr-TR" sz="1800" dirty="0" err="1">
                <a:latin typeface="Comic Sans MS" pitchFamily="66" charset="0"/>
              </a:rPr>
              <a:t>menstruasyon</a:t>
            </a:r>
            <a:r>
              <a:rPr lang="tr-TR" sz="1800" dirty="0">
                <a:latin typeface="Comic Sans MS" pitchFamily="66" charset="0"/>
              </a:rPr>
              <a:t> başlangıcından itibaren ilk on gündür.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tr-TR" sz="1800" dirty="0">
                <a:latin typeface="Comic Sans MS" pitchFamily="66" charset="0"/>
              </a:rPr>
              <a:t>Buna </a:t>
            </a:r>
            <a:r>
              <a:rPr lang="tr-TR" sz="1800" b="1" dirty="0">
                <a:latin typeface="Comic Sans MS" pitchFamily="66" charset="0"/>
              </a:rPr>
              <a:t>10 gün kuralı</a:t>
            </a:r>
            <a:r>
              <a:rPr lang="tr-TR" sz="1800" dirty="0">
                <a:latin typeface="Comic Sans MS" pitchFamily="66" charset="0"/>
              </a:rPr>
              <a:t> denir. </a:t>
            </a:r>
          </a:p>
        </p:txBody>
      </p:sp>
      <p:sp>
        <p:nvSpPr>
          <p:cNvPr id="21507" name="3 Dikdörtgen"/>
          <p:cNvSpPr>
            <a:spLocks noChangeArrowheads="1"/>
          </p:cNvSpPr>
          <p:nvPr/>
        </p:nvSpPr>
        <p:spPr bwMode="auto">
          <a:xfrm>
            <a:off x="277091" y="3716339"/>
            <a:ext cx="9351818" cy="179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tr-TR" altLang="tr-TR" sz="1800" dirty="0">
                <a:latin typeface="Comic Sans MS" panose="030F0702030302020204" pitchFamily="66" charset="0"/>
              </a:rPr>
              <a:t>Çocuk ve gençlerde de film sayısı azaltılmalıdır.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tr-TR" altLang="tr-TR" sz="18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altLang="tr-TR" sz="20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Radyoloji kliniğinde ( Radyasyon Alanında ) filmi çekilmeyecek olan kişiler, hamileler ve  18 yaşından  küçükler bekletilmemelidir.</a:t>
            </a:r>
          </a:p>
        </p:txBody>
      </p:sp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097163"/>
              </p:ext>
            </p:extLst>
          </p:nvPr>
        </p:nvGraphicFramePr>
        <p:xfrm>
          <a:off x="631825" y="2322658"/>
          <a:ext cx="8712200" cy="1223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239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800" dirty="0" err="1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Embriyonal</a:t>
                      </a:r>
                      <a:r>
                        <a:rPr lang="tr-TR" sz="1800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dokuların radyasyon toleransı,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~ </a:t>
                      </a:r>
                      <a:r>
                        <a:rPr lang="tr-TR" sz="1800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25 </a:t>
                      </a:r>
                      <a:r>
                        <a:rPr lang="tr-TR" sz="1800" dirty="0" err="1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Rad</a:t>
                      </a:r>
                      <a:r>
                        <a:rPr lang="tr-TR" sz="1800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    (0.25 </a:t>
                      </a:r>
                      <a:r>
                        <a:rPr lang="tr-TR" sz="1800" dirty="0" err="1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Gy</a:t>
                      </a:r>
                      <a:r>
                        <a:rPr lang="tr-TR" sz="1800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).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800" dirty="0">
                          <a:solidFill>
                            <a:srgbClr val="002060"/>
                          </a:solidFill>
                          <a:latin typeface="Comic Sans MS" pitchFamily="66" charset="0"/>
                          <a:ea typeface="Calibri" pitchFamily="34" charset="0"/>
                          <a:cs typeface="Arial" charset="0"/>
                        </a:rPr>
                        <a:t>1 </a:t>
                      </a:r>
                      <a:r>
                        <a:rPr lang="tr-TR" sz="1800" dirty="0" err="1">
                          <a:solidFill>
                            <a:srgbClr val="002060"/>
                          </a:solidFill>
                          <a:latin typeface="Comic Sans MS" pitchFamily="66" charset="0"/>
                          <a:ea typeface="Calibri" pitchFamily="34" charset="0"/>
                          <a:cs typeface="Arial" charset="0"/>
                        </a:rPr>
                        <a:t>periapikal</a:t>
                      </a:r>
                      <a:r>
                        <a:rPr lang="tr-TR" sz="1800" dirty="0">
                          <a:solidFill>
                            <a:srgbClr val="002060"/>
                          </a:solidFill>
                          <a:latin typeface="Comic Sans MS" pitchFamily="66" charset="0"/>
                          <a:ea typeface="Calibri" pitchFamily="34" charset="0"/>
                          <a:cs typeface="Arial" charset="0"/>
                        </a:rPr>
                        <a:t> film                          </a:t>
                      </a:r>
                      <a:r>
                        <a:rPr lang="tr-TR" sz="1800" baseline="0" dirty="0">
                          <a:solidFill>
                            <a:srgbClr val="002060"/>
                          </a:solidFill>
                          <a:latin typeface="Comic Sans MS" pitchFamily="66" charset="0"/>
                          <a:ea typeface="Calibri" pitchFamily="34" charset="0"/>
                          <a:cs typeface="Arial" charset="0"/>
                        </a:rPr>
                        <a:t> </a:t>
                      </a:r>
                      <a:r>
                        <a:rPr lang="tr-TR" sz="1800" dirty="0">
                          <a:solidFill>
                            <a:srgbClr val="002060"/>
                          </a:solidFill>
                          <a:latin typeface="Comic Sans MS" pitchFamily="66" charset="0"/>
                          <a:ea typeface="Calibri" pitchFamily="34" charset="0"/>
                          <a:cs typeface="Arial" charset="0"/>
                        </a:rPr>
                        <a:t>0.00015 </a:t>
                      </a:r>
                      <a:r>
                        <a:rPr lang="tr-TR" sz="1800" dirty="0" err="1">
                          <a:solidFill>
                            <a:srgbClr val="002060"/>
                          </a:solidFill>
                          <a:latin typeface="Comic Sans MS" pitchFamily="66" charset="0"/>
                          <a:ea typeface="Calibri" pitchFamily="34" charset="0"/>
                          <a:cs typeface="Arial" charset="0"/>
                        </a:rPr>
                        <a:t>Rad</a:t>
                      </a:r>
                      <a:r>
                        <a:rPr lang="tr-TR" sz="1800" dirty="0">
                          <a:solidFill>
                            <a:srgbClr val="002060"/>
                          </a:solidFill>
                          <a:latin typeface="Comic Sans MS" pitchFamily="66" charset="0"/>
                          <a:ea typeface="Calibri" pitchFamily="34" charset="0"/>
                          <a:cs typeface="Arial" charset="0"/>
                        </a:rPr>
                        <a:t>   (1.5 µ</a:t>
                      </a:r>
                      <a:r>
                        <a:rPr lang="tr-TR" sz="1800" dirty="0" err="1">
                          <a:solidFill>
                            <a:srgbClr val="002060"/>
                          </a:solidFill>
                          <a:latin typeface="Comic Sans MS" pitchFamily="66" charset="0"/>
                          <a:ea typeface="Calibri" pitchFamily="34" charset="0"/>
                          <a:cs typeface="Arial" charset="0"/>
                        </a:rPr>
                        <a:t>Sv</a:t>
                      </a:r>
                      <a:r>
                        <a:rPr lang="tr-TR" sz="1800" dirty="0">
                          <a:solidFill>
                            <a:srgbClr val="002060"/>
                          </a:solidFill>
                          <a:latin typeface="Comic Sans MS" pitchFamily="66" charset="0"/>
                          <a:ea typeface="Calibri" pitchFamily="34" charset="0"/>
                          <a:cs typeface="Arial" charset="0"/>
                        </a:rPr>
                        <a:t>)</a:t>
                      </a:r>
                      <a:endParaRPr lang="tr-TR" sz="1800" dirty="0">
                        <a:solidFill>
                          <a:srgbClr val="002060"/>
                        </a:solidFill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endParaRPr lang="tr-TR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2" marR="91432" marT="45714" marB="4571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133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1411</Words>
  <Application>Microsoft Office PowerPoint</Application>
  <PresentationFormat>A4 Kağıt (210x297 mm)</PresentationFormat>
  <Paragraphs>215</Paragraphs>
  <Slides>39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Comic Sans MS</vt:lpstr>
      <vt:lpstr>Monotype Sorts</vt:lpstr>
      <vt:lpstr>Symbol</vt:lpstr>
      <vt:lpstr>Times New Roman</vt:lpstr>
      <vt:lpstr>Wingdings</vt:lpstr>
      <vt:lpstr>Office Teması</vt:lpstr>
      <vt:lpstr>RADYASYONDAN KORUNMA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RADYASYONUN  BİYOLOJİK  ETKİLERİ</dc:title>
  <dc:creator>Windows Kullanıcısı</dc:creator>
  <cp:lastModifiedBy>Cengiz</cp:lastModifiedBy>
  <cp:revision>143</cp:revision>
  <dcterms:created xsi:type="dcterms:W3CDTF">2018-10-08T08:37:12Z</dcterms:created>
  <dcterms:modified xsi:type="dcterms:W3CDTF">2022-11-03T11:17:00Z</dcterms:modified>
</cp:coreProperties>
</file>