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355" r:id="rId33"/>
    <p:sldId id="356" r:id="rId34"/>
    <p:sldId id="357" r:id="rId35"/>
    <p:sldId id="358" r:id="rId36"/>
    <p:sldId id="359"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1" r:id="rId52"/>
    <p:sldId id="302" r:id="rId53"/>
    <p:sldId id="303" r:id="rId54"/>
    <p:sldId id="304" r:id="rId55"/>
    <p:sldId id="305" r:id="rId56"/>
    <p:sldId id="306" r:id="rId57"/>
    <p:sldId id="307" r:id="rId58"/>
    <p:sldId id="308" r:id="rId59"/>
    <p:sldId id="309" r:id="rId60"/>
    <p:sldId id="310" r:id="rId61"/>
    <p:sldId id="311" r:id="rId62"/>
    <p:sldId id="312" r:id="rId63"/>
    <p:sldId id="313" r:id="rId64"/>
    <p:sldId id="314" r:id="rId65"/>
    <p:sldId id="315" r:id="rId66"/>
    <p:sldId id="316" r:id="rId67"/>
    <p:sldId id="317" r:id="rId68"/>
    <p:sldId id="318" r:id="rId69"/>
    <p:sldId id="319" r:id="rId70"/>
    <p:sldId id="320" r:id="rId71"/>
    <p:sldId id="321" r:id="rId72"/>
    <p:sldId id="322" r:id="rId73"/>
    <p:sldId id="323" r:id="rId74"/>
    <p:sldId id="324" r:id="rId75"/>
    <p:sldId id="325" r:id="rId76"/>
    <p:sldId id="326" r:id="rId77"/>
    <p:sldId id="327" r:id="rId78"/>
    <p:sldId id="328" r:id="rId79"/>
    <p:sldId id="329" r:id="rId80"/>
    <p:sldId id="330" r:id="rId81"/>
    <p:sldId id="331" r:id="rId82"/>
    <p:sldId id="332" r:id="rId83"/>
    <p:sldId id="333" r:id="rId84"/>
    <p:sldId id="334" r:id="rId85"/>
    <p:sldId id="335" r:id="rId86"/>
    <p:sldId id="336" r:id="rId87"/>
    <p:sldId id="337" r:id="rId88"/>
    <p:sldId id="338" r:id="rId89"/>
    <p:sldId id="339" r:id="rId90"/>
    <p:sldId id="340" r:id="rId91"/>
    <p:sldId id="341" r:id="rId92"/>
    <p:sldId id="342" r:id="rId93"/>
    <p:sldId id="343" r:id="rId94"/>
    <p:sldId id="344" r:id="rId95"/>
    <p:sldId id="345" r:id="rId96"/>
    <p:sldId id="346" r:id="rId97"/>
    <p:sldId id="347" r:id="rId98"/>
    <p:sldId id="348" r:id="rId99"/>
    <p:sldId id="349" r:id="rId100"/>
    <p:sldId id="350" r:id="rId101"/>
    <p:sldId id="351" r:id="rId102"/>
    <p:sldId id="352" r:id="rId103"/>
    <p:sldId id="353" r:id="rId104"/>
    <p:sldId id="354" r:id="rId10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5" d="100"/>
          <a:sy n="55" d="100"/>
        </p:scale>
        <p:origin x="888"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07" Type="http://schemas.openxmlformats.org/officeDocument/2006/relationships/viewProps" Target="viewProps.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theme" Target="theme/theme1.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tableStyles" Target="tableStyles.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CCAA6552-1812-4230-8052-58D2986FB55D}" type="datetimeFigureOut">
              <a:rPr lang="tr-TR" smtClean="0"/>
              <a:pPr/>
              <a:t>26.11.2021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D036262-A89C-44CD-B2FC-D3F8BF1CB779}" type="slidenum">
              <a:rPr lang="tr-TR" smtClean="0"/>
              <a:pPr/>
              <a:t>‹#›</a:t>
            </a:fld>
            <a:endParaRPr lang="tr-TR"/>
          </a:p>
        </p:txBody>
      </p:sp>
    </p:spTree>
    <p:extLst>
      <p:ext uri="{BB962C8B-B14F-4D97-AF65-F5344CB8AC3E}">
        <p14:creationId xmlns:p14="http://schemas.microsoft.com/office/powerpoint/2010/main" val="3711705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CAA6552-1812-4230-8052-58D2986FB55D}" type="datetimeFigureOut">
              <a:rPr lang="tr-TR" smtClean="0"/>
              <a:pPr/>
              <a:t>26.11.2021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D036262-A89C-44CD-B2FC-D3F8BF1CB779}" type="slidenum">
              <a:rPr lang="tr-TR" smtClean="0"/>
              <a:pPr/>
              <a:t>‹#›</a:t>
            </a:fld>
            <a:endParaRPr lang="tr-TR"/>
          </a:p>
        </p:txBody>
      </p:sp>
    </p:spTree>
    <p:extLst>
      <p:ext uri="{BB962C8B-B14F-4D97-AF65-F5344CB8AC3E}">
        <p14:creationId xmlns:p14="http://schemas.microsoft.com/office/powerpoint/2010/main" val="10906668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CAA6552-1812-4230-8052-58D2986FB55D}" type="datetimeFigureOut">
              <a:rPr lang="tr-TR" smtClean="0"/>
              <a:pPr/>
              <a:t>26.11.2021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D036262-A89C-44CD-B2FC-D3F8BF1CB779}" type="slidenum">
              <a:rPr lang="tr-TR" smtClean="0"/>
              <a:pPr/>
              <a:t>‹#›</a:t>
            </a:fld>
            <a:endParaRPr lang="tr-TR"/>
          </a:p>
        </p:txBody>
      </p:sp>
    </p:spTree>
    <p:extLst>
      <p:ext uri="{BB962C8B-B14F-4D97-AF65-F5344CB8AC3E}">
        <p14:creationId xmlns:p14="http://schemas.microsoft.com/office/powerpoint/2010/main" val="42772926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CAA6552-1812-4230-8052-58D2986FB55D}" type="datetimeFigureOut">
              <a:rPr lang="tr-TR" smtClean="0"/>
              <a:pPr/>
              <a:t>26.11.2021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D036262-A89C-44CD-B2FC-D3F8BF1CB779}" type="slidenum">
              <a:rPr lang="tr-TR" smtClean="0"/>
              <a:pPr/>
              <a:t>‹#›</a:t>
            </a:fld>
            <a:endParaRPr lang="tr-TR"/>
          </a:p>
        </p:txBody>
      </p:sp>
    </p:spTree>
    <p:extLst>
      <p:ext uri="{BB962C8B-B14F-4D97-AF65-F5344CB8AC3E}">
        <p14:creationId xmlns:p14="http://schemas.microsoft.com/office/powerpoint/2010/main" val="6695958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CCAA6552-1812-4230-8052-58D2986FB55D}" type="datetimeFigureOut">
              <a:rPr lang="tr-TR" smtClean="0"/>
              <a:pPr/>
              <a:t>26.11.2021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D036262-A89C-44CD-B2FC-D3F8BF1CB779}" type="slidenum">
              <a:rPr lang="tr-TR" smtClean="0"/>
              <a:pPr/>
              <a:t>‹#›</a:t>
            </a:fld>
            <a:endParaRPr lang="tr-TR"/>
          </a:p>
        </p:txBody>
      </p:sp>
    </p:spTree>
    <p:extLst>
      <p:ext uri="{BB962C8B-B14F-4D97-AF65-F5344CB8AC3E}">
        <p14:creationId xmlns:p14="http://schemas.microsoft.com/office/powerpoint/2010/main" val="3621368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CAA6552-1812-4230-8052-58D2986FB55D}" type="datetimeFigureOut">
              <a:rPr lang="tr-TR" smtClean="0"/>
              <a:pPr/>
              <a:t>26.11.2021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D036262-A89C-44CD-B2FC-D3F8BF1CB779}" type="slidenum">
              <a:rPr lang="tr-TR" smtClean="0"/>
              <a:pPr/>
              <a:t>‹#›</a:t>
            </a:fld>
            <a:endParaRPr lang="tr-TR"/>
          </a:p>
        </p:txBody>
      </p:sp>
    </p:spTree>
    <p:extLst>
      <p:ext uri="{BB962C8B-B14F-4D97-AF65-F5344CB8AC3E}">
        <p14:creationId xmlns:p14="http://schemas.microsoft.com/office/powerpoint/2010/main" val="2869234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CAA6552-1812-4230-8052-58D2986FB55D}" type="datetimeFigureOut">
              <a:rPr lang="tr-TR" smtClean="0"/>
              <a:pPr/>
              <a:t>26.11.2021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D036262-A89C-44CD-B2FC-D3F8BF1CB779}" type="slidenum">
              <a:rPr lang="tr-TR" smtClean="0"/>
              <a:pPr/>
              <a:t>‹#›</a:t>
            </a:fld>
            <a:endParaRPr lang="tr-TR"/>
          </a:p>
        </p:txBody>
      </p:sp>
    </p:spTree>
    <p:extLst>
      <p:ext uri="{BB962C8B-B14F-4D97-AF65-F5344CB8AC3E}">
        <p14:creationId xmlns:p14="http://schemas.microsoft.com/office/powerpoint/2010/main" val="3850116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CAA6552-1812-4230-8052-58D2986FB55D}" type="datetimeFigureOut">
              <a:rPr lang="tr-TR" smtClean="0"/>
              <a:pPr/>
              <a:t>26.11.2021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D036262-A89C-44CD-B2FC-D3F8BF1CB779}" type="slidenum">
              <a:rPr lang="tr-TR" smtClean="0"/>
              <a:pPr/>
              <a:t>‹#›</a:t>
            </a:fld>
            <a:endParaRPr lang="tr-TR"/>
          </a:p>
        </p:txBody>
      </p:sp>
    </p:spTree>
    <p:extLst>
      <p:ext uri="{BB962C8B-B14F-4D97-AF65-F5344CB8AC3E}">
        <p14:creationId xmlns:p14="http://schemas.microsoft.com/office/powerpoint/2010/main" val="3833805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CAA6552-1812-4230-8052-58D2986FB55D}" type="datetimeFigureOut">
              <a:rPr lang="tr-TR" smtClean="0"/>
              <a:pPr/>
              <a:t>26.11.2021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D036262-A89C-44CD-B2FC-D3F8BF1CB779}" type="slidenum">
              <a:rPr lang="tr-TR" smtClean="0"/>
              <a:pPr/>
              <a:t>‹#›</a:t>
            </a:fld>
            <a:endParaRPr lang="tr-TR"/>
          </a:p>
        </p:txBody>
      </p:sp>
    </p:spTree>
    <p:extLst>
      <p:ext uri="{BB962C8B-B14F-4D97-AF65-F5344CB8AC3E}">
        <p14:creationId xmlns:p14="http://schemas.microsoft.com/office/powerpoint/2010/main" val="26875199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CAA6552-1812-4230-8052-58D2986FB55D}" type="datetimeFigureOut">
              <a:rPr lang="tr-TR" smtClean="0"/>
              <a:pPr/>
              <a:t>26.11.2021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D036262-A89C-44CD-B2FC-D3F8BF1CB779}" type="slidenum">
              <a:rPr lang="tr-TR" smtClean="0"/>
              <a:pPr/>
              <a:t>‹#›</a:t>
            </a:fld>
            <a:endParaRPr lang="tr-TR"/>
          </a:p>
        </p:txBody>
      </p:sp>
    </p:spTree>
    <p:extLst>
      <p:ext uri="{BB962C8B-B14F-4D97-AF65-F5344CB8AC3E}">
        <p14:creationId xmlns:p14="http://schemas.microsoft.com/office/powerpoint/2010/main" val="22208699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CAA6552-1812-4230-8052-58D2986FB55D}" type="datetimeFigureOut">
              <a:rPr lang="tr-TR" smtClean="0"/>
              <a:pPr/>
              <a:t>26.11.2021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D036262-A89C-44CD-B2FC-D3F8BF1CB779}" type="slidenum">
              <a:rPr lang="tr-TR" smtClean="0"/>
              <a:pPr/>
              <a:t>‹#›</a:t>
            </a:fld>
            <a:endParaRPr lang="tr-TR"/>
          </a:p>
        </p:txBody>
      </p:sp>
    </p:spTree>
    <p:extLst>
      <p:ext uri="{BB962C8B-B14F-4D97-AF65-F5344CB8AC3E}">
        <p14:creationId xmlns:p14="http://schemas.microsoft.com/office/powerpoint/2010/main" val="8287215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AA6552-1812-4230-8052-58D2986FB55D}" type="datetimeFigureOut">
              <a:rPr lang="tr-TR" smtClean="0"/>
              <a:pPr/>
              <a:t>26.11.2021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036262-A89C-44CD-B2FC-D3F8BF1CB779}" type="slidenum">
              <a:rPr lang="tr-TR" smtClean="0"/>
              <a:pPr/>
              <a:t>‹#›</a:t>
            </a:fld>
            <a:endParaRPr lang="tr-TR"/>
          </a:p>
        </p:txBody>
      </p:sp>
    </p:spTree>
    <p:extLst>
      <p:ext uri="{BB962C8B-B14F-4D97-AF65-F5344CB8AC3E}">
        <p14:creationId xmlns:p14="http://schemas.microsoft.com/office/powerpoint/2010/main" val="18136051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smtClean="0"/>
              <a:t>Psikiyatrik Sosyal Hizmet</a:t>
            </a:r>
            <a:br>
              <a:rPr lang="tr-TR" b="1" dirty="0" smtClean="0"/>
            </a:br>
            <a:r>
              <a:rPr lang="tr-TR" b="1" dirty="0" smtClean="0"/>
              <a:t>Şizofreni ve </a:t>
            </a:r>
            <a:r>
              <a:rPr lang="tr-TR" b="1" dirty="0" err="1" smtClean="0"/>
              <a:t>Bipolar</a:t>
            </a:r>
            <a:endParaRPr lang="tr-TR" b="1" dirty="0"/>
          </a:p>
        </p:txBody>
      </p:sp>
      <p:sp>
        <p:nvSpPr>
          <p:cNvPr id="4" name="Alt Başlık 3"/>
          <p:cNvSpPr>
            <a:spLocks noGrp="1"/>
          </p:cNvSpPr>
          <p:nvPr>
            <p:ph type="subTitle" idx="1"/>
          </p:nvPr>
        </p:nvSpPr>
        <p:spPr/>
        <p:txBody>
          <a:bodyPr/>
          <a:lstStyle/>
          <a:p>
            <a:endParaRPr lang="tr-TR"/>
          </a:p>
        </p:txBody>
      </p:sp>
    </p:spTree>
    <p:extLst>
      <p:ext uri="{BB962C8B-B14F-4D97-AF65-F5344CB8AC3E}">
        <p14:creationId xmlns:p14="http://schemas.microsoft.com/office/powerpoint/2010/main" val="15190034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marL="571500" indent="-571500">
              <a:buFont typeface="+mj-lt"/>
              <a:buAutoNum type="romanUcPeriod" startAt="2"/>
            </a:pPr>
            <a:r>
              <a:rPr lang="tr-TR" b="1" dirty="0" smtClean="0"/>
              <a:t>Konuşma ve ilişki kurma</a:t>
            </a:r>
          </a:p>
          <a:p>
            <a:r>
              <a:rPr lang="tr-TR" dirty="0" err="1" smtClean="0"/>
              <a:t>Şizofrenik</a:t>
            </a:r>
            <a:r>
              <a:rPr lang="tr-TR" dirty="0" smtClean="0"/>
              <a:t> bozukluğun türüne, ağırlığına, dönemine göre konuşma ve ilişki kurma özellikleri değişir.</a:t>
            </a:r>
          </a:p>
          <a:p>
            <a:r>
              <a:rPr lang="tr-TR" dirty="0" smtClean="0"/>
              <a:t>Ses tonu tek düze olabilir ve duygularını belli etmeyebilir.</a:t>
            </a:r>
          </a:p>
          <a:p>
            <a:r>
              <a:rPr lang="tr-TR" dirty="0" smtClean="0"/>
              <a:t>Hastanın ilgi ve dikkatinde azalma, konuşma bozuklukları vb. sebeplerle ilişki kurmak genelde zordur.</a:t>
            </a:r>
          </a:p>
          <a:p>
            <a:r>
              <a:rPr lang="tr-TR" dirty="0" smtClean="0"/>
              <a:t>Hastanın düşünce içeriğindeki bozukluklar, sanrılar, acayiplikler konuşmasına yansır.</a:t>
            </a:r>
          </a:p>
          <a:p>
            <a:r>
              <a:rPr lang="tr-TR" dirty="0" smtClean="0"/>
              <a:t>Hastanın ayrı bir dünyada olduğunu, tam anlayamadığımızı, ilişki kurmakta güçlük çektiğimizi fark edebiliriz.</a:t>
            </a:r>
          </a:p>
        </p:txBody>
      </p:sp>
    </p:spTree>
    <p:extLst>
      <p:ext uri="{BB962C8B-B14F-4D97-AF65-F5344CB8AC3E}">
        <p14:creationId xmlns:p14="http://schemas.microsoft.com/office/powerpoint/2010/main" val="2311842972"/>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İki uçlu bozukluklardaki yinelemelerde </a:t>
            </a:r>
            <a:r>
              <a:rPr lang="tr-TR" dirty="0" err="1" smtClean="0"/>
              <a:t>psikososyal</a:t>
            </a:r>
            <a:r>
              <a:rPr lang="tr-TR" dirty="0" smtClean="0"/>
              <a:t> etkenlerin rolü önemlidir.</a:t>
            </a:r>
          </a:p>
          <a:p>
            <a:r>
              <a:rPr lang="tr-TR" dirty="0" smtClean="0"/>
              <a:t>Özellikle zorlanmalı yaşam olayları, aile içi çatışmalar, </a:t>
            </a:r>
            <a:r>
              <a:rPr lang="tr-TR" dirty="0" err="1" smtClean="0"/>
              <a:t>kronobiyolojik</a:t>
            </a:r>
            <a:r>
              <a:rPr lang="tr-TR" dirty="0" smtClean="0"/>
              <a:t> düzensizlikler ve ilaç uyumunun bozuk olmazı yinelemelerde önemli rol oynar.</a:t>
            </a:r>
          </a:p>
          <a:p>
            <a:r>
              <a:rPr lang="tr-TR" dirty="0" smtClean="0"/>
              <a:t>İki uçlu bozuklukta ara dönemdeki hastalara uygulanmak üzere çeşitli psikoterapi teknikleri (</a:t>
            </a:r>
            <a:r>
              <a:rPr lang="tr-TR" dirty="0" err="1" smtClean="0"/>
              <a:t>psikoeğitim</a:t>
            </a:r>
            <a:r>
              <a:rPr lang="tr-TR" dirty="0" smtClean="0"/>
              <a:t>, bilişsel sağaltım, kişiler arası sosyal ritim sağaltımı, aile odaklı psikoterapi) önerilmektedir.</a:t>
            </a:r>
          </a:p>
        </p:txBody>
      </p:sp>
    </p:spTree>
    <p:extLst>
      <p:ext uri="{BB962C8B-B14F-4D97-AF65-F5344CB8AC3E}">
        <p14:creationId xmlns:p14="http://schemas.microsoft.com/office/powerpoint/2010/main" val="3755690486"/>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Bu yaklaşımların hepsi hastanın hastalığı anlaması, kabullenmesi, </a:t>
            </a:r>
            <a:r>
              <a:rPr lang="tr-TR" dirty="0" err="1"/>
              <a:t>duygudurum</a:t>
            </a:r>
            <a:r>
              <a:rPr lang="tr-TR" dirty="0"/>
              <a:t> oynamalarını tetikleyen durumları tanıması, hastalık dönemlerinin erken belirtilerini tanıması, sosyal yaşam ve uyku düzenin sağlanması, yanlış ilaç ve alkol kullanımının azaltılması ve ilaç uyumunun artırılması amaçlanmaktadır.</a:t>
            </a:r>
          </a:p>
          <a:p>
            <a:pPr marL="0" indent="0">
              <a:buNone/>
            </a:pPr>
            <a:r>
              <a:rPr lang="tr-TR" b="1" dirty="0" smtClean="0"/>
              <a:t>Aile Odaklı Psikoterapi</a:t>
            </a:r>
          </a:p>
          <a:p>
            <a:r>
              <a:rPr lang="tr-TR" dirty="0" err="1" smtClean="0"/>
              <a:t>Duygudurum</a:t>
            </a:r>
            <a:r>
              <a:rPr lang="tr-TR" dirty="0" smtClean="0"/>
              <a:t> bozukluklarında uygulanan aile odaklı psikoterapi, iletişim, sorun çözme ve baş etme yöntemleri geliştirme, </a:t>
            </a:r>
            <a:r>
              <a:rPr lang="tr-TR" dirty="0" err="1" smtClean="0"/>
              <a:t>psiko</a:t>
            </a:r>
            <a:r>
              <a:rPr lang="tr-TR" dirty="0" smtClean="0"/>
              <a:t> eğitime ve hastalık yinelenmesinin provasına dayanmaktadır.</a:t>
            </a:r>
            <a:endParaRPr lang="tr-TR" dirty="0"/>
          </a:p>
        </p:txBody>
      </p:sp>
    </p:spTree>
    <p:extLst>
      <p:ext uri="{BB962C8B-B14F-4D97-AF65-F5344CB8AC3E}">
        <p14:creationId xmlns:p14="http://schemas.microsoft.com/office/powerpoint/2010/main" val="18168791"/>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Şizofrenilerde olduğu gibi yüksek duygu dışavurumu olan ailelerde yaşayan iki uçlu bozukluğu olan hastalarda da hastalığın yineleme riski düşük duygu dışavurumu olan ailelerde yaşayan hastalara oranla daha yüksektir.</a:t>
            </a:r>
          </a:p>
          <a:p>
            <a:r>
              <a:rPr lang="tr-TR" dirty="0" smtClean="0"/>
              <a:t>Ailedeki duygu dışavurumunu azaltmaya yönelik yaklaşımların yinelemeleri önlemede yararı gösterilmiştir.</a:t>
            </a:r>
          </a:p>
          <a:p>
            <a:pPr marL="0" indent="0">
              <a:buNone/>
            </a:pPr>
            <a:r>
              <a:rPr lang="tr-TR" b="1" dirty="0" smtClean="0"/>
              <a:t>Kişilerarası sosyal ritim sağaltımı</a:t>
            </a:r>
          </a:p>
          <a:p>
            <a:r>
              <a:rPr lang="tr-TR" dirty="0" smtClean="0"/>
              <a:t>Yinelemeleri geciktirmekte ve işlev düzeyini arttırmada olumlu etkileri gösterilmiştir.</a:t>
            </a:r>
            <a:endParaRPr lang="tr-TR" dirty="0"/>
          </a:p>
        </p:txBody>
      </p:sp>
    </p:spTree>
    <p:extLst>
      <p:ext uri="{BB962C8B-B14F-4D97-AF65-F5344CB8AC3E}">
        <p14:creationId xmlns:p14="http://schemas.microsoft.com/office/powerpoint/2010/main" val="3215997965"/>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marL="0" indent="0">
              <a:buNone/>
            </a:pPr>
            <a:r>
              <a:rPr lang="tr-TR" b="1" dirty="0" smtClean="0"/>
              <a:t>Bilişsel Davranışçı Psikoterapi</a:t>
            </a:r>
          </a:p>
          <a:p>
            <a:r>
              <a:rPr lang="tr-TR" dirty="0" smtClean="0"/>
              <a:t>Çökkünlük sağaltımında etkisi kanıtlanmış olan bilişsel davranışçı yaklaşım iki uçlu bozukluğa da uyarlanmış ancak etkisi henüz kanıtlanamamıştır.</a:t>
            </a:r>
          </a:p>
          <a:p>
            <a:pPr marL="0" indent="0">
              <a:buNone/>
            </a:pPr>
            <a:r>
              <a:rPr lang="tr-TR" b="1" dirty="0" err="1" smtClean="0"/>
              <a:t>Psikoeğitim</a:t>
            </a:r>
            <a:r>
              <a:rPr lang="tr-TR" b="1" dirty="0" smtClean="0"/>
              <a:t> grubu</a:t>
            </a:r>
          </a:p>
          <a:p>
            <a:r>
              <a:rPr lang="tr-TR" dirty="0" err="1" smtClean="0"/>
              <a:t>Psikoeğitimin</a:t>
            </a:r>
            <a:r>
              <a:rPr lang="tr-TR" dirty="0" smtClean="0"/>
              <a:t> çok sayıda hastaya uygulanmasının ekonomik olacağı düşünülerek geliştirilmiş bir yöntemdir.</a:t>
            </a:r>
          </a:p>
          <a:p>
            <a:r>
              <a:rPr lang="tr-TR" dirty="0" smtClean="0"/>
              <a:t>Hastalıkla ilgili farkındalık, ilaç uyumu, madde kötü kullanımından kaçınma, hastalık dönemlerinin erken tanınması ile düzenli yaşam ve uykunun sağlanması gibi konuların vurgulandığı didaktik eğitim seanslarından oluşur.</a:t>
            </a:r>
          </a:p>
          <a:p>
            <a:r>
              <a:rPr lang="tr-TR" dirty="0" smtClean="0"/>
              <a:t>Uzun dönemde yinelemeleri önlemede etkili olduğu gösterilmiştir.</a:t>
            </a:r>
            <a:endParaRPr lang="tr-TR" dirty="0"/>
          </a:p>
        </p:txBody>
      </p:sp>
    </p:spTree>
    <p:extLst>
      <p:ext uri="{BB962C8B-B14F-4D97-AF65-F5344CB8AC3E}">
        <p14:creationId xmlns:p14="http://schemas.microsoft.com/office/powerpoint/2010/main" val="1258921325"/>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a:t>Kaynak</a:t>
            </a:r>
          </a:p>
          <a:p>
            <a:pPr lvl="0"/>
            <a:r>
              <a:rPr lang="tr-TR" dirty="0"/>
              <a:t>Öztürk, O., Uluşahin, A. Ruh Sağlığı ve Bozuklukları. </a:t>
            </a:r>
            <a:r>
              <a:rPr lang="tr-TR"/>
              <a:t>Ankara, 2016</a:t>
            </a:r>
            <a:r>
              <a:rPr lang="tr-TR" smtClean="0"/>
              <a:t>.</a:t>
            </a:r>
            <a:endParaRPr lang="tr-TR"/>
          </a:p>
        </p:txBody>
      </p:sp>
    </p:spTree>
    <p:extLst>
      <p:ext uri="{BB962C8B-B14F-4D97-AF65-F5344CB8AC3E}">
        <p14:creationId xmlns:p14="http://schemas.microsoft.com/office/powerpoint/2010/main" val="16335897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Birinci kuşak </a:t>
            </a:r>
            <a:r>
              <a:rPr lang="tr-TR" dirty="0" err="1" smtClean="0"/>
              <a:t>antipsikotik</a:t>
            </a:r>
            <a:r>
              <a:rPr lang="tr-TR" dirty="0" smtClean="0"/>
              <a:t> alan hastalar sıklıkla sözcükleri yuvarlayarak, bazen eklemlemede güçlük çekerek konuşabilirler.</a:t>
            </a:r>
          </a:p>
          <a:p>
            <a:r>
              <a:rPr lang="tr-TR" dirty="0" smtClean="0"/>
              <a:t>Ruhsal muayenede konuşma ruh hekiminin düşünceyi muayene etme aracıdır.</a:t>
            </a:r>
          </a:p>
          <a:p>
            <a:r>
              <a:rPr lang="tr-TR" dirty="0" smtClean="0"/>
              <a:t>Şizofrenisi olan hastada kendiliğinden konuşma belirgin olarak azalmış olabilir, konuşmada düzensizlik dağınıklık, hızlanma, yavaşlama, fakirleşme, </a:t>
            </a:r>
            <a:r>
              <a:rPr lang="tr-TR" dirty="0" err="1" smtClean="0"/>
              <a:t>mantıkdışılılık</a:t>
            </a:r>
            <a:r>
              <a:rPr lang="tr-TR" dirty="0" smtClean="0"/>
              <a:t>,  kalıplaşmış yinelemeler, konuşma yankılaması, çocuksuluk, çok konuşma, hiç konuşmama gibi değişik düşünce bozukluğu belirtileri olabilir.</a:t>
            </a:r>
          </a:p>
          <a:p>
            <a:r>
              <a:rPr lang="tr-TR" dirty="0" smtClean="0"/>
              <a:t>Sorulara yandan ve uygunsuz yanıtlar verebilir.</a:t>
            </a:r>
            <a:endParaRPr lang="tr-TR" dirty="0"/>
          </a:p>
        </p:txBody>
      </p:sp>
    </p:spTree>
    <p:extLst>
      <p:ext uri="{BB962C8B-B14F-4D97-AF65-F5344CB8AC3E}">
        <p14:creationId xmlns:p14="http://schemas.microsoft.com/office/powerpoint/2010/main" val="11248683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571500" indent="-571500">
              <a:buFont typeface="+mj-lt"/>
              <a:buAutoNum type="romanUcPeriod" startAt="3"/>
            </a:pPr>
            <a:r>
              <a:rPr lang="tr-TR" b="1" dirty="0" smtClean="0"/>
              <a:t>Duygulanım</a:t>
            </a:r>
          </a:p>
          <a:p>
            <a:r>
              <a:rPr lang="tr-TR" dirty="0" smtClean="0"/>
              <a:t>Duygu azalması ve </a:t>
            </a:r>
            <a:r>
              <a:rPr lang="tr-TR" dirty="0" err="1" smtClean="0"/>
              <a:t>küntlük</a:t>
            </a:r>
            <a:r>
              <a:rPr lang="tr-TR" dirty="0" smtClean="0"/>
              <a:t>.</a:t>
            </a:r>
          </a:p>
          <a:p>
            <a:r>
              <a:rPr lang="tr-TR" dirty="0" smtClean="0"/>
              <a:t>Olaylara duygusal tepkisi az ya da yoktur, hastalar vurdumduymaz aldırmaz ve duygusuz gibi görünebilirler.</a:t>
            </a:r>
          </a:p>
          <a:p>
            <a:r>
              <a:rPr lang="tr-TR" dirty="0" smtClean="0"/>
              <a:t>Hastaların soğuk, ilişki kurulması güç olduğu sıklıkla görülür.</a:t>
            </a:r>
          </a:p>
          <a:p>
            <a:r>
              <a:rPr lang="tr-TR" dirty="0" smtClean="0"/>
              <a:t>Çoğu şizofreni hastasında başlangıç döneminde aşırı bunaltı (</a:t>
            </a:r>
            <a:r>
              <a:rPr lang="tr-TR" dirty="0" err="1" smtClean="0"/>
              <a:t>anksiyete</a:t>
            </a:r>
            <a:r>
              <a:rPr lang="tr-TR" dirty="0" smtClean="0"/>
              <a:t>) görülür.</a:t>
            </a:r>
          </a:p>
          <a:p>
            <a:r>
              <a:rPr lang="tr-TR" dirty="0" smtClean="0"/>
              <a:t>Bazı hastalarda paniğe benzer sıkıntılı durum vardır.</a:t>
            </a:r>
            <a:endParaRPr lang="tr-TR" dirty="0"/>
          </a:p>
        </p:txBody>
      </p:sp>
    </p:spTree>
    <p:extLst>
      <p:ext uri="{BB962C8B-B14F-4D97-AF65-F5344CB8AC3E}">
        <p14:creationId xmlns:p14="http://schemas.microsoft.com/office/powerpoint/2010/main" val="12969544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Zamanla duygularda </a:t>
            </a:r>
            <a:r>
              <a:rPr lang="tr-TR" dirty="0" err="1" smtClean="0"/>
              <a:t>küntleşme</a:t>
            </a:r>
            <a:r>
              <a:rPr lang="tr-TR" dirty="0" smtClean="0"/>
              <a:t>, sığlık, </a:t>
            </a:r>
            <a:r>
              <a:rPr lang="tr-TR" dirty="0" err="1" smtClean="0"/>
              <a:t>yüzeyselleşme</a:t>
            </a:r>
            <a:r>
              <a:rPr lang="tr-TR" dirty="0" smtClean="0"/>
              <a:t> belirginleşir.</a:t>
            </a:r>
          </a:p>
          <a:p>
            <a:r>
              <a:rPr lang="tr-TR" dirty="0" smtClean="0"/>
              <a:t>Kimi olgularda da acayip, yersiz ve anlamsız gibi görünen gülme ağlama, taşkınlık ve duygulanımda uygunsuzluk görülür.</a:t>
            </a:r>
          </a:p>
          <a:p>
            <a:endParaRPr lang="tr-TR" dirty="0"/>
          </a:p>
        </p:txBody>
      </p:sp>
    </p:spTree>
    <p:extLst>
      <p:ext uri="{BB962C8B-B14F-4D97-AF65-F5344CB8AC3E}">
        <p14:creationId xmlns:p14="http://schemas.microsoft.com/office/powerpoint/2010/main" val="21887114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571500" indent="-571500">
              <a:buFont typeface="+mj-lt"/>
              <a:buAutoNum type="romanLcPeriod" startAt="4"/>
            </a:pPr>
            <a:r>
              <a:rPr lang="tr-TR" b="1" dirty="0" smtClean="0"/>
              <a:t>Bilişsel Yetiler</a:t>
            </a:r>
          </a:p>
          <a:p>
            <a:r>
              <a:rPr lang="tr-TR" dirty="0" smtClean="0"/>
              <a:t>Şizofrenide bilinç ve yönelim genellikle bozulmamıştır.</a:t>
            </a:r>
          </a:p>
          <a:p>
            <a:r>
              <a:rPr lang="tr-TR" dirty="0" smtClean="0"/>
              <a:t>Hastanın ilgisi kolayca dağılabilir, sorularımıza yanıtları geç ya da ilgisiz olabilir.</a:t>
            </a:r>
          </a:p>
          <a:p>
            <a:r>
              <a:rPr lang="tr-TR" dirty="0" smtClean="0"/>
              <a:t>Şizofreni hastalarına </a:t>
            </a:r>
            <a:r>
              <a:rPr lang="tr-TR" b="1" i="1" dirty="0" err="1" smtClean="0"/>
              <a:t>nöropsikolojik</a:t>
            </a:r>
            <a:r>
              <a:rPr lang="tr-TR" b="1" i="1" dirty="0" smtClean="0"/>
              <a:t> testlerle </a:t>
            </a:r>
            <a:r>
              <a:rPr lang="tr-TR" dirty="0" smtClean="0"/>
              <a:t>yapılan araştırmalara dayanarak önemli bilişsel bozukluklar olduğuna ilişkin bulgular saptanmaktadır.</a:t>
            </a:r>
          </a:p>
          <a:p>
            <a:r>
              <a:rPr lang="tr-TR" dirty="0" smtClean="0"/>
              <a:t>Şizofreni hastalarında </a:t>
            </a:r>
            <a:r>
              <a:rPr lang="tr-TR" b="1" i="1" dirty="0" smtClean="0"/>
              <a:t>işlem belleğinde </a:t>
            </a:r>
            <a:r>
              <a:rPr lang="tr-TR" dirty="0" smtClean="0"/>
              <a:t>bozukluk olduğuna dair araştırma sonuçları son yıllarda artmıştır.</a:t>
            </a:r>
            <a:endParaRPr lang="tr-TR" dirty="0"/>
          </a:p>
        </p:txBody>
      </p:sp>
    </p:spTree>
    <p:extLst>
      <p:ext uri="{BB962C8B-B14F-4D97-AF65-F5344CB8AC3E}">
        <p14:creationId xmlns:p14="http://schemas.microsoft.com/office/powerpoint/2010/main" val="35998387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r>
              <a:rPr lang="tr-TR" dirty="0" smtClean="0"/>
              <a:t>Dikkatle incelendiğinde şizofrenisi olan hastalarda dikkati toparlayabilme, akıl yürütme, sorun çözme, öğrenme ve karmaşık düşünsel işlemleri anlamlandırabilme gibi bilişsel işlevlerde yetersizlikler sık görülür.</a:t>
            </a:r>
          </a:p>
          <a:p>
            <a:r>
              <a:rPr lang="tr-TR" b="1" dirty="0" smtClean="0"/>
              <a:t>Zeka; </a:t>
            </a:r>
            <a:r>
              <a:rPr lang="tr-TR" dirty="0" smtClean="0"/>
              <a:t>hastalık başladıktan sonra zeka düzeyinde bir gerileme olup olmadığı henüz kesin bir açıklığa kavuşmamıştır.</a:t>
            </a:r>
          </a:p>
          <a:p>
            <a:r>
              <a:rPr lang="tr-TR" dirty="0" smtClean="0"/>
              <a:t>Araştırmalar şizofrenisi olan hastaların ortalama zeka katsayılarının akranlarından düşük olduğunu göstermektedir.</a:t>
            </a:r>
          </a:p>
          <a:p>
            <a:r>
              <a:rPr lang="tr-TR" b="1" dirty="0" smtClean="0"/>
              <a:t>Algılama; </a:t>
            </a:r>
            <a:r>
              <a:rPr lang="tr-TR" dirty="0" smtClean="0"/>
              <a:t>Şizofrenide önemli algı bozuklukları olur.</a:t>
            </a:r>
          </a:p>
          <a:p>
            <a:r>
              <a:rPr lang="tr-TR" dirty="0" smtClean="0"/>
              <a:t>Dikkat çabuk dağılır, çevredekilere ilgi azalır ve bu nedenle algı da azalmış olur.</a:t>
            </a:r>
            <a:endParaRPr lang="tr-TR" dirty="0"/>
          </a:p>
        </p:txBody>
      </p:sp>
    </p:spTree>
    <p:extLst>
      <p:ext uri="{BB962C8B-B14F-4D97-AF65-F5344CB8AC3E}">
        <p14:creationId xmlns:p14="http://schemas.microsoft.com/office/powerpoint/2010/main" val="36183799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Bazen de özellikle taşkın ya da </a:t>
            </a:r>
            <a:r>
              <a:rPr lang="tr-TR" dirty="0" err="1" smtClean="0"/>
              <a:t>paranoid</a:t>
            </a:r>
            <a:r>
              <a:rPr lang="tr-TR" dirty="0" smtClean="0"/>
              <a:t> özellikler gösteren hastalarda, algı artması, keskin algılama olabilir.</a:t>
            </a:r>
          </a:p>
          <a:p>
            <a:r>
              <a:rPr lang="tr-TR" dirty="0" smtClean="0"/>
              <a:t>Şizofrenide sık görülen algı bozuklukları </a:t>
            </a:r>
            <a:r>
              <a:rPr lang="tr-TR" dirty="0" err="1" smtClean="0"/>
              <a:t>varsanılardır</a:t>
            </a:r>
            <a:r>
              <a:rPr lang="tr-TR" dirty="0" smtClean="0"/>
              <a:t> (</a:t>
            </a:r>
            <a:r>
              <a:rPr lang="tr-TR" dirty="0" err="1" smtClean="0"/>
              <a:t>halusiasyonlar</a:t>
            </a:r>
            <a:r>
              <a:rPr lang="tr-TR" dirty="0" smtClean="0"/>
              <a:t>).</a:t>
            </a:r>
          </a:p>
          <a:p>
            <a:r>
              <a:rPr lang="tr-TR" dirty="0" smtClean="0"/>
              <a:t>Şizofrenide en sık işitme </a:t>
            </a:r>
            <a:r>
              <a:rPr lang="tr-TR" dirty="0" err="1" smtClean="0"/>
              <a:t>varsanıları</a:t>
            </a:r>
            <a:r>
              <a:rPr lang="tr-TR" dirty="0" smtClean="0"/>
              <a:t> olur.</a:t>
            </a:r>
          </a:p>
          <a:p>
            <a:r>
              <a:rPr lang="tr-TR" dirty="0" smtClean="0"/>
              <a:t>Bunlar genellikle olumsuz sözler, küfürler, yön verici komutlar (</a:t>
            </a:r>
            <a:r>
              <a:rPr lang="tr-TR" b="1" i="1" dirty="0" smtClean="0"/>
              <a:t>as kendini, öldür </a:t>
            </a:r>
            <a:r>
              <a:rPr lang="tr-TR" dirty="0" smtClean="0"/>
              <a:t>gibi), kendi aralarında konuşarak, hastadan üçüncü şahıs olarak söz eden sesler (</a:t>
            </a:r>
            <a:r>
              <a:rPr lang="tr-TR" b="1" i="1" dirty="0" smtClean="0"/>
              <a:t>Ahmet korkağın teki </a:t>
            </a:r>
            <a:r>
              <a:rPr lang="tr-TR" dirty="0" smtClean="0"/>
              <a:t>gibi) yaptığı eylemleri tanımlayıcı seslerdir (</a:t>
            </a:r>
            <a:r>
              <a:rPr lang="tr-TR" b="1" i="1" dirty="0" smtClean="0"/>
              <a:t>yürüyorsun, gülüyorsun </a:t>
            </a:r>
            <a:r>
              <a:rPr lang="tr-TR" dirty="0" smtClean="0"/>
              <a:t>gibi).</a:t>
            </a:r>
          </a:p>
          <a:p>
            <a:r>
              <a:rPr lang="tr-TR" dirty="0" smtClean="0"/>
              <a:t>Görme </a:t>
            </a:r>
            <a:r>
              <a:rPr lang="tr-TR" dirty="0" err="1" smtClean="0"/>
              <a:t>varsanıları</a:t>
            </a:r>
            <a:r>
              <a:rPr lang="tr-TR" dirty="0" smtClean="0"/>
              <a:t> şizofrenide daha seyrek görülür.</a:t>
            </a:r>
            <a:endParaRPr lang="tr-TR" dirty="0"/>
          </a:p>
        </p:txBody>
      </p:sp>
    </p:spTree>
    <p:extLst>
      <p:ext uri="{BB962C8B-B14F-4D97-AF65-F5344CB8AC3E}">
        <p14:creationId xmlns:p14="http://schemas.microsoft.com/office/powerpoint/2010/main" val="9975403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Dokunma </a:t>
            </a:r>
            <a:r>
              <a:rPr lang="tr-TR" dirty="0" err="1" smtClean="0"/>
              <a:t>varsanıları</a:t>
            </a:r>
            <a:r>
              <a:rPr lang="tr-TR" dirty="0" smtClean="0"/>
              <a:t> bedenine elektrik veriliyor, kolu bacağı kesiliyor şeklinde olabildiği gibi cinsel algılar, görünmeyen yaratıkların kendisiyle cinsel ilişkiye girdiği algıları şeklinde olabilir.</a:t>
            </a:r>
          </a:p>
          <a:p>
            <a:r>
              <a:rPr lang="tr-TR" dirty="0" smtClean="0"/>
              <a:t>Koku </a:t>
            </a:r>
            <a:r>
              <a:rPr lang="tr-TR" dirty="0" err="1" smtClean="0"/>
              <a:t>varsanıları</a:t>
            </a:r>
            <a:r>
              <a:rPr lang="tr-TR" dirty="0" smtClean="0"/>
              <a:t> genellikle kötü kokuların algılanmaları şeklinde olur.</a:t>
            </a:r>
          </a:p>
          <a:p>
            <a:r>
              <a:rPr lang="tr-TR" dirty="0" smtClean="0"/>
              <a:t>Şizofrenide ayrıca kimi zaman </a:t>
            </a:r>
            <a:r>
              <a:rPr lang="tr-TR" b="1" i="1" dirty="0" smtClean="0"/>
              <a:t>öze yabancılaşma </a:t>
            </a:r>
            <a:r>
              <a:rPr lang="tr-TR" dirty="0" smtClean="0"/>
              <a:t>(</a:t>
            </a:r>
            <a:r>
              <a:rPr lang="tr-TR" dirty="0" err="1" smtClean="0"/>
              <a:t>depersonalizasyon</a:t>
            </a:r>
            <a:r>
              <a:rPr lang="tr-TR" dirty="0" smtClean="0"/>
              <a:t>) ve </a:t>
            </a:r>
            <a:r>
              <a:rPr lang="tr-TR" b="1" i="1" dirty="0" smtClean="0"/>
              <a:t>gerçek </a:t>
            </a:r>
            <a:r>
              <a:rPr lang="tr-TR" b="1" i="1" dirty="0" err="1" smtClean="0"/>
              <a:t>dışılaşma</a:t>
            </a:r>
            <a:r>
              <a:rPr lang="tr-TR" b="1" i="1" dirty="0" smtClean="0"/>
              <a:t> </a:t>
            </a:r>
            <a:r>
              <a:rPr lang="tr-TR" dirty="0" smtClean="0"/>
              <a:t>(</a:t>
            </a:r>
            <a:r>
              <a:rPr lang="tr-TR" dirty="0" err="1" smtClean="0"/>
              <a:t>derealizasyon</a:t>
            </a:r>
            <a:r>
              <a:rPr lang="tr-TR" dirty="0" smtClean="0"/>
              <a:t>) algıları da görülebilir.</a:t>
            </a:r>
            <a:endParaRPr lang="tr-TR" dirty="0"/>
          </a:p>
        </p:txBody>
      </p:sp>
    </p:spTree>
    <p:extLst>
      <p:ext uri="{BB962C8B-B14F-4D97-AF65-F5344CB8AC3E}">
        <p14:creationId xmlns:p14="http://schemas.microsoft.com/office/powerpoint/2010/main" val="5122485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571500" indent="-571500">
              <a:buFont typeface="+mj-lt"/>
              <a:buAutoNum type="romanUcPeriod" startAt="5"/>
            </a:pPr>
            <a:r>
              <a:rPr lang="tr-TR" b="1" dirty="0" smtClean="0"/>
              <a:t>Düşünce</a:t>
            </a:r>
            <a:endParaRPr lang="tr-TR" dirty="0" smtClean="0"/>
          </a:p>
          <a:p>
            <a:r>
              <a:rPr lang="tr-TR" b="1" i="1" dirty="0" smtClean="0"/>
              <a:t>Düşüncenin süreç/biçim bozuklukları</a:t>
            </a:r>
            <a:r>
              <a:rPr lang="tr-TR" i="1" dirty="0" smtClean="0"/>
              <a:t>; düşüncenin hızında, amaca uygunluğunda, çağrışımların düzeninde bozukluklular gözlenebilir.</a:t>
            </a:r>
          </a:p>
          <a:p>
            <a:r>
              <a:rPr lang="tr-TR" i="1" dirty="0" smtClean="0"/>
              <a:t>Düşüncenin hızında artma veya azalma olabilir</a:t>
            </a:r>
          </a:p>
          <a:p>
            <a:r>
              <a:rPr lang="tr-TR" i="1" dirty="0" smtClean="0"/>
              <a:t>Düşünce içeriğinde fakirleşme görülebilir.</a:t>
            </a:r>
          </a:p>
          <a:p>
            <a:r>
              <a:rPr lang="tr-TR" i="1" dirty="0" smtClean="0"/>
              <a:t>Düşünceyi oluşturan sözcükler, simgeler arasındaki mantıksal zincir kopar ya da bozulur.</a:t>
            </a:r>
          </a:p>
          <a:p>
            <a:endParaRPr lang="tr-TR" i="1" dirty="0"/>
          </a:p>
        </p:txBody>
      </p:sp>
    </p:spTree>
    <p:extLst>
      <p:ext uri="{BB962C8B-B14F-4D97-AF65-F5344CB8AC3E}">
        <p14:creationId xmlns:p14="http://schemas.microsoft.com/office/powerpoint/2010/main" val="28531638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i="1" dirty="0" smtClean="0"/>
              <a:t>Düşünce İçeriği; </a:t>
            </a:r>
            <a:r>
              <a:rPr lang="tr-TR" dirty="0" smtClean="0"/>
              <a:t>Şizofrenide görülen en temel düşünce içeriği bozukluğu sanrılardır.</a:t>
            </a:r>
          </a:p>
          <a:p>
            <a:r>
              <a:rPr lang="tr-TR" dirty="0" smtClean="0"/>
              <a:t>Sanrıların dışında mistik, metafizik uğraşlar, çeşitli saplantılar, çocukluk çağına ilişkin garip anılar da sıklıkla görülür.</a:t>
            </a:r>
          </a:p>
          <a:p>
            <a:r>
              <a:rPr lang="tr-TR" dirty="0" smtClean="0"/>
              <a:t>Şizofreni hastalarında yarıca obsesif belirtiler de sık görülür.</a:t>
            </a:r>
          </a:p>
          <a:p>
            <a:r>
              <a:rPr lang="tr-TR" i="1" dirty="0" smtClean="0"/>
              <a:t>Gerçeği değerlendirme yetisi; </a:t>
            </a:r>
            <a:r>
              <a:rPr lang="tr-TR" dirty="0" smtClean="0"/>
              <a:t>bireyin kendi zihnindekilerle dış dünyada olup bitenleri ayırt edebilme yetisidir.</a:t>
            </a:r>
          </a:p>
        </p:txBody>
      </p:sp>
    </p:spTree>
    <p:extLst>
      <p:ext uri="{BB962C8B-B14F-4D97-AF65-F5344CB8AC3E}">
        <p14:creationId xmlns:p14="http://schemas.microsoft.com/office/powerpoint/2010/main" val="27147349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Şizofreni</a:t>
            </a:r>
            <a:endParaRPr lang="tr-TR" b="1" dirty="0"/>
          </a:p>
        </p:txBody>
      </p:sp>
      <p:sp>
        <p:nvSpPr>
          <p:cNvPr id="3" name="İçerik Yer Tutucusu 2"/>
          <p:cNvSpPr>
            <a:spLocks noGrp="1"/>
          </p:cNvSpPr>
          <p:nvPr>
            <p:ph idx="1"/>
          </p:nvPr>
        </p:nvSpPr>
        <p:spPr/>
        <p:txBody>
          <a:bodyPr/>
          <a:lstStyle/>
          <a:p>
            <a:r>
              <a:rPr lang="tr-TR" dirty="0" smtClean="0"/>
              <a:t>Çeşitli yönlerden açıklanmamış bir ruhsal bozukluktur.</a:t>
            </a:r>
          </a:p>
          <a:p>
            <a:r>
              <a:rPr lang="tr-TR" dirty="0" smtClean="0"/>
              <a:t>19. yy. dan kalan etkiyle halk arasında korku uyandırmaktadır.</a:t>
            </a:r>
          </a:p>
          <a:p>
            <a:r>
              <a:rPr lang="tr-TR" dirty="0" smtClean="0"/>
              <a:t>Genç yaşta başlayan ve kişinin insan ilişkilerinden ve gerçeklerden uzaklaşarak, kendine özgü bir içe kapanım (otizm) dünyasında yaşadığı; düşünüş, duyuş ve davranışlarda önemli bozuklukların görüldüğü bir ruhsal bozukluktur.</a:t>
            </a:r>
          </a:p>
          <a:p>
            <a:endParaRPr lang="tr-TR" dirty="0"/>
          </a:p>
        </p:txBody>
      </p:sp>
    </p:spTree>
    <p:extLst>
      <p:ext uri="{BB962C8B-B14F-4D97-AF65-F5344CB8AC3E}">
        <p14:creationId xmlns:p14="http://schemas.microsoft.com/office/powerpoint/2010/main" val="3005811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marL="571500" indent="-571500">
              <a:buFont typeface="+mj-lt"/>
              <a:buAutoNum type="romanUcPeriod" startAt="6"/>
            </a:pPr>
            <a:r>
              <a:rPr lang="tr-TR" b="1" dirty="0" smtClean="0"/>
              <a:t>Devinim (Hareket)</a:t>
            </a:r>
          </a:p>
          <a:p>
            <a:r>
              <a:rPr lang="tr-TR" dirty="0" smtClean="0"/>
              <a:t>Genel davranış ve devinimde en sık ve önemli belirti ağır ilgisizlik, istekli eylemin azlığı ve toplumdan çekilmedir.</a:t>
            </a:r>
          </a:p>
          <a:p>
            <a:r>
              <a:rPr lang="tr-TR" dirty="0" smtClean="0"/>
              <a:t>Garip yüz göz devinimleri, kalıplaşmış, amaçsız yineleyici el kol beden devinimleri, sallanma, koridor arşınlama, sık sık elini yüzüne götürme, saçını tutma gibi tike benzer devinimler olabilir.</a:t>
            </a:r>
          </a:p>
          <a:p>
            <a:r>
              <a:rPr lang="tr-TR" dirty="0" smtClean="0"/>
              <a:t>Bazen de çılgınca taşkınlık, saldırganlık görülebilir.</a:t>
            </a:r>
          </a:p>
          <a:p>
            <a:r>
              <a:rPr lang="tr-TR" dirty="0" smtClean="0"/>
              <a:t>Bazen de belli durumda donmuş gibi kalabilir.</a:t>
            </a:r>
          </a:p>
          <a:p>
            <a:r>
              <a:rPr lang="tr-TR" dirty="0" smtClean="0"/>
              <a:t>Garip cinsel davranışlar, tükürme, burun karıştırma, elini ağzına götürme, dışkısını, sidiğini ortaya bırakma dışkı yeme gibi..</a:t>
            </a:r>
            <a:endParaRPr lang="tr-TR" dirty="0"/>
          </a:p>
        </p:txBody>
      </p:sp>
    </p:spTree>
    <p:extLst>
      <p:ext uri="{BB962C8B-B14F-4D97-AF65-F5344CB8AC3E}">
        <p14:creationId xmlns:p14="http://schemas.microsoft.com/office/powerpoint/2010/main" val="40822729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571500" indent="-571500">
              <a:buFont typeface="+mj-lt"/>
              <a:buAutoNum type="romanUcPeriod" startAt="7"/>
            </a:pPr>
            <a:r>
              <a:rPr lang="tr-TR" b="1" dirty="0" smtClean="0"/>
              <a:t>Bedensel ve Fizyolojik Belirtiler</a:t>
            </a:r>
          </a:p>
          <a:p>
            <a:r>
              <a:rPr lang="tr-TR" dirty="0" smtClean="0"/>
              <a:t>Başka hastalıkları yoksa şizofrenisi olan hastalarda fiziki muayene bulguları genel olarak normaldir.</a:t>
            </a:r>
          </a:p>
          <a:p>
            <a:r>
              <a:rPr lang="tr-TR" dirty="0" smtClean="0"/>
              <a:t>Bazı hastalarda minör fiziksel </a:t>
            </a:r>
            <a:r>
              <a:rPr lang="tr-TR" dirty="0" err="1" smtClean="0"/>
              <a:t>anomiler</a:t>
            </a:r>
            <a:r>
              <a:rPr lang="tr-TR" dirty="0" smtClean="0"/>
              <a:t> olabilir (çıkık alın, çatallı küçük dil, yapışık kulak memeleri bitişik kaşlar gibi) ya da kol ve bacakta (tırnak anomalileri, küçük parmak eğriliği, ayak parmaklarında kısmi yapışıklık gibi) işlevsel yada estetik olarak fazla sorun yaratmayan ama şizofreni hastalarında görülme sıklığı normal toplumdan yüksek olan anomalilerdir.</a:t>
            </a:r>
            <a:endParaRPr lang="tr-TR" dirty="0"/>
          </a:p>
        </p:txBody>
      </p:sp>
    </p:spTree>
    <p:extLst>
      <p:ext uri="{BB962C8B-B14F-4D97-AF65-F5344CB8AC3E}">
        <p14:creationId xmlns:p14="http://schemas.microsoft.com/office/powerpoint/2010/main" val="22035341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i="1" dirty="0" smtClean="0"/>
              <a:t>Uykusuzluk</a:t>
            </a:r>
            <a:r>
              <a:rPr lang="tr-TR" dirty="0" smtClean="0"/>
              <a:t> sıklıkla görülür ancak hastalar bundan yakınmazlar.</a:t>
            </a:r>
          </a:p>
          <a:p>
            <a:r>
              <a:rPr lang="tr-TR" dirty="0" smtClean="0"/>
              <a:t>Belirtilerin alevlendiği dönemlerde uykusuzluk daha belirginleşir.</a:t>
            </a:r>
          </a:p>
          <a:p>
            <a:r>
              <a:rPr lang="tr-TR" dirty="0" smtClean="0"/>
              <a:t>Uykuya dalma güçlüğü ve sıklıkla uyanma,</a:t>
            </a:r>
          </a:p>
          <a:p>
            <a:r>
              <a:rPr lang="tr-TR" dirty="0" smtClean="0"/>
              <a:t>Uyku uyanıklık düzeni çok bozulabilir, gündüz uyuyup gece uyuyamama gibi,</a:t>
            </a:r>
            <a:endParaRPr lang="tr-TR" i="1" dirty="0" smtClean="0"/>
          </a:p>
          <a:p>
            <a:r>
              <a:rPr lang="tr-TR" i="1" dirty="0" smtClean="0"/>
              <a:t>Cinsel isteksizlik ve güçsüzlük.</a:t>
            </a:r>
          </a:p>
          <a:p>
            <a:r>
              <a:rPr lang="tr-TR" dirty="0" smtClean="0"/>
              <a:t>Bazen de cinsel kamçılanış aşırı sıklıkta </a:t>
            </a:r>
            <a:r>
              <a:rPr lang="tr-TR" dirty="0" err="1" smtClean="0"/>
              <a:t>özdoyurum</a:t>
            </a:r>
            <a:r>
              <a:rPr lang="tr-TR" dirty="0" smtClean="0"/>
              <a:t> olabilir. </a:t>
            </a:r>
          </a:p>
          <a:p>
            <a:r>
              <a:rPr lang="tr-TR" dirty="0" smtClean="0"/>
              <a:t>Cinsel isteksizlik, soğukluk ya da erkekte sertleşme zorluğu ilaç etkisine bağlı olarak da görülebilir.</a:t>
            </a:r>
          </a:p>
          <a:p>
            <a:endParaRPr lang="tr-TR" dirty="0"/>
          </a:p>
        </p:txBody>
      </p:sp>
    </p:spTree>
    <p:extLst>
      <p:ext uri="{BB962C8B-B14F-4D97-AF65-F5344CB8AC3E}">
        <p14:creationId xmlns:p14="http://schemas.microsoft.com/office/powerpoint/2010/main" val="29017900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İlaç kullanan hastada yan etkiler bağlı olarak, şişmanlama, hareketlerde yavaşlık, uykululuk, kan basıncında düşme gibi belirtiler sık görülür.</a:t>
            </a:r>
          </a:p>
          <a:p>
            <a:endParaRPr lang="tr-TR" dirty="0"/>
          </a:p>
        </p:txBody>
      </p:sp>
    </p:spTree>
    <p:extLst>
      <p:ext uri="{BB962C8B-B14F-4D97-AF65-F5344CB8AC3E}">
        <p14:creationId xmlns:p14="http://schemas.microsoft.com/office/powerpoint/2010/main" val="20070774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i="1" dirty="0" smtClean="0"/>
              <a:t>Artı belirtiler</a:t>
            </a:r>
            <a:r>
              <a:rPr lang="tr-TR" dirty="0" smtClean="0"/>
              <a:t>; normalin dışında fazlalık, aşırılık ve sapmalar olarak ortaya çıkan belirtiler. (sanrılar, </a:t>
            </a:r>
            <a:r>
              <a:rPr lang="tr-TR" dirty="0" err="1" smtClean="0"/>
              <a:t>varsanılar</a:t>
            </a:r>
            <a:r>
              <a:rPr lang="tr-TR" dirty="0" smtClean="0"/>
              <a:t>, dağınıklık belirtileri(düşünce ve davranışlarda))</a:t>
            </a:r>
          </a:p>
          <a:p>
            <a:r>
              <a:rPr lang="tr-TR" b="1" i="1" dirty="0" smtClean="0"/>
              <a:t>Eksi belirtiler; </a:t>
            </a:r>
            <a:r>
              <a:rPr lang="tr-TR" dirty="0" smtClean="0"/>
              <a:t>normal işlevlerde azalma, eksiklik ya da yokluk belirtileridir. (duygusal tepkilerde azalma ya da </a:t>
            </a:r>
            <a:r>
              <a:rPr lang="tr-TR" dirty="0" err="1" smtClean="0"/>
              <a:t>küntük</a:t>
            </a:r>
            <a:r>
              <a:rPr lang="tr-TR" dirty="0" smtClean="0"/>
              <a:t>, düşünce ve konuşmada fakirleşme, istemli eylem ve istenç azlığı, zevk alamama)</a:t>
            </a:r>
            <a:endParaRPr lang="tr-TR" b="1" i="1" dirty="0"/>
          </a:p>
        </p:txBody>
      </p:sp>
    </p:spTree>
    <p:extLst>
      <p:ext uri="{BB962C8B-B14F-4D97-AF65-F5344CB8AC3E}">
        <p14:creationId xmlns:p14="http://schemas.microsoft.com/office/powerpoint/2010/main" val="14044129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smtClean="0"/>
              <a:t>Tanı</a:t>
            </a:r>
            <a:endParaRPr lang="tr-TR" b="1" i="1" dirty="0"/>
          </a:p>
        </p:txBody>
      </p:sp>
      <p:sp>
        <p:nvSpPr>
          <p:cNvPr id="3" name="İçerik Yer Tutucusu 2"/>
          <p:cNvSpPr>
            <a:spLocks noGrp="1"/>
          </p:cNvSpPr>
          <p:nvPr>
            <p:ph idx="1"/>
          </p:nvPr>
        </p:nvSpPr>
        <p:spPr/>
        <p:txBody>
          <a:bodyPr>
            <a:normAutofit fontScale="92500" lnSpcReduction="20000"/>
          </a:bodyPr>
          <a:lstStyle/>
          <a:p>
            <a:pPr marL="514350" indent="-514350">
              <a:buFont typeface="+mj-lt"/>
              <a:buAutoNum type="alphaUcPeriod"/>
            </a:pPr>
            <a:r>
              <a:rPr lang="tr-TR" b="1" dirty="0" smtClean="0"/>
              <a:t>Temel Belirtiler</a:t>
            </a:r>
          </a:p>
          <a:p>
            <a:pPr marL="514350" indent="-514350">
              <a:buFont typeface="+mj-lt"/>
              <a:buAutoNum type="arabicPeriod"/>
            </a:pPr>
            <a:r>
              <a:rPr lang="tr-TR" i="1" dirty="0"/>
              <a:t>Duygulanımda</a:t>
            </a:r>
            <a:r>
              <a:rPr lang="tr-TR" i="1" dirty="0" smtClean="0"/>
              <a:t> bozukluk: </a:t>
            </a:r>
            <a:r>
              <a:rPr lang="tr-TR" dirty="0" smtClean="0"/>
              <a:t>aşırı aldırmazlık, ilgisizlik, duygusal tepkilerde </a:t>
            </a:r>
            <a:r>
              <a:rPr lang="tr-TR" dirty="0" err="1" smtClean="0"/>
              <a:t>küntleşme</a:t>
            </a:r>
            <a:r>
              <a:rPr lang="tr-TR" dirty="0" smtClean="0"/>
              <a:t>, uygunsuzluk, dengesizlik.</a:t>
            </a:r>
          </a:p>
          <a:p>
            <a:pPr marL="514350" indent="-514350">
              <a:buFont typeface="+mj-lt"/>
              <a:buAutoNum type="arabicPeriod"/>
            </a:pPr>
            <a:r>
              <a:rPr lang="tr-TR" i="1" dirty="0" smtClean="0"/>
              <a:t>Çağrışımlarda bozukluk: </a:t>
            </a:r>
            <a:r>
              <a:rPr lang="tr-TR" dirty="0" smtClean="0"/>
              <a:t>Çağrışımlarda düzen ve sürekliliğin bozulması. Düşüncede bloklar, duraklamalar, kaymalar, yoğunlaşma, çağrışım sıkıştırması, sözcük salatası, garip, anlaşılmayan düşünce.</a:t>
            </a:r>
          </a:p>
          <a:p>
            <a:pPr marL="514350" indent="-514350">
              <a:buFont typeface="+mj-lt"/>
              <a:buAutoNum type="arabicPeriod"/>
            </a:pPr>
            <a:r>
              <a:rPr lang="tr-TR" dirty="0" err="1" smtClean="0"/>
              <a:t>Ambivalans</a:t>
            </a:r>
            <a:r>
              <a:rPr lang="tr-TR" dirty="0" smtClean="0"/>
              <a:t> (iki değerlilik); kişide birbirine karşıt duygu ve eğilimlerin aynı anda bulunuşu</a:t>
            </a:r>
          </a:p>
          <a:p>
            <a:pPr marL="514350" indent="-514350">
              <a:buFont typeface="+mj-lt"/>
              <a:buAutoNum type="arabicPeriod"/>
            </a:pPr>
            <a:r>
              <a:rPr lang="tr-TR" dirty="0" err="1" smtClean="0"/>
              <a:t>Otizm:gerçek</a:t>
            </a:r>
            <a:r>
              <a:rPr lang="tr-TR" dirty="0" smtClean="0"/>
              <a:t> dünya ile ilişkiyi azaltarak ya da keserek kendisine göre bir iç dünya kurmak ve o iç dünyanın gereksinimlerine, kurallarına göre düşünmek, davranmak.</a:t>
            </a:r>
          </a:p>
          <a:p>
            <a:pPr marL="514350" indent="-514350">
              <a:buFont typeface="+mj-lt"/>
              <a:buAutoNum type="arabicPeriod"/>
            </a:pPr>
            <a:r>
              <a:rPr lang="tr-TR" dirty="0" smtClean="0"/>
              <a:t>Bilinç, yönelim (oryantasyon) ve bellekte temel bozuklukların olmayışı.</a:t>
            </a:r>
          </a:p>
          <a:p>
            <a:endParaRPr lang="tr-TR" dirty="0"/>
          </a:p>
        </p:txBody>
      </p:sp>
    </p:spTree>
    <p:extLst>
      <p:ext uri="{BB962C8B-B14F-4D97-AF65-F5344CB8AC3E}">
        <p14:creationId xmlns:p14="http://schemas.microsoft.com/office/powerpoint/2010/main" val="370780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514350" indent="-514350">
              <a:buFont typeface="+mj-lt"/>
              <a:buAutoNum type="alphaUcPeriod" startAt="2"/>
            </a:pPr>
            <a:r>
              <a:rPr lang="tr-TR" b="1" dirty="0" smtClean="0"/>
              <a:t>İkincil Belirtiler</a:t>
            </a:r>
          </a:p>
          <a:p>
            <a:pPr marL="514350" indent="-514350">
              <a:buFont typeface="+mj-lt"/>
              <a:buAutoNum type="arabicPeriod"/>
            </a:pPr>
            <a:r>
              <a:rPr lang="tr-TR" dirty="0" smtClean="0"/>
              <a:t>Düşünce ve içeriğinde sanrılar, kalıplaşma, yineleyici fikirler ve uğraşlar,</a:t>
            </a:r>
          </a:p>
          <a:p>
            <a:pPr marL="514350" indent="-514350">
              <a:buFont typeface="+mj-lt"/>
              <a:buAutoNum type="arabicPeriod"/>
            </a:pPr>
            <a:r>
              <a:rPr lang="tr-TR" dirty="0" err="1" smtClean="0"/>
              <a:t>Varsanılar</a:t>
            </a:r>
            <a:r>
              <a:rPr lang="tr-TR" dirty="0" smtClean="0"/>
              <a:t>, yanılsamalar,</a:t>
            </a:r>
          </a:p>
          <a:p>
            <a:pPr marL="514350" indent="-514350">
              <a:buFont typeface="+mj-lt"/>
              <a:buAutoNum type="arabicPeriod"/>
            </a:pPr>
            <a:r>
              <a:rPr lang="tr-TR" dirty="0" smtClean="0"/>
              <a:t>Devinim bozukluklar; </a:t>
            </a:r>
            <a:r>
              <a:rPr lang="tr-TR" dirty="0" err="1" smtClean="0"/>
              <a:t>donakalım</a:t>
            </a:r>
            <a:r>
              <a:rPr lang="tr-TR" dirty="0"/>
              <a:t> </a:t>
            </a:r>
            <a:r>
              <a:rPr lang="tr-TR" dirty="0" smtClean="0"/>
              <a:t>belirtileri, garip duruşlar, yüz oynatmalar, kalıplaşmış-yineleyici hareketler, telkine yatkınlık, </a:t>
            </a:r>
            <a:r>
              <a:rPr lang="tr-TR" dirty="0" err="1" smtClean="0"/>
              <a:t>karşıtçılık</a:t>
            </a:r>
            <a:r>
              <a:rPr lang="tr-TR" dirty="0" smtClean="0"/>
              <a:t> (</a:t>
            </a:r>
            <a:r>
              <a:rPr lang="tr-TR" dirty="0" err="1" smtClean="0"/>
              <a:t>negativizm</a:t>
            </a:r>
            <a:r>
              <a:rPr lang="tr-TR" dirty="0" smtClean="0"/>
              <a:t>)</a:t>
            </a:r>
          </a:p>
        </p:txBody>
      </p:sp>
    </p:spTree>
    <p:extLst>
      <p:ext uri="{BB962C8B-B14F-4D97-AF65-F5344CB8AC3E}">
        <p14:creationId xmlns:p14="http://schemas.microsoft.com/office/powerpoint/2010/main" val="15515732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Şizofreni Türleri</a:t>
            </a:r>
            <a:endParaRPr lang="tr-TR" b="1" dirty="0"/>
          </a:p>
        </p:txBody>
      </p:sp>
      <p:sp>
        <p:nvSpPr>
          <p:cNvPr id="3" name="İçerik Yer Tutucusu 2"/>
          <p:cNvSpPr>
            <a:spLocks noGrp="1"/>
          </p:cNvSpPr>
          <p:nvPr>
            <p:ph idx="1"/>
          </p:nvPr>
        </p:nvSpPr>
        <p:spPr/>
        <p:txBody>
          <a:bodyPr/>
          <a:lstStyle/>
          <a:p>
            <a:pPr marL="0" indent="0">
              <a:buNone/>
            </a:pPr>
            <a:r>
              <a:rPr lang="tr-TR" b="1" dirty="0" err="1" smtClean="0"/>
              <a:t>Paranoid</a:t>
            </a:r>
            <a:r>
              <a:rPr lang="tr-TR" b="1" dirty="0" smtClean="0"/>
              <a:t> tür: </a:t>
            </a:r>
          </a:p>
          <a:p>
            <a:r>
              <a:rPr lang="tr-TR" dirty="0"/>
              <a:t>D</a:t>
            </a:r>
            <a:r>
              <a:rPr lang="tr-TR" dirty="0" smtClean="0"/>
              <a:t>üşünce içeriğinde bozukluk baskındır.</a:t>
            </a:r>
          </a:p>
          <a:p>
            <a:r>
              <a:rPr lang="tr-TR" dirty="0" smtClean="0"/>
              <a:t>Başlangıç genellikle yavaş ve daha genç yaştadır.</a:t>
            </a:r>
          </a:p>
          <a:p>
            <a:r>
              <a:rPr lang="tr-TR" dirty="0" smtClean="0"/>
              <a:t>Kötülük görme sanrıları (beni izliyorlar, bana komplo kurmuşlar, beni zehirleyecekler gibi) büyüklük sanrıları (ben peygamberim, Tanrı ile ilişki kuruyorum) etkileme sanrıları (Işınlarla benim hareketlerimi, konuşmalarımı denetliyorlar gibi) alınganlık, kuşkuculuk (benim hakkımda konuşuyorlar, bana eşcinsel gözüyle bakıyorlar)</a:t>
            </a:r>
          </a:p>
          <a:p>
            <a:r>
              <a:rPr lang="tr-TR" dirty="0" err="1" smtClean="0"/>
              <a:t>Paranoid</a:t>
            </a:r>
            <a:r>
              <a:rPr lang="tr-TR" dirty="0" smtClean="0"/>
              <a:t> tür şizofrenide sık görülen sanrılardır.</a:t>
            </a:r>
            <a:endParaRPr lang="tr-TR" dirty="0"/>
          </a:p>
        </p:txBody>
      </p:sp>
    </p:spTree>
    <p:extLst>
      <p:ext uri="{BB962C8B-B14F-4D97-AF65-F5344CB8AC3E}">
        <p14:creationId xmlns:p14="http://schemas.microsoft.com/office/powerpoint/2010/main" val="39427235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b="1" dirty="0" smtClean="0"/>
              <a:t>Dağınık (</a:t>
            </a:r>
            <a:r>
              <a:rPr lang="tr-TR" b="1" dirty="0" err="1" smtClean="0"/>
              <a:t>Deorganize</a:t>
            </a:r>
            <a:r>
              <a:rPr lang="tr-TR" b="1" dirty="0" smtClean="0"/>
              <a:t>) Tür</a:t>
            </a:r>
          </a:p>
          <a:p>
            <a:r>
              <a:rPr lang="tr-TR" dirty="0" smtClean="0"/>
              <a:t>Düşünce biçimi ve devinim bozuklukları baskındır.</a:t>
            </a:r>
          </a:p>
          <a:p>
            <a:r>
              <a:rPr lang="tr-TR" dirty="0" smtClean="0"/>
              <a:t>Genç yaşta akut, artı belirtilere başlar.</a:t>
            </a:r>
          </a:p>
          <a:p>
            <a:r>
              <a:rPr lang="tr-TR" dirty="0" smtClean="0"/>
              <a:t>Kısa  zamanda duygusal tepkilerde oynamalar, </a:t>
            </a:r>
            <a:r>
              <a:rPr lang="tr-TR" dirty="0" err="1" smtClean="0"/>
              <a:t>yüzeyellik</a:t>
            </a:r>
            <a:r>
              <a:rPr lang="tr-TR" dirty="0" smtClean="0"/>
              <a:t>, uygunsuzluk, acayiplik ortaya çıkar (yersiz sırıtmalar gibi), </a:t>
            </a:r>
          </a:p>
          <a:p>
            <a:r>
              <a:rPr lang="tr-TR" dirty="0" smtClean="0"/>
              <a:t>Düşünce çok bozuktur.</a:t>
            </a:r>
          </a:p>
          <a:p>
            <a:r>
              <a:rPr lang="tr-TR" dirty="0" smtClean="0"/>
              <a:t>Kişilikte dağılma ve yıkım hızlıdır.</a:t>
            </a:r>
          </a:p>
          <a:p>
            <a:r>
              <a:rPr lang="tr-TR" dirty="0" smtClean="0"/>
              <a:t>Hasta kendi özel dünyasında yaşar.</a:t>
            </a:r>
          </a:p>
        </p:txBody>
      </p:sp>
    </p:spTree>
    <p:extLst>
      <p:ext uri="{BB962C8B-B14F-4D97-AF65-F5344CB8AC3E}">
        <p14:creationId xmlns:p14="http://schemas.microsoft.com/office/powerpoint/2010/main" val="6914260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Dış dünya ile ilişki kopuktur.</a:t>
            </a:r>
          </a:p>
          <a:p>
            <a:r>
              <a:rPr lang="tr-TR" dirty="0" smtClean="0"/>
              <a:t>Davranışlar ilkel ve çocuksudur.</a:t>
            </a:r>
          </a:p>
          <a:p>
            <a:endParaRPr lang="tr-TR" dirty="0"/>
          </a:p>
        </p:txBody>
      </p:sp>
    </p:spTree>
    <p:extLst>
      <p:ext uri="{BB962C8B-B14F-4D97-AF65-F5344CB8AC3E}">
        <p14:creationId xmlns:p14="http://schemas.microsoft.com/office/powerpoint/2010/main" val="30899675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Yüzyılı aşkındır yapılan bütün çalışmalara ve bilgilerimizin çok </a:t>
            </a:r>
            <a:r>
              <a:rPr lang="tr-TR" dirty="0" err="1" smtClean="0"/>
              <a:t>artmı</a:t>
            </a:r>
            <a:r>
              <a:rPr lang="tr-TR" dirty="0" smtClean="0"/>
              <a:t> olmasına rağmen, hastalığın adı ve tanımlanması üzerinde bile tam bir anlaşmaya varılmış değildir. Gerçekten öyle bir hastalık var mıdır? Yoksa değişik hastalıklar mı söz konusudur? Ortaya çıkmasına neden olan etkenler nelerdir? Gidişi nasıldır? Nasıl sonuçlanır? Sağaltım yöntemleri nelerdir? </a:t>
            </a:r>
          </a:p>
          <a:p>
            <a:r>
              <a:rPr lang="tr-TR" b="1" dirty="0" smtClean="0"/>
              <a:t>Tarihçe</a:t>
            </a:r>
          </a:p>
          <a:p>
            <a:r>
              <a:rPr lang="tr-TR" dirty="0" smtClean="0"/>
              <a:t>Eski çağ Sanskrit yazılarında ve Hipokrat okuluna bağlı eski Yunan hekimlerinin yazılarında benzer belirtilerin ifade edildiği hastalıklara rastlanılmaktadır.</a:t>
            </a:r>
          </a:p>
        </p:txBody>
      </p:sp>
    </p:spTree>
    <p:extLst>
      <p:ext uri="{BB962C8B-B14F-4D97-AF65-F5344CB8AC3E}">
        <p14:creationId xmlns:p14="http://schemas.microsoft.com/office/powerpoint/2010/main" val="1934549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err="1" smtClean="0"/>
              <a:t>Katatonik</a:t>
            </a:r>
            <a:r>
              <a:rPr lang="tr-TR" b="1" dirty="0" smtClean="0"/>
              <a:t> Tür</a:t>
            </a:r>
          </a:p>
          <a:p>
            <a:r>
              <a:rPr lang="tr-TR" dirty="0" smtClean="0"/>
              <a:t>Devinim bozuklukları baskındır.</a:t>
            </a:r>
          </a:p>
          <a:p>
            <a:r>
              <a:rPr lang="tr-TR" dirty="0" err="1" smtClean="0"/>
              <a:t>Katatoni</a:t>
            </a:r>
            <a:r>
              <a:rPr lang="tr-TR" dirty="0" smtClean="0"/>
              <a:t> (</a:t>
            </a:r>
            <a:r>
              <a:rPr lang="tr-TR" dirty="0" err="1" smtClean="0"/>
              <a:t>donakalım</a:t>
            </a:r>
            <a:r>
              <a:rPr lang="tr-TR" dirty="0" smtClean="0"/>
              <a:t>) kişinin belli bir durumda uzun süre kıpırdamadan kalması demektir.</a:t>
            </a:r>
          </a:p>
          <a:p>
            <a:r>
              <a:rPr lang="tr-TR" dirty="0" smtClean="0"/>
              <a:t>Çoğunlukla hasta dışardan yapılan ilişki kurma girişimlerine tepkisiz gibi kalır.</a:t>
            </a:r>
          </a:p>
          <a:p>
            <a:r>
              <a:rPr lang="tr-TR" dirty="0" smtClean="0"/>
              <a:t>Yemez içmez, uyumaz, konuşmaz, verilen öğütlere uymaz,</a:t>
            </a:r>
          </a:p>
          <a:p>
            <a:r>
              <a:rPr lang="tr-TR" dirty="0" smtClean="0"/>
              <a:t>Denetimsiz, ani, atak davranışlar da görülebilir.</a:t>
            </a:r>
            <a:endParaRPr lang="tr-TR" dirty="0"/>
          </a:p>
        </p:txBody>
      </p:sp>
    </p:spTree>
    <p:extLst>
      <p:ext uri="{BB962C8B-B14F-4D97-AF65-F5344CB8AC3E}">
        <p14:creationId xmlns:p14="http://schemas.microsoft.com/office/powerpoint/2010/main" val="15330384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smtClean="0"/>
              <a:t>Ayrışmamış Tür</a:t>
            </a:r>
          </a:p>
          <a:p>
            <a:r>
              <a:rPr lang="tr-TR" dirty="0" smtClean="0"/>
              <a:t>Şizofreni tanısını koyduracak belirtiler bulunur; fakat bu belirtiler </a:t>
            </a:r>
            <a:r>
              <a:rPr lang="tr-TR" dirty="0" err="1" smtClean="0"/>
              <a:t>paranoid</a:t>
            </a:r>
            <a:r>
              <a:rPr lang="tr-TR" dirty="0" smtClean="0"/>
              <a:t>, dağınık, </a:t>
            </a:r>
            <a:r>
              <a:rPr lang="tr-TR" dirty="0" err="1" smtClean="0"/>
              <a:t>katatonik</a:t>
            </a:r>
            <a:r>
              <a:rPr lang="tr-TR" dirty="0" smtClean="0"/>
              <a:t>, türlerden birinin tanısını koyduracak biçime ayrışmış değildir.</a:t>
            </a:r>
          </a:p>
          <a:p>
            <a:endParaRPr lang="tr-TR" dirty="0"/>
          </a:p>
        </p:txBody>
      </p:sp>
    </p:spTree>
    <p:extLst>
      <p:ext uri="{BB962C8B-B14F-4D97-AF65-F5344CB8AC3E}">
        <p14:creationId xmlns:p14="http://schemas.microsoft.com/office/powerpoint/2010/main" val="20508897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smtClean="0"/>
              <a:t>Basit Şizofreni</a:t>
            </a:r>
          </a:p>
          <a:p>
            <a:r>
              <a:rPr lang="tr-TR" dirty="0" smtClean="0"/>
              <a:t>Bu şizofreni türü belirli tanı ölçütleri olmadığı için DSM dizgesine konmamıştır.</a:t>
            </a:r>
          </a:p>
          <a:p>
            <a:r>
              <a:rPr lang="tr-TR" dirty="0" smtClean="0"/>
              <a:t>ICD-10’da yer alır ve birçok ülkede kullanılmaktadır.</a:t>
            </a:r>
          </a:p>
          <a:p>
            <a:r>
              <a:rPr lang="tr-TR" dirty="0" smtClean="0"/>
              <a:t>Basit şizofreni, sinsi ve yavaş başlayan, ilerleyici olan ve eksi belirtilerin baskın olduğu şizofreni türüdür.</a:t>
            </a:r>
          </a:p>
          <a:p>
            <a:r>
              <a:rPr lang="tr-TR" dirty="0" smtClean="0"/>
              <a:t>Genç yaşta, yavaş yavaş başlayan ilgisizlik, isteksizlik, aldırmazlık, duygulanımda </a:t>
            </a:r>
            <a:r>
              <a:rPr lang="tr-TR" dirty="0" err="1" smtClean="0"/>
              <a:t>küntlük</a:t>
            </a:r>
            <a:r>
              <a:rPr lang="tr-TR" dirty="0" smtClean="0"/>
              <a:t>, düşüncede fakirleşme, toplumdan çekilme ile belirlidir.</a:t>
            </a:r>
            <a:endParaRPr lang="tr-TR" dirty="0"/>
          </a:p>
        </p:txBody>
      </p:sp>
    </p:spTree>
    <p:extLst>
      <p:ext uri="{BB962C8B-B14F-4D97-AF65-F5344CB8AC3E}">
        <p14:creationId xmlns:p14="http://schemas.microsoft.com/office/powerpoint/2010/main" val="9087042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Ailenin ve toplumun beklentilerine, değerlerine karşı vurdumduymazlık görülür.</a:t>
            </a:r>
          </a:p>
          <a:p>
            <a:r>
              <a:rPr lang="tr-TR" dirty="0" smtClean="0"/>
              <a:t>Zamanla hastanın durumu ağırlaşır ve sorumsuz, kaygısız, içe kapanık olur.</a:t>
            </a:r>
          </a:p>
          <a:p>
            <a:r>
              <a:rPr lang="tr-TR" dirty="0" smtClean="0"/>
              <a:t>Bazen yabancı çevreye kendini kapatır, aileden kaçar, amaçsız aylak dolaşır, toplumdan kopuk eylemleri olabilir.</a:t>
            </a:r>
          </a:p>
          <a:p>
            <a:r>
              <a:rPr lang="tr-TR" dirty="0" smtClean="0"/>
              <a:t>Genellikle sanrılar, </a:t>
            </a:r>
            <a:r>
              <a:rPr lang="tr-TR" dirty="0" err="1" smtClean="0"/>
              <a:t>varsanılar</a:t>
            </a:r>
            <a:r>
              <a:rPr lang="tr-TR" dirty="0" smtClean="0"/>
              <a:t>, hareket bozuklukları görülmez.</a:t>
            </a:r>
          </a:p>
        </p:txBody>
      </p:sp>
    </p:spTree>
    <p:extLst>
      <p:ext uri="{BB962C8B-B14F-4D97-AF65-F5344CB8AC3E}">
        <p14:creationId xmlns:p14="http://schemas.microsoft.com/office/powerpoint/2010/main" val="157761769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Kalıntı (</a:t>
            </a:r>
            <a:r>
              <a:rPr lang="tr-TR" dirty="0" err="1"/>
              <a:t>rezidüel</a:t>
            </a:r>
            <a:r>
              <a:rPr lang="tr-TR" dirty="0"/>
              <a:t>) şizofreniden ayrımı ancak öykü ile olur.</a:t>
            </a:r>
          </a:p>
          <a:p>
            <a:r>
              <a:rPr lang="tr-TR" dirty="0"/>
              <a:t>Kalıntı şizofreni bir ya da birkaç alevli </a:t>
            </a:r>
            <a:r>
              <a:rPr lang="tr-TR" dirty="0" err="1"/>
              <a:t>şizofrenik</a:t>
            </a:r>
            <a:r>
              <a:rPr lang="tr-TR" dirty="0"/>
              <a:t> depreşmenin ardından gelişen süreğen bir bozukluktur</a:t>
            </a:r>
            <a:r>
              <a:rPr lang="tr-TR" dirty="0" smtClean="0"/>
              <a:t>.</a:t>
            </a:r>
          </a:p>
          <a:p>
            <a:r>
              <a:rPr lang="tr-TR" dirty="0" smtClean="0"/>
              <a:t>Basit şizofrenide ise alevlenme dönemleri yoktur, daha başlangıçtan itibaren süreğen, renksiz, eksi belirtiler baskındır.</a:t>
            </a:r>
            <a:endParaRPr lang="tr-TR" dirty="0"/>
          </a:p>
        </p:txBody>
      </p:sp>
    </p:spTree>
    <p:extLst>
      <p:ext uri="{BB962C8B-B14F-4D97-AF65-F5344CB8AC3E}">
        <p14:creationId xmlns:p14="http://schemas.microsoft.com/office/powerpoint/2010/main" val="36120425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smtClean="0"/>
              <a:t>Kalıntı (</a:t>
            </a:r>
            <a:r>
              <a:rPr lang="tr-TR" b="1" dirty="0" err="1" smtClean="0"/>
              <a:t>Rezidüel</a:t>
            </a:r>
            <a:r>
              <a:rPr lang="tr-TR" b="1" dirty="0" smtClean="0"/>
              <a:t>) Şizofreni</a:t>
            </a:r>
          </a:p>
          <a:p>
            <a:r>
              <a:rPr lang="tr-TR" dirty="0" smtClean="0"/>
              <a:t>Bir ya da birkaç </a:t>
            </a:r>
            <a:r>
              <a:rPr lang="tr-TR" dirty="0" err="1" smtClean="0"/>
              <a:t>şizofrenik</a:t>
            </a:r>
            <a:r>
              <a:rPr lang="tr-TR" dirty="0" smtClean="0"/>
              <a:t> depreşmeden sonra daha çok eksi belirtilerin baskın olduğu süreğen </a:t>
            </a:r>
            <a:r>
              <a:rPr lang="tr-TR" dirty="0" err="1" smtClean="0"/>
              <a:t>şizofrenik</a:t>
            </a:r>
            <a:r>
              <a:rPr lang="tr-TR" dirty="0" smtClean="0"/>
              <a:t> bozukluktur.</a:t>
            </a:r>
          </a:p>
          <a:p>
            <a:r>
              <a:rPr lang="tr-TR" dirty="0" smtClean="0"/>
              <a:t>Duygu </a:t>
            </a:r>
            <a:r>
              <a:rPr lang="tr-TR" dirty="0" err="1" smtClean="0"/>
              <a:t>küntlüğü</a:t>
            </a:r>
            <a:r>
              <a:rPr lang="tr-TR" dirty="0" smtClean="0"/>
              <a:t>, vurdumduymazlık, ilgisizlik, girişim ve eylem azlığı, toplumdan kopukluk, düşüncede somutlaşma ve fakirleşme, kendine iyi bakamama belirtileri vardır.</a:t>
            </a:r>
          </a:p>
          <a:p>
            <a:r>
              <a:rPr lang="tr-TR" dirty="0" smtClean="0"/>
              <a:t>Hasta acayip, kendine özgü, içe kapanık, toplumdan uzak bir yaşam biçimini seçmiş gibidir.</a:t>
            </a:r>
          </a:p>
          <a:p>
            <a:r>
              <a:rPr lang="tr-TR" dirty="0" smtClean="0"/>
              <a:t>Değişmeye karşı istek ve ilgisi azdır.</a:t>
            </a:r>
            <a:endParaRPr lang="tr-TR" dirty="0"/>
          </a:p>
        </p:txBody>
      </p:sp>
    </p:spTree>
    <p:extLst>
      <p:ext uri="{BB962C8B-B14F-4D97-AF65-F5344CB8AC3E}">
        <p14:creationId xmlns:p14="http://schemas.microsoft.com/office/powerpoint/2010/main" val="22388384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numCol="2"/>
          <a:lstStyle/>
          <a:p>
            <a:pPr marL="0" indent="0">
              <a:buNone/>
            </a:pPr>
            <a:r>
              <a:rPr lang="tr-TR" b="1" dirty="0" smtClean="0"/>
              <a:t>İLİŞKİLİ TANILAR</a:t>
            </a:r>
          </a:p>
          <a:p>
            <a:pPr marL="457200" lvl="1" indent="0">
              <a:buNone/>
            </a:pPr>
            <a:r>
              <a:rPr lang="tr-TR" b="1" dirty="0" err="1" smtClean="0"/>
              <a:t>Donakalım</a:t>
            </a:r>
            <a:r>
              <a:rPr lang="tr-TR" b="1" dirty="0" smtClean="0"/>
              <a:t> (</a:t>
            </a:r>
            <a:r>
              <a:rPr lang="tr-TR" b="1" dirty="0" err="1" smtClean="0"/>
              <a:t>Katatoni</a:t>
            </a:r>
            <a:r>
              <a:rPr lang="tr-TR" b="1" dirty="0" smtClean="0"/>
              <a:t>)</a:t>
            </a:r>
          </a:p>
          <a:p>
            <a:r>
              <a:rPr lang="tr-TR" dirty="0" smtClean="0"/>
              <a:t>DSM 5 </a:t>
            </a:r>
            <a:r>
              <a:rPr lang="tr-TR" dirty="0" err="1" smtClean="0"/>
              <a:t>donakalım</a:t>
            </a:r>
            <a:r>
              <a:rPr lang="tr-TR" dirty="0" smtClean="0"/>
              <a:t> tanı ölçütleri</a:t>
            </a:r>
          </a:p>
          <a:p>
            <a:pPr lvl="1"/>
            <a:r>
              <a:rPr lang="tr-TR" dirty="0" err="1" smtClean="0"/>
              <a:t>Uyurluk</a:t>
            </a:r>
            <a:r>
              <a:rPr lang="tr-TR" dirty="0" smtClean="0"/>
              <a:t> (</a:t>
            </a:r>
            <a:r>
              <a:rPr lang="tr-TR" dirty="0" err="1" smtClean="0"/>
              <a:t>Stupor</a:t>
            </a:r>
            <a:r>
              <a:rPr lang="tr-TR" dirty="0" smtClean="0"/>
              <a:t>)</a:t>
            </a:r>
          </a:p>
          <a:p>
            <a:pPr lvl="1"/>
            <a:r>
              <a:rPr lang="tr-TR" dirty="0" smtClean="0"/>
              <a:t>Katalepsi</a:t>
            </a:r>
          </a:p>
          <a:p>
            <a:pPr lvl="1"/>
            <a:r>
              <a:rPr lang="tr-TR" dirty="0" smtClean="0"/>
              <a:t>Balmumu esnekliği</a:t>
            </a:r>
          </a:p>
          <a:p>
            <a:pPr lvl="1"/>
            <a:r>
              <a:rPr lang="tr-TR" dirty="0" smtClean="0"/>
              <a:t>Konuşmama (</a:t>
            </a:r>
            <a:r>
              <a:rPr lang="tr-TR" dirty="0" err="1" smtClean="0"/>
              <a:t>Mutizm</a:t>
            </a:r>
            <a:r>
              <a:rPr lang="tr-TR" dirty="0" smtClean="0"/>
              <a:t>)</a:t>
            </a:r>
          </a:p>
          <a:p>
            <a:pPr lvl="1"/>
            <a:r>
              <a:rPr lang="tr-TR" dirty="0" err="1" smtClean="0"/>
              <a:t>Karşıtçılık</a:t>
            </a:r>
            <a:r>
              <a:rPr lang="tr-TR" dirty="0" smtClean="0"/>
              <a:t> (</a:t>
            </a:r>
            <a:r>
              <a:rPr lang="tr-TR" dirty="0" err="1" smtClean="0"/>
              <a:t>Negativizm</a:t>
            </a:r>
            <a:r>
              <a:rPr lang="tr-TR" dirty="0" smtClean="0"/>
              <a:t>)</a:t>
            </a:r>
          </a:p>
          <a:p>
            <a:pPr lvl="1"/>
            <a:r>
              <a:rPr lang="tr-TR" dirty="0" err="1" smtClean="0"/>
              <a:t>Durumalış</a:t>
            </a:r>
            <a:r>
              <a:rPr lang="tr-TR" dirty="0" smtClean="0"/>
              <a:t> (</a:t>
            </a:r>
            <a:r>
              <a:rPr lang="tr-TR" dirty="0" err="1" smtClean="0"/>
              <a:t>Posturing</a:t>
            </a:r>
            <a:r>
              <a:rPr lang="tr-TR" dirty="0" smtClean="0"/>
              <a:t>)</a:t>
            </a:r>
          </a:p>
          <a:p>
            <a:pPr lvl="1"/>
            <a:r>
              <a:rPr lang="tr-TR" dirty="0" smtClean="0"/>
              <a:t>Poz alma (</a:t>
            </a:r>
            <a:r>
              <a:rPr lang="tr-TR" dirty="0" err="1" smtClean="0"/>
              <a:t>Manyerizm</a:t>
            </a:r>
            <a:r>
              <a:rPr lang="tr-TR" dirty="0" smtClean="0"/>
              <a:t>)</a:t>
            </a:r>
          </a:p>
          <a:p>
            <a:pPr lvl="1"/>
            <a:endParaRPr lang="tr-TR" dirty="0"/>
          </a:p>
          <a:p>
            <a:pPr lvl="1"/>
            <a:endParaRPr lang="tr-TR" dirty="0" smtClean="0"/>
          </a:p>
          <a:p>
            <a:pPr lvl="1"/>
            <a:endParaRPr lang="tr-TR" dirty="0"/>
          </a:p>
          <a:p>
            <a:pPr lvl="1"/>
            <a:r>
              <a:rPr lang="tr-TR" dirty="0" smtClean="0"/>
              <a:t>Yineleyici kalıplaşmış devinimler</a:t>
            </a:r>
          </a:p>
          <a:p>
            <a:pPr lvl="1"/>
            <a:r>
              <a:rPr lang="tr-TR" dirty="0" smtClean="0"/>
              <a:t>Dış uyarana bağlı olmayan ajitasyon</a:t>
            </a:r>
          </a:p>
          <a:p>
            <a:pPr lvl="1"/>
            <a:r>
              <a:rPr lang="tr-TR" dirty="0" smtClean="0"/>
              <a:t>Yüz buruşturma (</a:t>
            </a:r>
            <a:r>
              <a:rPr lang="tr-TR" dirty="0" err="1" smtClean="0"/>
              <a:t>Grimas</a:t>
            </a:r>
            <a:r>
              <a:rPr lang="tr-TR" dirty="0" smtClean="0"/>
              <a:t>)</a:t>
            </a:r>
          </a:p>
          <a:p>
            <a:pPr lvl="1"/>
            <a:r>
              <a:rPr lang="tr-TR" dirty="0" smtClean="0"/>
              <a:t>Söz yakılama (Ekolali)</a:t>
            </a:r>
          </a:p>
          <a:p>
            <a:pPr lvl="1"/>
            <a:r>
              <a:rPr lang="tr-TR" dirty="0" smtClean="0"/>
              <a:t>Devinim Yankılama (Ekopraksi)</a:t>
            </a:r>
            <a:endParaRPr lang="tr-TR" dirty="0"/>
          </a:p>
        </p:txBody>
      </p:sp>
    </p:spTree>
    <p:extLst>
      <p:ext uri="{BB962C8B-B14F-4D97-AF65-F5344CB8AC3E}">
        <p14:creationId xmlns:p14="http://schemas.microsoft.com/office/powerpoint/2010/main" val="298647166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Gidiş ve Sonlanış</a:t>
            </a:r>
            <a:endParaRPr lang="tr-TR" b="1" dirty="0"/>
          </a:p>
        </p:txBody>
      </p:sp>
      <p:sp>
        <p:nvSpPr>
          <p:cNvPr id="3" name="İçerik Yer Tutucusu 2"/>
          <p:cNvSpPr>
            <a:spLocks noGrp="1"/>
          </p:cNvSpPr>
          <p:nvPr>
            <p:ph idx="1"/>
          </p:nvPr>
        </p:nvSpPr>
        <p:spPr/>
        <p:txBody>
          <a:bodyPr/>
          <a:lstStyle/>
          <a:p>
            <a:pPr marL="0" indent="0">
              <a:buNone/>
            </a:pPr>
            <a:r>
              <a:rPr lang="tr-TR" b="1" dirty="0" smtClean="0"/>
              <a:t>Hastalık </a:t>
            </a:r>
            <a:r>
              <a:rPr lang="tr-TR" b="1" dirty="0"/>
              <a:t>Ö</a:t>
            </a:r>
            <a:r>
              <a:rPr lang="tr-TR" b="1" dirty="0" smtClean="0"/>
              <a:t>ncesi  Kişilik ve Uyum</a:t>
            </a:r>
          </a:p>
          <a:p>
            <a:r>
              <a:rPr lang="tr-TR" dirty="0" smtClean="0"/>
              <a:t>Şizofrenisi olan kişiler hastalık öncesinde genellikle içe dönük, sessiz, arkadaşı az, yalnızlığı yeğleyen, garip, ilgileri sınırlı, güvensiz kişilerdir.</a:t>
            </a:r>
            <a:endParaRPr lang="tr-TR" b="1" dirty="0" smtClean="0"/>
          </a:p>
          <a:p>
            <a:pPr marL="0" indent="0">
              <a:buNone/>
            </a:pPr>
            <a:r>
              <a:rPr lang="tr-TR" b="1" dirty="0" smtClean="0"/>
              <a:t>Başlangıç</a:t>
            </a:r>
          </a:p>
          <a:p>
            <a:r>
              <a:rPr lang="tr-TR" dirty="0" smtClean="0"/>
              <a:t>Her ne kadar çok geç başlangıçlı şizofreniler görülmekteyse de, hastalık çoğu zaman gençlik yıllarında ortaya çıkar.</a:t>
            </a:r>
          </a:p>
          <a:p>
            <a:r>
              <a:rPr lang="tr-TR" dirty="0" smtClean="0"/>
              <a:t>Hastalığın başlangıcı erkeklerde en sık 15-25, kadınlarda 25-35 yaşlarındadır.</a:t>
            </a:r>
          </a:p>
          <a:p>
            <a:r>
              <a:rPr lang="tr-TR" dirty="0" smtClean="0"/>
              <a:t>Şizofreni çocukluk çağında da başlayabilir.</a:t>
            </a:r>
            <a:endParaRPr lang="tr-TR" dirty="0"/>
          </a:p>
        </p:txBody>
      </p:sp>
    </p:spTree>
    <p:extLst>
      <p:ext uri="{BB962C8B-B14F-4D97-AF65-F5344CB8AC3E}">
        <p14:creationId xmlns:p14="http://schemas.microsoft.com/office/powerpoint/2010/main" val="26581498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Şizofreni her çeşit psikolojik zorlanmayla (stres) başlayabilir.</a:t>
            </a:r>
          </a:p>
          <a:p>
            <a:r>
              <a:rPr lang="tr-TR" dirty="0" smtClean="0"/>
              <a:t>Renkli sanrılar, </a:t>
            </a:r>
            <a:r>
              <a:rPr lang="tr-TR" dirty="0" err="1" smtClean="0"/>
              <a:t>varsanılar</a:t>
            </a:r>
            <a:r>
              <a:rPr lang="tr-TR" dirty="0" smtClean="0"/>
              <a:t>, acayip davranışlarla, taşkınlıklarla ortaya çıkabileceği gibi, çok sinsi olarak da gelişebilir.</a:t>
            </a:r>
          </a:p>
          <a:p>
            <a:pPr marL="0" indent="0">
              <a:buNone/>
            </a:pPr>
            <a:r>
              <a:rPr lang="tr-TR" b="1" dirty="0" smtClean="0"/>
              <a:t>Sonlanış</a:t>
            </a:r>
          </a:p>
          <a:p>
            <a:r>
              <a:rPr lang="tr-TR" dirty="0" smtClean="0"/>
              <a:t>Sinsi ve yavaş başlayıp yıllarca böyle sürüp giderken alevli hastalık dönemleri ortaya çıkabilir.</a:t>
            </a:r>
          </a:p>
          <a:p>
            <a:r>
              <a:rPr lang="tr-TR" dirty="0" smtClean="0"/>
              <a:t>Bu dönemler sağaltımla ya da bazen kendiliğinden yatışır.</a:t>
            </a:r>
          </a:p>
          <a:p>
            <a:r>
              <a:rPr lang="tr-TR" dirty="0" smtClean="0"/>
              <a:t>Bundan sonra gene çok yavaş ilerleyen ve daha çok eski belirtilerin baskın olduğu kalıntı şizofreniye dönüşebilir.</a:t>
            </a:r>
            <a:endParaRPr lang="tr-TR" dirty="0"/>
          </a:p>
        </p:txBody>
      </p:sp>
    </p:spTree>
    <p:extLst>
      <p:ext uri="{BB962C8B-B14F-4D97-AF65-F5344CB8AC3E}">
        <p14:creationId xmlns:p14="http://schemas.microsoft.com/office/powerpoint/2010/main" val="225657587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Kimilerinde delikanlılık yada gençlik çağında oldukça kısa sürede çok pozitif belirtilerle ağır </a:t>
            </a:r>
            <a:r>
              <a:rPr lang="tr-TR" dirty="0" err="1" smtClean="0"/>
              <a:t>psikotik</a:t>
            </a:r>
            <a:r>
              <a:rPr lang="tr-TR" dirty="0" smtClean="0"/>
              <a:t> nöbet ortaya çıkar ve haftalarca, aylarca sürebilir.</a:t>
            </a:r>
          </a:p>
          <a:p>
            <a:r>
              <a:rPr lang="tr-TR" dirty="0" smtClean="0"/>
              <a:t>Bu dönem düzeldikten sonra, görece uzun süre iyi uyum dönemi olabilir ya da durum giderek eksi belirtilerin baskın olduğu, süreğen kalıntı şizofreniye dönüşebilir.</a:t>
            </a:r>
          </a:p>
          <a:p>
            <a:r>
              <a:rPr lang="tr-TR" dirty="0" smtClean="0"/>
              <a:t>Kimilerinde pozitif belirtiler yıllarca sürebilir.</a:t>
            </a:r>
          </a:p>
          <a:p>
            <a:r>
              <a:rPr lang="tr-TR" dirty="0" smtClean="0"/>
              <a:t>Kimilerinde de iyileşmeler, </a:t>
            </a:r>
            <a:r>
              <a:rPr lang="tr-TR" dirty="0" err="1" smtClean="0"/>
              <a:t>nüksler</a:t>
            </a:r>
            <a:r>
              <a:rPr lang="tr-TR" dirty="0" smtClean="0"/>
              <a:t> ile gider.</a:t>
            </a:r>
          </a:p>
          <a:p>
            <a:r>
              <a:rPr lang="tr-TR" dirty="0" smtClean="0"/>
              <a:t>Kimi hastalar ise az çok, hatta tamama yakın iyileşebilirler.</a:t>
            </a:r>
            <a:endParaRPr lang="tr-TR" dirty="0"/>
          </a:p>
        </p:txBody>
      </p:sp>
    </p:spTree>
    <p:extLst>
      <p:ext uri="{BB962C8B-B14F-4D97-AF65-F5344CB8AC3E}">
        <p14:creationId xmlns:p14="http://schemas.microsoft.com/office/powerpoint/2010/main" val="462582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Orta Çağ Avrupası’nda şeytana tutulmuş diye adlandırılan ruh hastalarının önemli bir bölümü şizofrenisi olan hastalardır.</a:t>
            </a:r>
          </a:p>
          <a:p>
            <a:r>
              <a:rPr lang="tr-TR" dirty="0" smtClean="0"/>
              <a:t>Günümüze gelinceye kadar ruhsal hastalıklar üzerinde yapılan araştırmalar ve elde edilen bilgiler artmıştır.</a:t>
            </a:r>
          </a:p>
          <a:p>
            <a:r>
              <a:rPr lang="tr-TR" dirty="0" smtClean="0"/>
              <a:t>İsviçreli </a:t>
            </a:r>
            <a:r>
              <a:rPr lang="tr-TR" dirty="0" err="1" smtClean="0"/>
              <a:t>Eugen</a:t>
            </a:r>
            <a:r>
              <a:rPr lang="tr-TR" dirty="0" smtClean="0"/>
              <a:t> </a:t>
            </a:r>
            <a:r>
              <a:rPr lang="tr-TR" dirty="0" err="1" smtClean="0"/>
              <a:t>Bleuler</a:t>
            </a:r>
            <a:r>
              <a:rPr lang="tr-TR" dirty="0" smtClean="0"/>
              <a:t>, bu hastalıkta kişinin ruhsal hayatındaki yarılmaya (</a:t>
            </a:r>
            <a:r>
              <a:rPr lang="tr-TR" dirty="0" err="1" smtClean="0"/>
              <a:t>schisme</a:t>
            </a:r>
            <a:r>
              <a:rPr lang="tr-TR" dirty="0" smtClean="0"/>
              <a:t>) önem vererek ‘</a:t>
            </a:r>
            <a:r>
              <a:rPr lang="tr-TR" dirty="0" err="1" smtClean="0"/>
              <a:t>schizophrenia</a:t>
            </a:r>
            <a:r>
              <a:rPr lang="tr-TR" dirty="0" smtClean="0"/>
              <a:t>’ yani zihnin bölünmesi, yarılması adını önerdi ve zamanla bu terim kabul gördü.</a:t>
            </a:r>
          </a:p>
          <a:p>
            <a:r>
              <a:rPr lang="tr-TR" dirty="0" smtClean="0"/>
              <a:t>Günümüzde şizofreninin tek bir hastalık olmadığı, çok değişik oluş nedenleri, klinik türleri, gidiş ve sonlanış gösteren, değişik sağaltım yolları olabilen bir bozukluklar kümesi olduğu düşünülmektedir.</a:t>
            </a:r>
          </a:p>
        </p:txBody>
      </p:sp>
    </p:spTree>
    <p:extLst>
      <p:ext uri="{BB962C8B-B14F-4D97-AF65-F5344CB8AC3E}">
        <p14:creationId xmlns:p14="http://schemas.microsoft.com/office/powerpoint/2010/main" val="7223730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smtClean="0"/>
              <a:t>Nüks</a:t>
            </a:r>
            <a:r>
              <a:rPr lang="tr-TR" dirty="0" smtClean="0"/>
              <a:t> sayısı arttıkça hastalığın süreğenleşme olasılığı artar.</a:t>
            </a:r>
          </a:p>
          <a:p>
            <a:r>
              <a:rPr lang="tr-TR" dirty="0" smtClean="0"/>
              <a:t>Hastalığın gidişi ve sonlanışını önceden kestirmek hemen hemen olanaksızdır.</a:t>
            </a:r>
          </a:p>
          <a:p>
            <a:pPr marL="0" indent="0">
              <a:buNone/>
            </a:pPr>
            <a:r>
              <a:rPr lang="tr-TR" b="1" dirty="0" smtClean="0"/>
              <a:t>Şizofrenide Ölüm ve </a:t>
            </a:r>
            <a:r>
              <a:rPr lang="tr-TR" b="1" dirty="0" err="1" smtClean="0"/>
              <a:t>Özkıyım</a:t>
            </a:r>
            <a:endParaRPr lang="tr-TR" b="1" dirty="0" smtClean="0"/>
          </a:p>
          <a:p>
            <a:r>
              <a:rPr lang="tr-TR" dirty="0" smtClean="0"/>
              <a:t>Şizofreni hastalarında ölüm oranı toplum ortalamalarından 2-4 kat yüksektir</a:t>
            </a:r>
          </a:p>
          <a:p>
            <a:pPr algn="just"/>
            <a:r>
              <a:rPr lang="tr-TR" dirty="0" smtClean="0"/>
              <a:t>En önemli ölüm nedeni </a:t>
            </a:r>
            <a:r>
              <a:rPr lang="tr-TR" dirty="0" err="1" smtClean="0"/>
              <a:t>özkıyımdır</a:t>
            </a:r>
            <a:r>
              <a:rPr lang="tr-TR" dirty="0" smtClean="0"/>
              <a:t>.</a:t>
            </a:r>
          </a:p>
          <a:p>
            <a:pPr algn="just"/>
            <a:r>
              <a:rPr lang="tr-TR" dirty="0" smtClean="0"/>
              <a:t>Erkek şizofreni hastalarında ölüm oranı kadınlara oranla daha yüksektir.</a:t>
            </a:r>
            <a:endParaRPr lang="tr-TR" dirty="0"/>
          </a:p>
        </p:txBody>
      </p:sp>
    </p:spTree>
    <p:extLst>
      <p:ext uri="{BB962C8B-B14F-4D97-AF65-F5344CB8AC3E}">
        <p14:creationId xmlns:p14="http://schemas.microsoft.com/office/powerpoint/2010/main" val="140584820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Şizofreni hastalarının yaşam sürelerinin kısalmasına katkıda bulunan etkenler arasında bedensel aktivitelerinin kısıtlı olması, şişmanlık, sigara, kötü beslenme sayılabilir.</a:t>
            </a:r>
          </a:p>
          <a:p>
            <a:r>
              <a:rPr lang="tr-TR" dirty="0" smtClean="0"/>
              <a:t>Kazalar ve sigaraya bağlı kanserler şizofreni hastalarındaki başlıca doğal ölüm nedenleri olarak bilinmektedir.</a:t>
            </a:r>
          </a:p>
          <a:p>
            <a:r>
              <a:rPr lang="tr-TR" dirty="0" smtClean="0"/>
              <a:t>Gelişmiş ülkelerdeki şizofreni hastalarında </a:t>
            </a:r>
            <a:r>
              <a:rPr lang="tr-TR" dirty="0" err="1" smtClean="0"/>
              <a:t>özkıyım</a:t>
            </a:r>
            <a:r>
              <a:rPr lang="tr-TR" dirty="0" smtClean="0"/>
              <a:t> oranı az gelişmiş ülkelerden daha yüksektir.</a:t>
            </a:r>
          </a:p>
          <a:p>
            <a:r>
              <a:rPr lang="tr-TR" dirty="0" smtClean="0"/>
              <a:t>Çocukluk döneminde başlayan şizofrenide </a:t>
            </a:r>
            <a:r>
              <a:rPr lang="tr-TR" dirty="0" err="1" smtClean="0"/>
              <a:t>özkıyım</a:t>
            </a:r>
            <a:r>
              <a:rPr lang="tr-TR" dirty="0" smtClean="0"/>
              <a:t> riski erişkin başlangıçlı şizofreniden daha yüksektir.</a:t>
            </a:r>
            <a:endParaRPr lang="tr-TR" dirty="0"/>
          </a:p>
        </p:txBody>
      </p:sp>
    </p:spTree>
    <p:extLst>
      <p:ext uri="{BB962C8B-B14F-4D97-AF65-F5344CB8AC3E}">
        <p14:creationId xmlns:p14="http://schemas.microsoft.com/office/powerpoint/2010/main" val="350650348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OLUŞ NEDENLERİ</a:t>
            </a:r>
            <a:endParaRPr lang="tr-TR" b="1" dirty="0"/>
          </a:p>
        </p:txBody>
      </p:sp>
      <p:sp>
        <p:nvSpPr>
          <p:cNvPr id="3" name="İçerik Yer Tutucusu 2"/>
          <p:cNvSpPr>
            <a:spLocks noGrp="1"/>
          </p:cNvSpPr>
          <p:nvPr>
            <p:ph idx="1"/>
          </p:nvPr>
        </p:nvSpPr>
        <p:spPr/>
        <p:txBody>
          <a:bodyPr/>
          <a:lstStyle/>
          <a:p>
            <a:r>
              <a:rPr lang="tr-TR" dirty="0" smtClean="0"/>
              <a:t>Henüz kesin olarak aydınlatılamamıştır.</a:t>
            </a:r>
          </a:p>
          <a:p>
            <a:r>
              <a:rPr lang="tr-TR" dirty="0" smtClean="0"/>
              <a:t>Şizofreni, beynin bir gelişim bozukluğu olarak kabul edilmekle birlikte, bu yatkınlığın hastalıkla sonuçlanması diğer etkenlerin de varlığıyla olmaktadır.</a:t>
            </a:r>
          </a:p>
          <a:p>
            <a:r>
              <a:rPr lang="tr-TR" dirty="0" smtClean="0"/>
              <a:t>Bu etkenlerin çoğu çevresel olmakla birlikte, mutasyonlara yol açabilmeleri, gen açılımı, üzerine etkileri dolayısıyla biyolojik nitelik taşırlar.</a:t>
            </a:r>
          </a:p>
          <a:p>
            <a:r>
              <a:rPr lang="tr-TR" dirty="0" smtClean="0"/>
              <a:t>Önemli bir sorun alanı ise; şizofreni hastalığının nedeni olarak gösterilen bazı etkenlerin neden mi yoksa bu hastalığın bir sonucu mu olduğuyla ilgilidir.</a:t>
            </a:r>
            <a:endParaRPr lang="tr-TR" dirty="0"/>
          </a:p>
        </p:txBody>
      </p:sp>
    </p:spTree>
    <p:extLst>
      <p:ext uri="{BB962C8B-B14F-4D97-AF65-F5344CB8AC3E}">
        <p14:creationId xmlns:p14="http://schemas.microsoft.com/office/powerpoint/2010/main" val="84418539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marL="514350" indent="-514350">
              <a:buFont typeface="+mj-lt"/>
              <a:buAutoNum type="arabicPeriod"/>
            </a:pPr>
            <a:r>
              <a:rPr lang="tr-TR" b="1" dirty="0" smtClean="0"/>
              <a:t>Kalıtım</a:t>
            </a:r>
          </a:p>
          <a:p>
            <a:r>
              <a:rPr lang="tr-TR" dirty="0" smtClean="0"/>
              <a:t>Ailesel geçişin genetik etkenlerden mi; yoksa çevresel etkenlerden mi kaynaklandığı sorusunun yanıtını ikiz ve evlat edinme çalışmaları verecektir.</a:t>
            </a:r>
          </a:p>
          <a:p>
            <a:pPr marL="0" indent="0">
              <a:buNone/>
            </a:pPr>
            <a:r>
              <a:rPr lang="tr-TR" b="1" dirty="0" smtClean="0"/>
              <a:t>Aile Araştırmaları</a:t>
            </a:r>
          </a:p>
          <a:p>
            <a:r>
              <a:rPr lang="tr-TR" dirty="0" smtClean="0"/>
              <a:t>Şizofreni aile çalışmaları akrabalık ne kadar yakınsa ve hasta akraba sayısı ne kadar fazlaysa şizofreni riskinin o kadar arttığını </a:t>
            </a:r>
            <a:r>
              <a:rPr lang="tr-TR" dirty="0" err="1" smtClean="0"/>
              <a:t>götermektedir</a:t>
            </a:r>
            <a:r>
              <a:rPr lang="tr-TR" dirty="0" smtClean="0"/>
              <a:t>.</a:t>
            </a:r>
          </a:p>
          <a:p>
            <a:r>
              <a:rPr lang="tr-TR" dirty="0" smtClean="0"/>
              <a:t>Araştırmalara göre ana-babadan biri hastaysa çocuklarda hastalık riski %12,5-13,8 arasındadır.</a:t>
            </a:r>
            <a:endParaRPr lang="tr-TR" dirty="0"/>
          </a:p>
        </p:txBody>
      </p:sp>
    </p:spTree>
    <p:extLst>
      <p:ext uri="{BB962C8B-B14F-4D97-AF65-F5344CB8AC3E}">
        <p14:creationId xmlns:p14="http://schemas.microsoft.com/office/powerpoint/2010/main" val="403521805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Hem ana hem baba hasta ise bu risk %35-46 arasındadır.</a:t>
            </a:r>
          </a:p>
          <a:p>
            <a:r>
              <a:rPr lang="tr-TR" dirty="0" smtClean="0"/>
              <a:t>Ana-baba sağlam fakat çocuklardan biri hasta ise kardeşlerde şizofreni riski %6,7-8,2’dir.</a:t>
            </a:r>
          </a:p>
          <a:p>
            <a:r>
              <a:rPr lang="tr-TR" dirty="0" smtClean="0"/>
              <a:t>Yakın akrabalar arasındaki hastalanma riski normal nüfustaki riskten 7-10 kat daha yüksektir.</a:t>
            </a:r>
          </a:p>
          <a:p>
            <a:r>
              <a:rPr lang="tr-TR" dirty="0" smtClean="0"/>
              <a:t>Bir hastanın birinci dere akrabalarında ortalama şizofreni riski %8-10’dur.</a:t>
            </a:r>
            <a:endParaRPr lang="tr-TR" dirty="0"/>
          </a:p>
        </p:txBody>
      </p:sp>
    </p:spTree>
    <p:extLst>
      <p:ext uri="{BB962C8B-B14F-4D97-AF65-F5344CB8AC3E}">
        <p14:creationId xmlns:p14="http://schemas.microsoft.com/office/powerpoint/2010/main" val="283714313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marL="0" indent="0">
              <a:buNone/>
            </a:pPr>
            <a:r>
              <a:rPr lang="tr-TR" b="1" dirty="0" smtClean="0"/>
              <a:t>İkiz Araştırmaları</a:t>
            </a:r>
          </a:p>
          <a:p>
            <a:r>
              <a:rPr lang="tr-TR" dirty="0" smtClean="0"/>
              <a:t>İkiz çalışmaları tek yumurta ve çift yumurta ikizlerinin aynı ortak çevrede yaşadıkları kabulüne dayanır.</a:t>
            </a:r>
          </a:p>
          <a:p>
            <a:r>
              <a:rPr lang="tr-TR" dirty="0" smtClean="0"/>
              <a:t>Tek yumurta ikizleri genetik olarak neredeyse aynı iken çift yumurta ikizlerinde genlerin yarısı ortaktır.</a:t>
            </a:r>
          </a:p>
          <a:p>
            <a:r>
              <a:rPr lang="tr-TR" dirty="0" smtClean="0"/>
              <a:t>Bu nedenle ikiz çalışmaları genetik etkilerle, çevresel etkileri birbirinden ayırmak için başvurulan bir yöntemdir.</a:t>
            </a:r>
          </a:p>
          <a:p>
            <a:r>
              <a:rPr lang="tr-TR" dirty="0" smtClean="0"/>
              <a:t>Aile ve ikiz araştırmaları şizofrenide kalıtımın rolünü gösteriyorlarsa da, araştırmaya konu olan ikizlerde çevresel etkenlerin de olabileceği görüşünü zayıflatamaz.</a:t>
            </a:r>
          </a:p>
          <a:p>
            <a:r>
              <a:rPr lang="tr-TR" dirty="0" smtClean="0"/>
              <a:t>Bu nedenle kalıtım çalışmaları evlat edinme çalışmalarına yoğunlaşmıştır.</a:t>
            </a:r>
            <a:endParaRPr lang="tr-TR" dirty="0"/>
          </a:p>
        </p:txBody>
      </p:sp>
    </p:spTree>
    <p:extLst>
      <p:ext uri="{BB962C8B-B14F-4D97-AF65-F5344CB8AC3E}">
        <p14:creationId xmlns:p14="http://schemas.microsoft.com/office/powerpoint/2010/main" val="13804077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marL="0" indent="0">
              <a:buNone/>
            </a:pPr>
            <a:r>
              <a:rPr lang="tr-TR" b="1" dirty="0" smtClean="0"/>
              <a:t>Evlat edinme çalışmaları</a:t>
            </a:r>
          </a:p>
          <a:p>
            <a:r>
              <a:rPr lang="tr-TR" dirty="0" smtClean="0"/>
              <a:t>Evlat edinme çalışmaları şizofreninin kalıtımında genetik ve çevresel etkilerin rolünü ayırt etmek için önemlidir.</a:t>
            </a:r>
          </a:p>
          <a:p>
            <a:r>
              <a:rPr lang="tr-TR" dirty="0" smtClean="0"/>
              <a:t>Çünkü bu çalışmalarda hem genetik olarak yakın olup, farklı ortamlarda büyüyen kişiler, hem de genetik olarak ilişkisiz olup aynı ortamda büyüyen kişiler karşılaştırılabilir.</a:t>
            </a:r>
          </a:p>
          <a:p>
            <a:r>
              <a:rPr lang="tr-TR" dirty="0" smtClean="0"/>
              <a:t>Yapılan evlat edinme çalışmalarının sonuçlarına göre; öz </a:t>
            </a:r>
            <a:r>
              <a:rPr lang="tr-TR" dirty="0" err="1" smtClean="0"/>
              <a:t>anababası</a:t>
            </a:r>
            <a:r>
              <a:rPr lang="tr-TR" dirty="0" smtClean="0"/>
              <a:t> şizofreni hastası olan ve başka bir aile tarafından yetiştirilmiş kişilerde şizofreni yelpazesi bozuklukların (şizofreni ve </a:t>
            </a:r>
            <a:r>
              <a:rPr lang="tr-TR" dirty="0" err="1" smtClean="0"/>
              <a:t>şizotipal</a:t>
            </a:r>
            <a:r>
              <a:rPr lang="tr-TR" dirty="0" smtClean="0"/>
              <a:t> kişilik bozukluğu, </a:t>
            </a:r>
            <a:r>
              <a:rPr lang="tr-TR" dirty="0" err="1" smtClean="0"/>
              <a:t>şizoid</a:t>
            </a:r>
            <a:r>
              <a:rPr lang="tr-TR" dirty="0" smtClean="0"/>
              <a:t> kişilik bozukluğu ile </a:t>
            </a:r>
            <a:r>
              <a:rPr lang="tr-TR" dirty="0" err="1" smtClean="0"/>
              <a:t>şizo</a:t>
            </a:r>
            <a:r>
              <a:rPr lang="tr-TR" dirty="0" smtClean="0"/>
              <a:t> </a:t>
            </a:r>
            <a:r>
              <a:rPr lang="tr-TR" dirty="0" err="1" smtClean="0"/>
              <a:t>afektif</a:t>
            </a:r>
            <a:r>
              <a:rPr lang="tr-TR" dirty="0" smtClean="0"/>
              <a:t> olmayan psikozlar) </a:t>
            </a:r>
            <a:r>
              <a:rPr lang="tr-TR" dirty="0"/>
              <a:t>Görülme riski öz </a:t>
            </a:r>
            <a:r>
              <a:rPr lang="tr-TR" dirty="0" err="1"/>
              <a:t>anababası</a:t>
            </a:r>
            <a:r>
              <a:rPr lang="tr-TR" dirty="0"/>
              <a:t> </a:t>
            </a:r>
            <a:r>
              <a:rPr lang="tr-TR" dirty="0" err="1"/>
              <a:t>şizofrenik</a:t>
            </a:r>
            <a:r>
              <a:rPr lang="tr-TR" dirty="0"/>
              <a:t> olmayan ve evlat edinilerek farklı bir ailede yetiştirilen kişilere göre daha yüksek bulunmuştur</a:t>
            </a:r>
            <a:r>
              <a:rPr lang="tr-TR" dirty="0" smtClean="0"/>
              <a:t>.</a:t>
            </a:r>
            <a:endParaRPr lang="tr-TR" dirty="0"/>
          </a:p>
        </p:txBody>
      </p:sp>
    </p:spTree>
    <p:extLst>
      <p:ext uri="{BB962C8B-B14F-4D97-AF65-F5344CB8AC3E}">
        <p14:creationId xmlns:p14="http://schemas.microsoft.com/office/powerpoint/2010/main" val="90510516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smtClean="0"/>
              <a:t>Moleküler Genetik Araştırmalar: Bağlantı ve İlişkilendirme Çalışmaları</a:t>
            </a:r>
          </a:p>
          <a:p>
            <a:r>
              <a:rPr lang="tr-TR" dirty="0" smtClean="0"/>
              <a:t>Bağlantı analizinde hastalığın bir </a:t>
            </a:r>
            <a:r>
              <a:rPr lang="tr-TR" dirty="0" err="1" smtClean="0"/>
              <a:t>kromozon</a:t>
            </a:r>
            <a:r>
              <a:rPr lang="tr-TR" dirty="0" smtClean="0"/>
              <a:t> bölgesine bağlı olup olmadığı sınanırken, ilişkilendirme analizinde </a:t>
            </a:r>
            <a:r>
              <a:rPr lang="tr-TR" dirty="0" err="1" smtClean="0"/>
              <a:t>tiplendirilen</a:t>
            </a:r>
            <a:r>
              <a:rPr lang="tr-TR" dirty="0" smtClean="0"/>
              <a:t> genetik göstergenin bir tek </a:t>
            </a:r>
            <a:r>
              <a:rPr lang="tr-TR" dirty="0" err="1" smtClean="0"/>
              <a:t>alel</a:t>
            </a:r>
            <a:r>
              <a:rPr lang="tr-TR" dirty="0" smtClean="0"/>
              <a:t> ile sıkı bir ilişki içinde olup olmadığı araştırılır.</a:t>
            </a:r>
          </a:p>
          <a:p>
            <a:pPr marL="0" indent="0">
              <a:buNone/>
            </a:pPr>
            <a:r>
              <a:rPr lang="tr-TR" b="1" dirty="0" smtClean="0"/>
              <a:t>Kopya Sayısı Çeşitlemeleri</a:t>
            </a:r>
          </a:p>
          <a:p>
            <a:pPr marL="0" indent="0">
              <a:buNone/>
            </a:pPr>
            <a:r>
              <a:rPr lang="tr-TR" b="1" dirty="0" smtClean="0"/>
              <a:t>Yüksek Risk Grubu Çalışmaları</a:t>
            </a:r>
          </a:p>
          <a:p>
            <a:r>
              <a:rPr lang="tr-TR" dirty="0" smtClean="0"/>
              <a:t>Bir ya da daha fazla yakınında </a:t>
            </a:r>
            <a:r>
              <a:rPr lang="tr-TR" dirty="0" err="1" smtClean="0"/>
              <a:t>şizofrenik</a:t>
            </a:r>
            <a:r>
              <a:rPr lang="tr-TR" dirty="0" smtClean="0"/>
              <a:t> bozukluk olan kişilerde yapılan çalışmalardır.</a:t>
            </a:r>
          </a:p>
        </p:txBody>
      </p:sp>
    </p:spTree>
    <p:extLst>
      <p:ext uri="{BB962C8B-B14F-4D97-AF65-F5344CB8AC3E}">
        <p14:creationId xmlns:p14="http://schemas.microsoft.com/office/powerpoint/2010/main" val="426833511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514350" indent="-514350">
              <a:buFont typeface="+mj-lt"/>
              <a:buAutoNum type="arabicPeriod" startAt="2"/>
            </a:pPr>
            <a:r>
              <a:rPr lang="tr-TR" b="1" dirty="0" smtClean="0"/>
              <a:t>Beyinde Yapısal ve İşlevsel Bozukluklar</a:t>
            </a:r>
          </a:p>
          <a:p>
            <a:pPr marL="0" indent="0">
              <a:buNone/>
            </a:pPr>
            <a:r>
              <a:rPr lang="tr-TR" b="1" dirty="0" smtClean="0"/>
              <a:t>Yapısal Beyin Görüntüleme Çalışmaları</a:t>
            </a:r>
          </a:p>
          <a:p>
            <a:r>
              <a:rPr lang="tr-TR" dirty="0" smtClean="0"/>
              <a:t>Beyin Tomografisi (BT), manyetik rezonans (MR)</a:t>
            </a:r>
          </a:p>
          <a:p>
            <a:pPr marL="0" indent="0">
              <a:buNone/>
            </a:pPr>
            <a:r>
              <a:rPr lang="tr-TR" b="1" dirty="0" smtClean="0"/>
              <a:t>İşlevsel Beyin Görüntüleme Çalışmaları</a:t>
            </a:r>
          </a:p>
          <a:p>
            <a:r>
              <a:rPr lang="tr-TR" dirty="0" smtClean="0"/>
              <a:t>İşlevsel MR (</a:t>
            </a:r>
            <a:r>
              <a:rPr lang="tr-TR" dirty="0" err="1" smtClean="0"/>
              <a:t>fMRI</a:t>
            </a:r>
            <a:r>
              <a:rPr lang="tr-TR" dirty="0" smtClean="0"/>
              <a:t>), PET, SPECT</a:t>
            </a:r>
          </a:p>
          <a:p>
            <a:pPr marL="0" indent="0">
              <a:buNone/>
            </a:pPr>
            <a:r>
              <a:rPr lang="tr-TR" b="1" dirty="0" smtClean="0"/>
              <a:t>Ölüm Ardı İncelemeler</a:t>
            </a:r>
          </a:p>
          <a:p>
            <a:pPr marL="0" indent="0">
              <a:buNone/>
            </a:pPr>
            <a:endParaRPr lang="tr-TR" b="1" dirty="0"/>
          </a:p>
        </p:txBody>
      </p:sp>
    </p:spTree>
    <p:extLst>
      <p:ext uri="{BB962C8B-B14F-4D97-AF65-F5344CB8AC3E}">
        <p14:creationId xmlns:p14="http://schemas.microsoft.com/office/powerpoint/2010/main" val="154972913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marL="514350" indent="-514350">
              <a:buFont typeface="+mj-lt"/>
              <a:buAutoNum type="arabicPeriod" startAt="3"/>
            </a:pPr>
            <a:r>
              <a:rPr lang="tr-TR" b="1" dirty="0" smtClean="0"/>
              <a:t>Doğum Öncesi, Doğum Sırası ve Sonrasında Travma, </a:t>
            </a:r>
            <a:r>
              <a:rPr lang="tr-TR" b="1" dirty="0" err="1" smtClean="0"/>
              <a:t>Virus</a:t>
            </a:r>
            <a:r>
              <a:rPr lang="tr-TR" b="1" dirty="0" smtClean="0"/>
              <a:t> Varsayımları</a:t>
            </a:r>
          </a:p>
          <a:p>
            <a:r>
              <a:rPr lang="tr-TR" dirty="0" smtClean="0"/>
              <a:t>Şizofreni hastalarında çok çalışılan bir risk etkeni baba yaşıdır.</a:t>
            </a:r>
          </a:p>
          <a:p>
            <a:r>
              <a:rPr lang="tr-TR" dirty="0" smtClean="0"/>
              <a:t>Doğduğunda babası 25 yaşından genç olanlarda hafif bir artış gösterirken, 50 yaşın üstünde olanlarda risk belirgin olarak artmaktadır.</a:t>
            </a:r>
          </a:p>
          <a:p>
            <a:r>
              <a:rPr lang="tr-TR" dirty="0" smtClean="0"/>
              <a:t>Çok genç ve yaşlı babaların çocuklarındaki risk artışının farklı nedenlerden kaynaklandığı düşünülmektedir.</a:t>
            </a:r>
          </a:p>
          <a:p>
            <a:r>
              <a:rPr lang="tr-TR" dirty="0" smtClean="0"/>
              <a:t>Kıtlık dönemlerinde gebe olan kadınların çocuklarında şizofreni riskinin arttığı görülmektedir.</a:t>
            </a:r>
            <a:endParaRPr lang="tr-TR" dirty="0"/>
          </a:p>
        </p:txBody>
      </p:sp>
    </p:spTree>
    <p:extLst>
      <p:ext uri="{BB962C8B-B14F-4D97-AF65-F5344CB8AC3E}">
        <p14:creationId xmlns:p14="http://schemas.microsoft.com/office/powerpoint/2010/main" val="3032934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Sıklık ve Yaygınlık</a:t>
            </a:r>
            <a:endParaRPr lang="tr-TR" b="1" dirty="0"/>
          </a:p>
        </p:txBody>
      </p:sp>
      <p:sp>
        <p:nvSpPr>
          <p:cNvPr id="3" name="İçerik Yer Tutucusu 2"/>
          <p:cNvSpPr>
            <a:spLocks noGrp="1"/>
          </p:cNvSpPr>
          <p:nvPr>
            <p:ph idx="1"/>
          </p:nvPr>
        </p:nvSpPr>
        <p:spPr/>
        <p:txBody>
          <a:bodyPr/>
          <a:lstStyle/>
          <a:p>
            <a:r>
              <a:rPr lang="tr-TR" dirty="0" smtClean="0"/>
              <a:t>Şizofreni yaygınlık ve genç yaşta insanların hayatlarında yol açtığı kayıplar açısından önemli bir halk sağlığı sorunudur.</a:t>
            </a:r>
          </a:p>
          <a:p>
            <a:r>
              <a:rPr lang="tr-TR" dirty="0" smtClean="0"/>
              <a:t>1990 yılında yapılan ilk Global Hastalık Yükü çalışmasında 15-44 yaş grubunda en fazla yeti yitimine yol açan on hastalık arasında yer aldı.</a:t>
            </a:r>
          </a:p>
          <a:p>
            <a:r>
              <a:rPr lang="tr-TR" dirty="0" smtClean="0"/>
              <a:t>Bu çalışma 2010 yılında tekrarlandığında en fazla yeti yitimine yol açan ruhsal hastalıklar ve madde kullanım bozuklukları grubundaki arasında şizofreni </a:t>
            </a:r>
            <a:r>
              <a:rPr lang="tr-TR" dirty="0" err="1" smtClean="0"/>
              <a:t>yetiyitimi</a:t>
            </a:r>
            <a:r>
              <a:rPr lang="tr-TR" dirty="0" smtClean="0"/>
              <a:t> ağırlığı açısından ilk sıradadır.</a:t>
            </a:r>
          </a:p>
          <a:p>
            <a:r>
              <a:rPr lang="tr-TR" dirty="0" smtClean="0"/>
              <a:t>Eskiden hastalığın sıklığı ve yaygınlığı bakımından kadın-erkek arasında önemli bir fark görülmezken, son yıllarda erkeklerde daha sık görüldüğü ifade edilmektedir.</a:t>
            </a:r>
            <a:endParaRPr lang="tr-TR" dirty="0"/>
          </a:p>
        </p:txBody>
      </p:sp>
    </p:spTree>
    <p:extLst>
      <p:ext uri="{BB962C8B-B14F-4D97-AF65-F5344CB8AC3E}">
        <p14:creationId xmlns:p14="http://schemas.microsoft.com/office/powerpoint/2010/main" val="17924472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Doğum öncesi dönemde, doğum sırasında ve doğumdan sonra bebeğin karşılaştığı fiziksel travmaların beyin gelişimini etkileyerek şizofreni etiyolojisinde yer alabileceğini destekleyen bulgular mevcuttur.</a:t>
            </a:r>
          </a:p>
          <a:p>
            <a:pPr marL="514350" indent="-514350">
              <a:buFont typeface="+mj-lt"/>
              <a:buAutoNum type="arabicPeriod" startAt="4"/>
            </a:pPr>
            <a:r>
              <a:rPr lang="tr-TR" b="1" dirty="0" smtClean="0"/>
              <a:t>Biyokimyasal Araştırmalar</a:t>
            </a:r>
          </a:p>
          <a:p>
            <a:pPr marL="0" indent="0">
              <a:buNone/>
            </a:pPr>
            <a:r>
              <a:rPr lang="tr-TR" b="1" dirty="0" err="1" smtClean="0"/>
              <a:t>Dopamin</a:t>
            </a:r>
            <a:r>
              <a:rPr lang="tr-TR" b="1" dirty="0" smtClean="0"/>
              <a:t> Varsayımı</a:t>
            </a:r>
          </a:p>
          <a:p>
            <a:pPr marL="0" indent="0">
              <a:buNone/>
            </a:pPr>
            <a:r>
              <a:rPr lang="tr-TR" b="1" dirty="0" err="1" smtClean="0"/>
              <a:t>Serotonin</a:t>
            </a:r>
            <a:r>
              <a:rPr lang="tr-TR" b="1" dirty="0" smtClean="0"/>
              <a:t> (5-HT)</a:t>
            </a:r>
          </a:p>
          <a:p>
            <a:pPr marL="0" indent="0">
              <a:buNone/>
            </a:pPr>
            <a:r>
              <a:rPr lang="tr-TR" b="1" dirty="0" err="1" smtClean="0"/>
              <a:t>Glutamat</a:t>
            </a:r>
            <a:r>
              <a:rPr lang="tr-TR" b="1" dirty="0" smtClean="0"/>
              <a:t> Varsayımı</a:t>
            </a:r>
          </a:p>
          <a:p>
            <a:pPr marL="0" indent="0">
              <a:buNone/>
            </a:pPr>
            <a:r>
              <a:rPr lang="tr-TR" b="1" dirty="0" smtClean="0"/>
              <a:t>GABA</a:t>
            </a:r>
          </a:p>
          <a:p>
            <a:pPr marL="0" indent="0">
              <a:buNone/>
            </a:pPr>
            <a:r>
              <a:rPr lang="tr-TR" b="1" dirty="0" err="1" smtClean="0"/>
              <a:t>Endokanabinoid</a:t>
            </a:r>
            <a:r>
              <a:rPr lang="tr-TR" b="1" dirty="0" smtClean="0"/>
              <a:t> Sistem</a:t>
            </a:r>
            <a:endParaRPr lang="tr-TR" b="1" dirty="0"/>
          </a:p>
        </p:txBody>
      </p:sp>
    </p:spTree>
    <p:extLst>
      <p:ext uri="{BB962C8B-B14F-4D97-AF65-F5344CB8AC3E}">
        <p14:creationId xmlns:p14="http://schemas.microsoft.com/office/powerpoint/2010/main" val="168434480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514350" indent="-514350">
              <a:buFont typeface="+mj-lt"/>
              <a:buAutoNum type="arabicPeriod" startAt="5"/>
            </a:pPr>
            <a:r>
              <a:rPr lang="tr-TR" b="1" dirty="0" err="1" smtClean="0"/>
              <a:t>Nörogelişim</a:t>
            </a:r>
            <a:r>
              <a:rPr lang="tr-TR" b="1" dirty="0" smtClean="0"/>
              <a:t> Kuramı</a:t>
            </a:r>
          </a:p>
          <a:p>
            <a:pPr marL="514350" indent="-514350">
              <a:buFont typeface="+mj-lt"/>
              <a:buAutoNum type="arabicPeriod" startAt="5"/>
            </a:pPr>
            <a:r>
              <a:rPr lang="tr-TR" b="1" dirty="0" smtClean="0"/>
              <a:t>Yozlaşma Kuramı</a:t>
            </a:r>
          </a:p>
          <a:p>
            <a:pPr marL="514350" indent="-514350">
              <a:buFont typeface="+mj-lt"/>
              <a:buAutoNum type="arabicPeriod" startAt="5"/>
            </a:pPr>
            <a:r>
              <a:rPr lang="tr-TR" b="1" dirty="0" smtClean="0"/>
              <a:t>Bilgi İşlemede Bozukluk Varsayımı</a:t>
            </a:r>
            <a:endParaRPr lang="tr-TR" b="1" dirty="0"/>
          </a:p>
        </p:txBody>
      </p:sp>
    </p:spTree>
    <p:extLst>
      <p:ext uri="{BB962C8B-B14F-4D97-AF65-F5344CB8AC3E}">
        <p14:creationId xmlns:p14="http://schemas.microsoft.com/office/powerpoint/2010/main" val="301232355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smtClean="0"/>
              <a:t>Psikososyal</a:t>
            </a:r>
            <a:r>
              <a:rPr lang="tr-TR" b="1" dirty="0" smtClean="0"/>
              <a:t> Etkenler</a:t>
            </a:r>
            <a:endParaRPr lang="tr-TR" b="1" dirty="0"/>
          </a:p>
        </p:txBody>
      </p:sp>
      <p:sp>
        <p:nvSpPr>
          <p:cNvPr id="3" name="İçerik Yer Tutucusu 2"/>
          <p:cNvSpPr>
            <a:spLocks noGrp="1"/>
          </p:cNvSpPr>
          <p:nvPr>
            <p:ph idx="1"/>
          </p:nvPr>
        </p:nvSpPr>
        <p:spPr/>
        <p:txBody>
          <a:bodyPr/>
          <a:lstStyle/>
          <a:p>
            <a:r>
              <a:rPr lang="tr-TR" dirty="0" smtClean="0"/>
              <a:t>Yeterli ve kapsayıcı bir biyolojik açıklamanın gösterilemeyişi, hastalığın nedeninin </a:t>
            </a:r>
            <a:r>
              <a:rPr lang="tr-TR" dirty="0" err="1" smtClean="0"/>
              <a:t>psikososyal</a:t>
            </a:r>
            <a:r>
              <a:rPr lang="tr-TR" dirty="0" smtClean="0"/>
              <a:t> olmasını kanıtlamaz, ancak çevresel etkenler açık biçimde gösterilebildiği zaman anlam kazanabilir.</a:t>
            </a:r>
          </a:p>
          <a:p>
            <a:pPr marL="0" indent="0">
              <a:buNone/>
            </a:pPr>
            <a:r>
              <a:rPr lang="tr-TR" b="1" dirty="0" err="1" smtClean="0"/>
              <a:t>Psikoanalitik</a:t>
            </a:r>
            <a:r>
              <a:rPr lang="tr-TR" b="1" dirty="0" smtClean="0"/>
              <a:t> Açıdan Şizofreni</a:t>
            </a:r>
          </a:p>
          <a:p>
            <a:r>
              <a:rPr lang="tr-TR" dirty="0" err="1" smtClean="0"/>
              <a:t>Psikoanalitik</a:t>
            </a:r>
            <a:r>
              <a:rPr lang="tr-TR" dirty="0" smtClean="0"/>
              <a:t> kurama göre şizofrenide ruhsal ya da organik nedenlerle libido gelişmesi </a:t>
            </a:r>
            <a:r>
              <a:rPr lang="tr-TR" b="1" i="1" dirty="0" err="1" smtClean="0"/>
              <a:t>özsevici</a:t>
            </a:r>
            <a:r>
              <a:rPr lang="tr-TR" dirty="0" smtClean="0"/>
              <a:t> (</a:t>
            </a:r>
            <a:r>
              <a:rPr lang="tr-TR" b="1" i="1" dirty="0" err="1" smtClean="0"/>
              <a:t>narsist</a:t>
            </a:r>
            <a:r>
              <a:rPr lang="tr-TR" dirty="0" smtClean="0"/>
              <a:t>) düzeyde saplanır kalır.</a:t>
            </a:r>
          </a:p>
          <a:p>
            <a:r>
              <a:rPr lang="tr-TR" dirty="0"/>
              <a:t>Yaşamın sonraki dönemlerinde değişik </a:t>
            </a:r>
            <a:r>
              <a:rPr lang="tr-TR" dirty="0" smtClean="0"/>
              <a:t>stresler ile </a:t>
            </a:r>
            <a:r>
              <a:rPr lang="tr-TR" b="1" i="1" dirty="0" smtClean="0"/>
              <a:t>benlik</a:t>
            </a:r>
            <a:r>
              <a:rPr lang="tr-TR" dirty="0" smtClean="0"/>
              <a:t> (</a:t>
            </a:r>
            <a:r>
              <a:rPr lang="tr-TR" b="1" i="1" dirty="0" smtClean="0"/>
              <a:t>ego</a:t>
            </a:r>
            <a:r>
              <a:rPr lang="tr-TR" dirty="0" smtClean="0"/>
              <a:t>) bu ilkel düzeye geriler (</a:t>
            </a:r>
            <a:r>
              <a:rPr lang="tr-TR" b="1" i="1" dirty="0" err="1" smtClean="0"/>
              <a:t>regression</a:t>
            </a:r>
            <a:r>
              <a:rPr lang="tr-TR" dirty="0" smtClean="0"/>
              <a:t>) ve libido, nesnelerden geri çekilerek </a:t>
            </a:r>
            <a:r>
              <a:rPr lang="tr-TR" b="1" i="1" dirty="0" err="1" smtClean="0"/>
              <a:t>özbenliğe</a:t>
            </a:r>
            <a:r>
              <a:rPr lang="tr-TR" dirty="0" smtClean="0"/>
              <a:t> (</a:t>
            </a:r>
            <a:r>
              <a:rPr lang="tr-TR" b="1" i="1" dirty="0" smtClean="0"/>
              <a:t>self</a:t>
            </a:r>
            <a:r>
              <a:rPr lang="tr-TR" dirty="0" smtClean="0"/>
              <a:t>) yatırılır </a:t>
            </a:r>
            <a:r>
              <a:rPr lang="tr-TR" b="1" i="1" dirty="0" smtClean="0"/>
              <a:t>(ikincil narsisizm).</a:t>
            </a:r>
            <a:endParaRPr lang="tr-TR" b="1" i="1" dirty="0"/>
          </a:p>
        </p:txBody>
      </p:sp>
    </p:spTree>
    <p:extLst>
      <p:ext uri="{BB962C8B-B14F-4D97-AF65-F5344CB8AC3E}">
        <p14:creationId xmlns:p14="http://schemas.microsoft.com/office/powerpoint/2010/main" val="287837679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r>
              <a:rPr lang="tr-TR" b="1" i="1" dirty="0" smtClean="0"/>
              <a:t>Libido</a:t>
            </a:r>
            <a:r>
              <a:rPr lang="tr-TR" dirty="0" smtClean="0"/>
              <a:t> cinsel enerjinin dinamik belirtisi olarak tanımlanır.</a:t>
            </a:r>
          </a:p>
          <a:p>
            <a:r>
              <a:rPr lang="tr-TR" dirty="0" smtClean="0"/>
              <a:t>Normal gelişmede ilk çocukluk dönemlerinde bu enerji çocuğun kendisinde, kendi benliğinde ve bedeninde tutulmaktadır. Buna </a:t>
            </a:r>
            <a:r>
              <a:rPr lang="tr-TR" b="1" i="1" dirty="0" smtClean="0"/>
              <a:t>birincil narsisizm </a:t>
            </a:r>
            <a:r>
              <a:rPr lang="tr-TR" dirty="0" smtClean="0"/>
              <a:t>denir.</a:t>
            </a:r>
          </a:p>
          <a:p>
            <a:r>
              <a:rPr lang="tr-TR" dirty="0" smtClean="0"/>
              <a:t>Çocuk büyüdükçe ve çevreyle ilişkileri arttıkça libido giderek çevredeki nesnelere yatırılır ve böylece gerçek nesne ilişkileri gelişir.</a:t>
            </a:r>
          </a:p>
          <a:p>
            <a:r>
              <a:rPr lang="tr-TR" dirty="0" smtClean="0"/>
              <a:t>Çevredeki nesnelere yatırılan ilgi, bağlılık ve sevgiye </a:t>
            </a:r>
            <a:r>
              <a:rPr lang="tr-TR" b="1" i="1" dirty="0" smtClean="0"/>
              <a:t>nesne libidosu </a:t>
            </a:r>
            <a:r>
              <a:rPr lang="tr-TR" dirty="0" smtClean="0"/>
              <a:t>adı verilir.</a:t>
            </a:r>
          </a:p>
          <a:p>
            <a:r>
              <a:rPr lang="tr-TR" dirty="0" smtClean="0"/>
              <a:t>Fakat her zaman için bir miktar birincil narsisizm durumu da kalır. Yani kişi kendisini de sever.</a:t>
            </a:r>
          </a:p>
          <a:p>
            <a:r>
              <a:rPr lang="tr-TR" dirty="0" smtClean="0"/>
              <a:t>Ancak bu nesne ilişkilerinin gelişmesine engel değildir.</a:t>
            </a:r>
            <a:endParaRPr lang="tr-TR" dirty="0"/>
          </a:p>
        </p:txBody>
      </p:sp>
    </p:spTree>
    <p:extLst>
      <p:ext uri="{BB962C8B-B14F-4D97-AF65-F5344CB8AC3E}">
        <p14:creationId xmlns:p14="http://schemas.microsoft.com/office/powerpoint/2010/main" val="68294143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Şizofrenide ise nesne libidosu geri bedene, benliğe çekilir ve böylece kişinin dış dünya ile ilişkileri azalır.</a:t>
            </a:r>
          </a:p>
          <a:p>
            <a:r>
              <a:rPr lang="tr-TR" dirty="0" smtClean="0"/>
              <a:t>Hasta ileri derecede </a:t>
            </a:r>
            <a:r>
              <a:rPr lang="tr-TR" dirty="0" err="1" smtClean="0"/>
              <a:t>narsisistik</a:t>
            </a:r>
            <a:r>
              <a:rPr lang="tr-TR" dirty="0" smtClean="0"/>
              <a:t> duruma girer.</a:t>
            </a:r>
          </a:p>
          <a:p>
            <a:r>
              <a:rPr lang="tr-TR" dirty="0" smtClean="0"/>
              <a:t>Sanki gene küçük bir çocuk gibi olur</a:t>
            </a:r>
          </a:p>
          <a:p>
            <a:r>
              <a:rPr lang="tr-TR" dirty="0" smtClean="0"/>
              <a:t>Nesne libidosunun, bir başka deyimle, dışardaki nesnelere yatırılmış ilgilerin ve yatırımın geri bedene çevrilmesi (ikincil narsisizm) durumu şizofrenisi olan hastaların kendi bedenleri ile aşırı uğraşmalarında ve otizm gibi belirtilerde görülür.</a:t>
            </a:r>
          </a:p>
          <a:p>
            <a:r>
              <a:rPr lang="tr-TR" dirty="0"/>
              <a:t>Şizofreni </a:t>
            </a:r>
            <a:r>
              <a:rPr lang="tr-TR" dirty="0" err="1"/>
              <a:t>psikopatalojisinde</a:t>
            </a:r>
            <a:r>
              <a:rPr lang="tr-TR" dirty="0"/>
              <a:t> </a:t>
            </a:r>
            <a:r>
              <a:rPr lang="tr-TR" dirty="0" err="1"/>
              <a:t>psikanalitik</a:t>
            </a:r>
            <a:r>
              <a:rPr lang="tr-TR" dirty="0"/>
              <a:t> kuramın yeri günümüzde oldukça zayıflamıştır</a:t>
            </a:r>
            <a:r>
              <a:rPr lang="tr-TR" dirty="0" smtClean="0"/>
              <a:t>.</a:t>
            </a:r>
            <a:endParaRPr lang="tr-TR" dirty="0"/>
          </a:p>
        </p:txBody>
      </p:sp>
    </p:spTree>
    <p:extLst>
      <p:ext uri="{BB962C8B-B14F-4D97-AF65-F5344CB8AC3E}">
        <p14:creationId xmlns:p14="http://schemas.microsoft.com/office/powerpoint/2010/main" val="260890248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ŞİZOFRENİ SAĞALTIMI</a:t>
            </a:r>
            <a:endParaRPr lang="tr-TR" b="1" dirty="0"/>
          </a:p>
        </p:txBody>
      </p:sp>
      <p:sp>
        <p:nvSpPr>
          <p:cNvPr id="3" name="İçerik Yer Tutucusu 2"/>
          <p:cNvSpPr>
            <a:spLocks noGrp="1"/>
          </p:cNvSpPr>
          <p:nvPr>
            <p:ph idx="1"/>
          </p:nvPr>
        </p:nvSpPr>
        <p:spPr/>
        <p:txBody>
          <a:bodyPr/>
          <a:lstStyle/>
          <a:p>
            <a:pPr marL="0" indent="0">
              <a:buNone/>
            </a:pPr>
            <a:r>
              <a:rPr lang="tr-TR" b="1" dirty="0" smtClean="0"/>
              <a:t>Sağaltımda Temel İlkeler</a:t>
            </a:r>
          </a:p>
          <a:p>
            <a:pPr marL="514350" indent="-514350">
              <a:buFont typeface="+mj-lt"/>
              <a:buAutoNum type="arabicPeriod"/>
            </a:pPr>
            <a:r>
              <a:rPr lang="tr-TR" dirty="0" smtClean="0"/>
              <a:t>Temel hedef yalnızca yatıştırılması değil, hastalığın yıkıcı etkilerinin olabildiğince önlenip, toplumsal uyumunun olabilecek en iyi düzeyde sağlanmasıdır.</a:t>
            </a:r>
          </a:p>
          <a:p>
            <a:pPr marL="514350" indent="-514350">
              <a:buFont typeface="+mj-lt"/>
              <a:buAutoNum type="arabicPeriod"/>
            </a:pPr>
            <a:r>
              <a:rPr lang="tr-TR" dirty="0" smtClean="0"/>
              <a:t>Şizofreninin kolay ve tek biçim bir sağaltımı yoktur. Çok yanlı bir yaklaşımın gerekliliği ve her şizofreni hastasının ayrı özellikler taşıyabileceğinin bilinmesi zorunludur.</a:t>
            </a:r>
          </a:p>
          <a:p>
            <a:pPr marL="514350" indent="-514350">
              <a:buFont typeface="+mj-lt"/>
              <a:buAutoNum type="arabicPeriod"/>
            </a:pPr>
            <a:r>
              <a:rPr lang="tr-TR" dirty="0" smtClean="0"/>
              <a:t>Hekimin şizofreni hastasıyla iyi bir ilişki kurabilmesi, sağaltımın sağlam bir temelde gelişmesini sağlar. Bu noktada hekimin güven verici, açık ve hastanın sınırlarına saygılı tutumu önemlidir.</a:t>
            </a:r>
            <a:endParaRPr lang="tr-TR" dirty="0"/>
          </a:p>
        </p:txBody>
      </p:sp>
    </p:spTree>
    <p:extLst>
      <p:ext uri="{BB962C8B-B14F-4D97-AF65-F5344CB8AC3E}">
        <p14:creationId xmlns:p14="http://schemas.microsoft.com/office/powerpoint/2010/main" val="276515586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514350" indent="-514350">
              <a:buFont typeface="+mj-lt"/>
              <a:buAutoNum type="arabicPeriod" startAt="4"/>
            </a:pPr>
            <a:r>
              <a:rPr lang="tr-TR" dirty="0" smtClean="0"/>
              <a:t>Şizofreni sağaltımında hekimin sabırlı, sebatlı, umutlu olması gerekir. Ancak hastayı hemen, kesinlikle iyileştirebilirim, iyileştireceğim gibi  </a:t>
            </a:r>
            <a:r>
              <a:rPr lang="tr-TR" dirty="0" err="1" smtClean="0"/>
              <a:t>tümgüçlü</a:t>
            </a:r>
            <a:r>
              <a:rPr lang="tr-TR" dirty="0" smtClean="0"/>
              <a:t> gibi bir tutumun zararları bilinmelidir.</a:t>
            </a:r>
          </a:p>
          <a:p>
            <a:pPr marL="514350" indent="-514350">
              <a:buFont typeface="+mj-lt"/>
              <a:buAutoNum type="arabicPeriod" startAt="4"/>
            </a:pPr>
            <a:r>
              <a:rPr lang="tr-TR" dirty="0" smtClean="0"/>
              <a:t>Hastalık ailesine ve hastaya uygun olan bir şekilde kesinlik kazandığında açıklanmalıdır. Olumlu ve olumsuz yönleri uygun bir şekilde kişilerin hazır oluş düzeylerine göre açıklanmalıdır.</a:t>
            </a:r>
          </a:p>
          <a:p>
            <a:pPr marL="514350" indent="-514350" algn="just">
              <a:buFont typeface="+mj-lt"/>
              <a:buAutoNum type="arabicPeriod" startAt="4"/>
            </a:pPr>
            <a:r>
              <a:rPr lang="tr-TR" dirty="0" smtClean="0"/>
              <a:t>İlk Psikoz nöbetini geçirmekte olan genç hastaların hastaneye yatırılarak incelenmesi ve sağaltım görmesi doğru olur. Ancak, ayaktan izlenerek iyi sonuçlar alınabilen akut olguların olabileceğini de göz önünde tutmak gerekir.</a:t>
            </a:r>
            <a:endParaRPr lang="tr-TR" dirty="0"/>
          </a:p>
        </p:txBody>
      </p:sp>
    </p:spTree>
    <p:extLst>
      <p:ext uri="{BB962C8B-B14F-4D97-AF65-F5344CB8AC3E}">
        <p14:creationId xmlns:p14="http://schemas.microsoft.com/office/powerpoint/2010/main" val="294126898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marL="514350" indent="-514350">
              <a:buFont typeface="+mj-lt"/>
              <a:buAutoNum type="arabicPeriod" startAt="7"/>
            </a:pPr>
            <a:r>
              <a:rPr lang="tr-TR" dirty="0" smtClean="0"/>
              <a:t>Ağır gerileme (regresyon), panik, taşkınlık ve </a:t>
            </a:r>
            <a:r>
              <a:rPr lang="tr-TR" dirty="0" err="1" smtClean="0"/>
              <a:t>donakalım</a:t>
            </a:r>
            <a:r>
              <a:rPr lang="tr-TR" dirty="0" smtClean="0"/>
              <a:t> (</a:t>
            </a:r>
            <a:r>
              <a:rPr lang="tr-TR" dirty="0" err="1" smtClean="0"/>
              <a:t>katatoni</a:t>
            </a:r>
            <a:r>
              <a:rPr lang="tr-TR" dirty="0" smtClean="0"/>
              <a:t>) belirtileri, kendilerine ya da başkalarına zarar verme olasılığı, aile ortamının çok bozuk olması, hastanın ayaktan sağaltıma uymaması hastaneye yatırma gerekçeleri olabilir.</a:t>
            </a:r>
          </a:p>
          <a:p>
            <a:pPr marL="514350" indent="-514350">
              <a:buFont typeface="+mj-lt"/>
              <a:buAutoNum type="arabicPeriod" startAt="7"/>
            </a:pPr>
            <a:r>
              <a:rPr lang="tr-TR" dirty="0" smtClean="0"/>
              <a:t>Akut dönem yatıştıktan sonra şizofreni hastasının sağaltımına son verilmemelidir. İlaçlar, ruhsal sağaltım ve uyumlandırma (rehabilitasyon) yöntemleri ile hastanın yıllarca izlenmesi gerekir. Hekim </a:t>
            </a:r>
            <a:r>
              <a:rPr lang="tr-TR" dirty="0" err="1" smtClean="0"/>
              <a:t>hekim</a:t>
            </a:r>
            <a:r>
              <a:rPr lang="tr-TR" dirty="0" smtClean="0"/>
              <a:t> dolaşmanın zararları hastaya ve ailesine açıklanmalıdır.</a:t>
            </a:r>
          </a:p>
          <a:p>
            <a:pPr marL="514350" indent="-514350">
              <a:buFont typeface="+mj-lt"/>
              <a:buAutoNum type="arabicPeriod" startAt="7"/>
            </a:pPr>
            <a:r>
              <a:rPr lang="tr-TR" dirty="0" smtClean="0"/>
              <a:t>Özellikle uzun dönemli sağaltım planı yapılırken hastanın yaşam koşulları, maddi durumunun, sosyal desteklerinin, yeti yitiminin göz önüne alınması; sağaltıma uyumunu arttırıcı düzenlemelerin olabildiğince hastayla birlikte yapılması önemlidir.</a:t>
            </a:r>
            <a:endParaRPr lang="tr-TR" dirty="0"/>
          </a:p>
        </p:txBody>
      </p:sp>
    </p:spTree>
    <p:extLst>
      <p:ext uri="{BB962C8B-B14F-4D97-AF65-F5344CB8AC3E}">
        <p14:creationId xmlns:p14="http://schemas.microsoft.com/office/powerpoint/2010/main" val="371982833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514350" indent="-514350">
              <a:buFont typeface="+mj-lt"/>
              <a:buAutoNum type="arabicPeriod" startAt="10"/>
            </a:pPr>
            <a:r>
              <a:rPr lang="tr-TR" dirty="0" smtClean="0"/>
              <a:t>Şizofreni hastasının sağaltımı sırasında aile üyeleri ile de çalışmak gerekir. Ailenin hastalığı kabullenmesi ve onunla başa çıkması konusunda çalışılabilir.</a:t>
            </a:r>
          </a:p>
          <a:p>
            <a:pPr marL="514350" indent="-514350">
              <a:buFont typeface="+mj-lt"/>
              <a:buAutoNum type="arabicPeriod" startAt="10"/>
            </a:pPr>
            <a:r>
              <a:rPr lang="tr-TR" dirty="0" smtClean="0"/>
              <a:t>Hastanın ilk </a:t>
            </a:r>
            <a:r>
              <a:rPr lang="tr-TR" dirty="0" err="1" smtClean="0"/>
              <a:t>muayanesinden</a:t>
            </a:r>
            <a:r>
              <a:rPr lang="tr-TR" dirty="0" smtClean="0"/>
              <a:t> itibaren aileyle iyi bir işbirliği kurmak önemlidir. Kabullenme olmadığında veya direnç oluştuğunda; işbirliğinin başlatılması için en uygun dönem akut alevlenme dönemleridir. Bu dönemde aile desteğe açıktır.</a:t>
            </a:r>
          </a:p>
          <a:p>
            <a:pPr marL="514350" indent="-514350">
              <a:buFont typeface="+mj-lt"/>
              <a:buAutoNum type="arabicPeriod" startAt="10"/>
            </a:pPr>
            <a:r>
              <a:rPr lang="tr-TR" dirty="0" smtClean="0"/>
              <a:t>Hastanın güvendiği, saygı ve bağlılık duyduğu bir hekimin değiştirilmesi yıkıcı olabilir. Süreklilik olumlu nesne ilişkisi, güven sağlayıcı bir tutum olmaksızın şizofreni sağaltımı olamaz.</a:t>
            </a:r>
            <a:endParaRPr lang="tr-TR" dirty="0"/>
          </a:p>
        </p:txBody>
      </p:sp>
    </p:spTree>
    <p:extLst>
      <p:ext uri="{BB962C8B-B14F-4D97-AF65-F5344CB8AC3E}">
        <p14:creationId xmlns:p14="http://schemas.microsoft.com/office/powerpoint/2010/main" val="158192926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514350" indent="-514350">
              <a:buFont typeface="+mj-lt"/>
              <a:buAutoNum type="arabicPeriod" startAt="13"/>
            </a:pPr>
            <a:r>
              <a:rPr lang="tr-TR" dirty="0" smtClean="0"/>
              <a:t>Süreğenleşmiş, iyileşemeyen şizofreni hastalarının ‘depo hastanelere’ yığılması sakıncalıdır. Bu hastaların bakıma ve uyumlandırmaya yönelik bir ortamda yaşamaları insanlık için önemli bir görevdir.</a:t>
            </a:r>
          </a:p>
          <a:p>
            <a:endParaRPr lang="tr-TR" dirty="0"/>
          </a:p>
        </p:txBody>
      </p:sp>
    </p:spTree>
    <p:extLst>
      <p:ext uri="{BB962C8B-B14F-4D97-AF65-F5344CB8AC3E}">
        <p14:creationId xmlns:p14="http://schemas.microsoft.com/office/powerpoint/2010/main" val="39946495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Ayrıca kadınlarda başlangıç yaşı daha geç olmakta ve genellikle erkeklere göre daha iyi bir gidiş göstermektedir.</a:t>
            </a:r>
          </a:p>
          <a:p>
            <a:r>
              <a:rPr lang="tr-TR" dirty="0" smtClean="0"/>
              <a:t>Şizofreni her toplumda ve her türlü </a:t>
            </a:r>
            <a:r>
              <a:rPr lang="tr-TR" dirty="0" err="1" smtClean="0"/>
              <a:t>sosyo</a:t>
            </a:r>
            <a:r>
              <a:rPr lang="tr-TR" dirty="0" smtClean="0"/>
              <a:t>-ekonomik ortamda görülmektedir.</a:t>
            </a:r>
          </a:p>
          <a:p>
            <a:r>
              <a:rPr lang="tr-TR" dirty="0" err="1" smtClean="0"/>
              <a:t>Sosyo</a:t>
            </a:r>
            <a:r>
              <a:rPr lang="tr-TR" dirty="0" smtClean="0"/>
              <a:t>-ekonomik yönden düşüklük ya da düzensizlik gösteren kesimlerde daha sık görüldüğüne ilişkin bulgular vardır.</a:t>
            </a:r>
          </a:p>
          <a:p>
            <a:r>
              <a:rPr lang="tr-TR" dirty="0" smtClean="0"/>
              <a:t>Şizofreni gelişmiş ülkelerde gelişmemiş ülkelere göre daha kötü gidiş özellikleri gösterdiği bilinmektedir.</a:t>
            </a:r>
          </a:p>
          <a:p>
            <a:r>
              <a:rPr lang="tr-TR" dirty="0" smtClean="0"/>
              <a:t>Ayrıca gelişmiş ülkelerde de kent merkezlerinde kırsal kesime oranla şizofreni riski 2-4 kat fazla bulunmaktadır.</a:t>
            </a:r>
            <a:endParaRPr lang="tr-TR" dirty="0"/>
          </a:p>
        </p:txBody>
      </p:sp>
    </p:spTree>
    <p:extLst>
      <p:ext uri="{BB962C8B-B14F-4D97-AF65-F5344CB8AC3E}">
        <p14:creationId xmlns:p14="http://schemas.microsoft.com/office/powerpoint/2010/main" val="9604564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ŞİZOFRENİ SAĞALTIMINDA PSİKOSOSYAL YAKLAŞIMLAR</a:t>
            </a:r>
            <a:endParaRPr lang="tr-TR" b="1" dirty="0"/>
          </a:p>
        </p:txBody>
      </p:sp>
      <p:sp>
        <p:nvSpPr>
          <p:cNvPr id="3" name="İçerik Yer Tutucusu 2"/>
          <p:cNvSpPr>
            <a:spLocks noGrp="1"/>
          </p:cNvSpPr>
          <p:nvPr>
            <p:ph idx="1"/>
          </p:nvPr>
        </p:nvSpPr>
        <p:spPr/>
        <p:txBody>
          <a:bodyPr>
            <a:normAutofit fontScale="92500"/>
          </a:bodyPr>
          <a:lstStyle/>
          <a:p>
            <a:r>
              <a:rPr lang="tr-TR" dirty="0" smtClean="0"/>
              <a:t>Şizofreni de ilaçlarla sağaltım zorunludur.</a:t>
            </a:r>
          </a:p>
          <a:p>
            <a:r>
              <a:rPr lang="tr-TR" dirty="0" smtClean="0"/>
              <a:t>Destekleyici psikoterapi ve eğitici yaklaşım gereklidir.</a:t>
            </a:r>
          </a:p>
          <a:p>
            <a:r>
              <a:rPr lang="tr-TR" dirty="0" smtClean="0"/>
              <a:t>Yalnızca ilaç sağaltımı gören hastalarda bir yıl içinde depreşme ve yeniden hastaneye yatma olasılığı %40 iken, ek olarak hasta ve ailesine yönelik destekleyici psikoterapi ve eğitim uygulandığında bu oran %20’ye düşmektedir.</a:t>
            </a:r>
          </a:p>
          <a:p>
            <a:r>
              <a:rPr lang="tr-TR" b="1" i="1" dirty="0" smtClean="0"/>
              <a:t>Beklenti düzeyini a) hastanın kendisinden, b) ailenin, c)toplumun hastadan beklentilerinin yoğunluğu ve ağırlığı olarak tanımlayabiliriz</a:t>
            </a:r>
            <a:r>
              <a:rPr lang="tr-TR" dirty="0" smtClean="0"/>
              <a:t>.</a:t>
            </a:r>
          </a:p>
          <a:p>
            <a:r>
              <a:rPr lang="tr-TR" dirty="0" smtClean="0"/>
              <a:t>Uyum için gerekli olan </a:t>
            </a:r>
            <a:r>
              <a:rPr lang="tr-TR" b="1" i="1" dirty="0" smtClean="0"/>
              <a:t>ilgi, enerji ve bilişsel güç yatırımının </a:t>
            </a:r>
            <a:r>
              <a:rPr lang="tr-TR" dirty="0" smtClean="0"/>
              <a:t>beklentisi bireyi ağır baskı altına alacaktır.</a:t>
            </a:r>
            <a:endParaRPr lang="tr-TR" dirty="0"/>
          </a:p>
        </p:txBody>
      </p:sp>
    </p:spTree>
    <p:extLst>
      <p:ext uri="{BB962C8B-B14F-4D97-AF65-F5344CB8AC3E}">
        <p14:creationId xmlns:p14="http://schemas.microsoft.com/office/powerpoint/2010/main" val="46128404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Duygu dışavurumunun yüksek ya da düşük olmasının da şizofreni hastalığının gidiş ve sonlanışında önemli bir etken olduğu kanıtlanmıştır.</a:t>
            </a:r>
          </a:p>
          <a:p>
            <a:r>
              <a:rPr lang="tr-TR" dirty="0" smtClean="0"/>
              <a:t>Yüksek duygu dışavurumu gösteren aileler daha eleştirici, hastaya düşkün ve karışan ailelerdir.</a:t>
            </a:r>
          </a:p>
          <a:p>
            <a:r>
              <a:rPr lang="tr-TR" dirty="0" smtClean="0"/>
              <a:t>Duygu dışavurumu düzeyi ile hastadan beklentilerin düzeyi arasında yakın bağ vardır.</a:t>
            </a:r>
          </a:p>
          <a:p>
            <a:r>
              <a:rPr lang="tr-TR" dirty="0" smtClean="0"/>
              <a:t>Beklentiler arttıkça hasta üzerinde baskı artacak, başarısızlık ve düş kırıklıklarına bağlı öfke oluşacaktır.</a:t>
            </a:r>
          </a:p>
          <a:p>
            <a:r>
              <a:rPr lang="tr-TR" dirty="0" smtClean="0"/>
              <a:t>Aksine neşe, umut ve övgü hasta ve ailesine olumlu yansıyacaktır.</a:t>
            </a:r>
            <a:endParaRPr lang="tr-TR" dirty="0"/>
          </a:p>
        </p:txBody>
      </p:sp>
    </p:spTree>
    <p:extLst>
      <p:ext uri="{BB962C8B-B14F-4D97-AF65-F5344CB8AC3E}">
        <p14:creationId xmlns:p14="http://schemas.microsoft.com/office/powerpoint/2010/main" val="112337935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Şizofreni hastalarının sağaltımı büyük oranda ailenin ve toplumun tutumlarına, inançlarına, önyargılarına da bağlıdır.</a:t>
            </a:r>
          </a:p>
          <a:p>
            <a:r>
              <a:rPr lang="tr-TR" dirty="0" smtClean="0"/>
              <a:t>Hastaların önemli bir kesimi damgalanma korkusu ve bilim dışı inançlar yüzünden ya da ekonomik nedenlerle kendi evlerinde saklı tutulmakta; muayene ve sağaltım için hekime, bir sağlık kuruluşuna bile götürülmemektedir.</a:t>
            </a:r>
          </a:p>
        </p:txBody>
      </p:sp>
    </p:spTree>
    <p:extLst>
      <p:ext uri="{BB962C8B-B14F-4D97-AF65-F5344CB8AC3E}">
        <p14:creationId xmlns:p14="http://schemas.microsoft.com/office/powerpoint/2010/main" val="388018231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smtClean="0"/>
              <a:t>ŞiZOFRENİDE</a:t>
            </a:r>
            <a:r>
              <a:rPr lang="tr-TR" b="1" dirty="0" smtClean="0"/>
              <a:t> PSİKOTERAPİ</a:t>
            </a:r>
            <a:endParaRPr lang="tr-TR" b="1" dirty="0"/>
          </a:p>
        </p:txBody>
      </p:sp>
      <p:sp>
        <p:nvSpPr>
          <p:cNvPr id="3" name="İçerik Yer Tutucusu 2"/>
          <p:cNvSpPr>
            <a:spLocks noGrp="1"/>
          </p:cNvSpPr>
          <p:nvPr>
            <p:ph idx="1"/>
          </p:nvPr>
        </p:nvSpPr>
        <p:spPr/>
        <p:txBody>
          <a:bodyPr>
            <a:normAutofit/>
          </a:bodyPr>
          <a:lstStyle/>
          <a:p>
            <a:r>
              <a:rPr lang="tr-TR" dirty="0" smtClean="0"/>
              <a:t>Şizofrenisi olan kişi kendi benliğine ve çevresine güvenini ağır derecede yitirmiştir.</a:t>
            </a:r>
          </a:p>
          <a:p>
            <a:r>
              <a:rPr lang="tr-TR" dirty="0" smtClean="0"/>
              <a:t>Bir yandan insanlarla ilişki kurmaya gereksinim duyarken bir yandan da korkar.</a:t>
            </a:r>
          </a:p>
          <a:p>
            <a:r>
              <a:rPr lang="tr-TR" dirty="0" smtClean="0"/>
              <a:t>Bu ‘gereksinim-korku’ ikilemi nedeniyle ilişkilerini düzenleyemez.</a:t>
            </a:r>
          </a:p>
          <a:p>
            <a:pPr marL="0" indent="0">
              <a:buNone/>
            </a:pPr>
            <a:r>
              <a:rPr lang="tr-TR" dirty="0" smtClean="0"/>
              <a:t>Şizofreni sağaltımında uygulanacak bilişsel davranışçı sağaltımda özetle şu noktalar vurgulanmaktadır;</a:t>
            </a:r>
          </a:p>
          <a:p>
            <a:pPr marL="914400" lvl="1" indent="-457200">
              <a:buFont typeface="+mj-lt"/>
              <a:buAutoNum type="alphaLcParenR"/>
            </a:pPr>
            <a:r>
              <a:rPr lang="tr-TR" dirty="0" smtClean="0"/>
              <a:t>Hastayla iyi bir işbirliğinin kurulması</a:t>
            </a:r>
          </a:p>
        </p:txBody>
      </p:sp>
    </p:spTree>
    <p:extLst>
      <p:ext uri="{BB962C8B-B14F-4D97-AF65-F5344CB8AC3E}">
        <p14:creationId xmlns:p14="http://schemas.microsoft.com/office/powerpoint/2010/main" val="118799513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marL="914400" lvl="1" indent="-457200">
              <a:buFont typeface="+mj-lt"/>
              <a:buAutoNum type="alphaLcParenR" startAt="2"/>
            </a:pPr>
            <a:r>
              <a:rPr lang="tr-TR" dirty="0"/>
              <a:t>Şizofreni belirtilerinin açıklanmasında hastaya seçeneklerin gösterilmesi</a:t>
            </a:r>
          </a:p>
          <a:p>
            <a:pPr marL="1428750" lvl="2" indent="-514350">
              <a:buFont typeface="+mj-lt"/>
              <a:buAutoNum type="romanLcPeriod"/>
            </a:pPr>
            <a:r>
              <a:rPr lang="tr-TR" dirty="0"/>
              <a:t>Sanrıların kişinin kendisiyle değil hastalığıyla ilgili olduğu vurgusuyla sanrılara alternatif düşüncelerin </a:t>
            </a:r>
            <a:r>
              <a:rPr lang="tr-TR" dirty="0" smtClean="0"/>
              <a:t>geliştirilmesi</a:t>
            </a:r>
          </a:p>
          <a:p>
            <a:pPr marL="1428750" lvl="2" indent="-514350">
              <a:buFont typeface="+mj-lt"/>
              <a:buAutoNum type="romanLcPeriod"/>
            </a:pPr>
            <a:r>
              <a:rPr lang="tr-TR" dirty="0" smtClean="0"/>
              <a:t>İşitme </a:t>
            </a:r>
            <a:r>
              <a:rPr lang="tr-TR" dirty="0" err="1" smtClean="0"/>
              <a:t>varsanılarının</a:t>
            </a:r>
            <a:r>
              <a:rPr lang="tr-TR" dirty="0" smtClean="0"/>
              <a:t> içsel bir kaynağa bağlanması</a:t>
            </a:r>
          </a:p>
          <a:p>
            <a:pPr marL="1428750" lvl="2" indent="-514350">
              <a:buFont typeface="+mj-lt"/>
              <a:buAutoNum type="romanLcPeriod"/>
            </a:pPr>
            <a:r>
              <a:rPr lang="tr-TR" dirty="0" err="1" smtClean="0"/>
              <a:t>Psikotik</a:t>
            </a:r>
            <a:r>
              <a:rPr lang="tr-TR" dirty="0" smtClean="0"/>
              <a:t> yaşantıların yaşam zorlanmalarına yanıt olarak açıklanarak normalleştirilmesi</a:t>
            </a:r>
          </a:p>
          <a:p>
            <a:pPr marL="971550" lvl="1" indent="-514350">
              <a:buFont typeface="+mj-lt"/>
              <a:buAutoNum type="alphaLcParenR" startAt="2"/>
            </a:pPr>
            <a:r>
              <a:rPr lang="tr-TR" dirty="0" smtClean="0"/>
              <a:t>Eksi belirtiler için başa çıkma becerilerini geliştirmesine yardımcı olunması</a:t>
            </a:r>
          </a:p>
          <a:p>
            <a:pPr marL="971550" lvl="1" indent="-514350">
              <a:buFont typeface="+mj-lt"/>
              <a:buAutoNum type="alphaLcParenR" startAt="2"/>
            </a:pPr>
            <a:r>
              <a:rPr lang="tr-TR" dirty="0" smtClean="0"/>
              <a:t>Hastanın ilaçlarını düzenli alması için tıbbi modelin dışında öneriler sunmak.</a:t>
            </a:r>
          </a:p>
          <a:p>
            <a:r>
              <a:rPr lang="tr-TR" dirty="0" smtClean="0"/>
              <a:t>Şizofreni hastasının psikoterapisinde belli bir psikoterapi akımına bağlı kalmamak, hastanın bireysel durumuna göre ayarlanmış, gerektiğinde davranışçı yöntemleri de kullanabilen destekleyici, rehberlik yapıcı, açıklayıcı; hastalığa, depreşmelere, stres eklentilerine karşı </a:t>
            </a:r>
            <a:r>
              <a:rPr lang="tr-TR" dirty="0" err="1" smtClean="0"/>
              <a:t>içgörü</a:t>
            </a:r>
            <a:r>
              <a:rPr lang="tr-TR" dirty="0" smtClean="0"/>
              <a:t> kazandırıcı ve her şeyden çok, uzun süreli ilişkinin oluşmasını sağlayan bir psikoterapi süreci düşünülmelidir.</a:t>
            </a:r>
            <a:endParaRPr lang="tr-TR" dirty="0"/>
          </a:p>
          <a:p>
            <a:endParaRPr lang="tr-TR" dirty="0"/>
          </a:p>
        </p:txBody>
      </p:sp>
    </p:spTree>
    <p:extLst>
      <p:ext uri="{BB962C8B-B14F-4D97-AF65-F5344CB8AC3E}">
        <p14:creationId xmlns:p14="http://schemas.microsoft.com/office/powerpoint/2010/main" val="407316405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Hastayı uğraşıya yöneltmeye, çeşitli yeti ve yeteneklerini kullanmasına, bunları geliştirmesine yardımcı olacak her türlü araç ve girişime başvurulmalıdır.</a:t>
            </a:r>
          </a:p>
          <a:p>
            <a:pPr marL="0" indent="0">
              <a:buNone/>
            </a:pPr>
            <a:r>
              <a:rPr lang="tr-TR" b="1" dirty="0" smtClean="0"/>
              <a:t>Aile Psikoterapisi</a:t>
            </a:r>
          </a:p>
          <a:p>
            <a:r>
              <a:rPr lang="tr-TR" dirty="0" smtClean="0"/>
              <a:t>Hastalık aile yaşamı içinde uzun yıllar devam eder.</a:t>
            </a:r>
          </a:p>
          <a:p>
            <a:r>
              <a:rPr lang="tr-TR" dirty="0" smtClean="0"/>
              <a:t>Aileler hastalarını gizlemeye çalışabilirler, hastaneye yatırmaktan çekinebilirler, suçluluk duyabilirler, aile bağları ve töreleri her şeyin önüne geçebilir.</a:t>
            </a:r>
          </a:p>
          <a:p>
            <a:r>
              <a:rPr lang="tr-TR" dirty="0" smtClean="0"/>
              <a:t>Hastaların önemli bir kısmı hastalığı ve sağaltımı reddederler.</a:t>
            </a:r>
          </a:p>
        </p:txBody>
      </p:sp>
    </p:spTree>
    <p:extLst>
      <p:ext uri="{BB962C8B-B14F-4D97-AF65-F5344CB8AC3E}">
        <p14:creationId xmlns:p14="http://schemas.microsoft.com/office/powerpoint/2010/main" val="117425232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Hastaların çoğu kısa süreli hastane bakımı dışında aile içinde yaşarlar ve bu hastaların bakım, sağaltım, sorunları tümden aileye kalır.</a:t>
            </a:r>
          </a:p>
          <a:p>
            <a:r>
              <a:rPr lang="tr-TR" dirty="0" smtClean="0"/>
              <a:t>Hastadaki gelişmeler üzerinde en güvenilir bilgileri aileden alabiliriz.</a:t>
            </a:r>
          </a:p>
          <a:p>
            <a:r>
              <a:rPr lang="tr-TR" dirty="0" smtClean="0"/>
              <a:t>Bu bilgileri hastanın arkasından değil, aileyi hasta ile birlikte görerek almakta büyük yarar var.</a:t>
            </a:r>
          </a:p>
          <a:p>
            <a:r>
              <a:rPr lang="tr-TR" dirty="0" smtClean="0"/>
              <a:t>Hasta arkasından konuşulmadığı , kendisinin dışlanmadığını, hekimine güvenebileceğini bu sayede anlar.</a:t>
            </a:r>
          </a:p>
          <a:p>
            <a:endParaRPr lang="tr-TR" dirty="0"/>
          </a:p>
        </p:txBody>
      </p:sp>
    </p:spTree>
    <p:extLst>
      <p:ext uri="{BB962C8B-B14F-4D97-AF65-F5344CB8AC3E}">
        <p14:creationId xmlns:p14="http://schemas.microsoft.com/office/powerpoint/2010/main" val="407738936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Aileyi de içine alan bir </a:t>
            </a:r>
            <a:r>
              <a:rPr lang="tr-TR" dirty="0" err="1" smtClean="0"/>
              <a:t>psikoterapötik</a:t>
            </a:r>
            <a:r>
              <a:rPr lang="tr-TR" dirty="0" smtClean="0"/>
              <a:t> yaklaşım için şunlar önerilir;</a:t>
            </a:r>
          </a:p>
          <a:p>
            <a:pPr lvl="1"/>
            <a:r>
              <a:rPr lang="tr-TR" dirty="0" smtClean="0"/>
              <a:t>Hastanın değerlendirilmesinde ve sağaltım süresinde aileden bilgi alma zorunluluğu vardır.</a:t>
            </a:r>
          </a:p>
          <a:p>
            <a:pPr lvl="1"/>
            <a:r>
              <a:rPr lang="tr-TR" dirty="0" smtClean="0"/>
              <a:t>Hastanın tanısı, sağaltımı, hastalığın gidişi konusunda aileye bilgi verilmelidir.</a:t>
            </a:r>
          </a:p>
          <a:p>
            <a:pPr lvl="1"/>
            <a:r>
              <a:rPr lang="tr-TR" dirty="0" smtClean="0"/>
              <a:t>Hasta ile yaşanan iletişim güçlüğüne benzer sorunlar aile bireyleri ile de görülebilir. Bu nedenle de aileye </a:t>
            </a:r>
            <a:r>
              <a:rPr lang="tr-TR" dirty="0" err="1" smtClean="0"/>
              <a:t>psikoterapötik</a:t>
            </a:r>
            <a:r>
              <a:rPr lang="tr-TR" dirty="0" smtClean="0"/>
              <a:t> ve eğitici yaklaşım zorunludur.</a:t>
            </a:r>
          </a:p>
          <a:p>
            <a:pPr lvl="1"/>
            <a:r>
              <a:rPr lang="tr-TR" dirty="0" smtClean="0"/>
              <a:t>Aile üyelerinin birbirini suçlamalarının önüne geçilmelidir. Aile bireylerindeki yanlış tutumları suçluluk duygusu yaratmayacak biçimde kendilerine göstermeye çalışılmalıdır.</a:t>
            </a:r>
          </a:p>
          <a:p>
            <a:pPr lvl="1"/>
            <a:r>
              <a:rPr lang="tr-TR" dirty="0" smtClean="0"/>
              <a:t>İlaç sağaltımı için günlük dozlar, süre, yan etkiler konusunda aileye bilgi verilmeli, örneğin basit bir akut </a:t>
            </a:r>
            <a:r>
              <a:rPr lang="tr-TR" dirty="0" err="1" smtClean="0"/>
              <a:t>distoni</a:t>
            </a:r>
            <a:r>
              <a:rPr lang="tr-TR" dirty="0" smtClean="0"/>
              <a:t> ya da </a:t>
            </a:r>
            <a:r>
              <a:rPr lang="tr-TR" dirty="0" err="1" smtClean="0"/>
              <a:t>akatizi</a:t>
            </a:r>
            <a:r>
              <a:rPr lang="tr-TR" dirty="0" smtClean="0"/>
              <a:t> nedeniyle ailenin gereksiz telaşa kapılması önlenmelidir.</a:t>
            </a:r>
          </a:p>
        </p:txBody>
      </p:sp>
    </p:spTree>
    <p:extLst>
      <p:ext uri="{BB962C8B-B14F-4D97-AF65-F5344CB8AC3E}">
        <p14:creationId xmlns:p14="http://schemas.microsoft.com/office/powerpoint/2010/main" val="133257760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1"/>
            <a:r>
              <a:rPr lang="tr-TR" dirty="0" smtClean="0"/>
              <a:t>Aileye hastalığın doğasında bulunan artı ve eksi belirtiler hakkında bilgi verilmeli, özellikle eksi belirtiler için ailenin hastaya destek olabilecekleri anlatılmalıdır.</a:t>
            </a:r>
          </a:p>
          <a:p>
            <a:pPr lvl="1"/>
            <a:r>
              <a:rPr lang="tr-TR" dirty="0" smtClean="0"/>
              <a:t>Aileler şizofreni hastalarının ailelerinin kurduğu derneklere yönlendirilerek, yalnızlık ve çaresizlik duygularının önüne geçebilirler.</a:t>
            </a:r>
            <a:endParaRPr lang="tr-TR" dirty="0"/>
          </a:p>
        </p:txBody>
      </p:sp>
    </p:spTree>
    <p:extLst>
      <p:ext uri="{BB962C8B-B14F-4D97-AF65-F5344CB8AC3E}">
        <p14:creationId xmlns:p14="http://schemas.microsoft.com/office/powerpoint/2010/main" val="197109050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smtClean="0"/>
              <a:t>Şizofrenisi Olan Hastanın Evlenme Sorunu</a:t>
            </a:r>
          </a:p>
          <a:p>
            <a:r>
              <a:rPr lang="tr-TR" dirty="0" smtClean="0"/>
              <a:t>Şizofreni hastasının evlenme sorunu değişik bağlamlarda ortaya çıkan, hasta, aile ve hekim için çözümü güç bir konudur.</a:t>
            </a:r>
          </a:p>
          <a:p>
            <a:r>
              <a:rPr lang="tr-TR" dirty="0" smtClean="0"/>
              <a:t>Özellikle kırsal kesimde aileler toplumda ‘evlendir, geçer’ önerisi ile karşılaşmaktadırlar.</a:t>
            </a:r>
          </a:p>
          <a:p>
            <a:r>
              <a:rPr lang="tr-TR" dirty="0" smtClean="0"/>
              <a:t>Bazen de hasta çeşitli sebeplerle ailesine kendisini evlendirmeleri yönünde baskı yapabilir.</a:t>
            </a:r>
          </a:p>
          <a:p>
            <a:r>
              <a:rPr lang="tr-TR" dirty="0" smtClean="0"/>
              <a:t>Çoğu kez yapılan evliliklerde hastalıklar gizli tutulur.</a:t>
            </a:r>
          </a:p>
          <a:p>
            <a:r>
              <a:rPr lang="tr-TR" dirty="0" smtClean="0"/>
              <a:t>Sıklıkla sonuç, hem eşler hem de aileler için büyük düş kırıklığıdır. </a:t>
            </a:r>
            <a:endParaRPr lang="tr-TR" dirty="0"/>
          </a:p>
        </p:txBody>
      </p:sp>
    </p:spTree>
    <p:extLst>
      <p:ext uri="{BB962C8B-B14F-4D97-AF65-F5344CB8AC3E}">
        <p14:creationId xmlns:p14="http://schemas.microsoft.com/office/powerpoint/2010/main" val="38495111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Şizofreni hastalarının yaşam süreleri genel toplumdan %20 oranında daha kısa bulunmaktadır.</a:t>
            </a:r>
          </a:p>
          <a:p>
            <a:r>
              <a:rPr lang="tr-TR" dirty="0" smtClean="0"/>
              <a:t>Şizofrenideki </a:t>
            </a:r>
            <a:r>
              <a:rPr lang="tr-TR" dirty="0" err="1" smtClean="0"/>
              <a:t>özkıyım</a:t>
            </a:r>
            <a:r>
              <a:rPr lang="tr-TR" dirty="0" smtClean="0"/>
              <a:t> dışı nedenlerle erken ölümlerin en önemli kaynağı olarak kalp damar hastalıkları gösterilmektedir.</a:t>
            </a:r>
          </a:p>
          <a:p>
            <a:r>
              <a:rPr lang="tr-TR" dirty="0" smtClean="0"/>
              <a:t>Bu durumun şizofreni hastalarının kullandıkları </a:t>
            </a:r>
            <a:r>
              <a:rPr lang="tr-TR" dirty="0" err="1" smtClean="0"/>
              <a:t>antipsikotik</a:t>
            </a:r>
            <a:r>
              <a:rPr lang="tr-TR" dirty="0" smtClean="0"/>
              <a:t> ilaçlara bağlı olmadığı, sağlık hizmetlerinden yararlanma oranlarının düşüklüğü, hekim önerilerine ve ilaçlara daha az uyum göstermeleriyle ilgili olabileceği öne sürülmektedir.</a:t>
            </a:r>
            <a:endParaRPr lang="tr-TR" dirty="0"/>
          </a:p>
        </p:txBody>
      </p:sp>
    </p:spTree>
    <p:extLst>
      <p:ext uri="{BB962C8B-B14F-4D97-AF65-F5344CB8AC3E}">
        <p14:creationId xmlns:p14="http://schemas.microsoft.com/office/powerpoint/2010/main" val="295193760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Üstelik bakım ve yetiştirme sorunları olan çocuklar da doğabilir.</a:t>
            </a:r>
          </a:p>
          <a:p>
            <a:r>
              <a:rPr lang="tr-TR" dirty="0" smtClean="0"/>
              <a:t>Hasta eş aile içi sorumluluk almayabilir, sağlam eş bırakıp gidebilir.</a:t>
            </a:r>
          </a:p>
          <a:p>
            <a:r>
              <a:rPr lang="tr-TR" dirty="0" smtClean="0"/>
              <a:t>Medeni kanun ağır ruh hastalarının evlenmelerini yasaklamaktadır ancak ruh sağlığı açısından bu kadar katı kesin bir yasayla kestirip atılamaz.</a:t>
            </a:r>
          </a:p>
          <a:p>
            <a:r>
              <a:rPr lang="tr-TR" dirty="0" smtClean="0"/>
              <a:t>Şizofrenisi olan hastaların bir kısmı uzun süre iyilik durumunu sürdürebilirler.</a:t>
            </a:r>
          </a:p>
          <a:p>
            <a:r>
              <a:rPr lang="tr-TR" dirty="0" smtClean="0"/>
              <a:t>Hekim olası riskleri hasta ve ailesi ile paylaştıktan sonra kararı hastanın ve ailesinin ortak almasını önerebiliriz.</a:t>
            </a:r>
            <a:endParaRPr lang="tr-TR" dirty="0"/>
          </a:p>
        </p:txBody>
      </p:sp>
    </p:spTree>
    <p:extLst>
      <p:ext uri="{BB962C8B-B14F-4D97-AF65-F5344CB8AC3E}">
        <p14:creationId xmlns:p14="http://schemas.microsoft.com/office/powerpoint/2010/main" val="169725135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smtClean="0"/>
              <a:t>Sağaltımı Reddeden Hasta</a:t>
            </a:r>
          </a:p>
          <a:p>
            <a:r>
              <a:rPr lang="tr-TR" dirty="0" smtClean="0"/>
              <a:t>Şizofreni hastalarının önemli bir bölümü hastalığı kabul etmeyebilir, hekime, hastaneye gitmeye karşı büyük direnç gösterebilir.</a:t>
            </a:r>
          </a:p>
          <a:p>
            <a:r>
              <a:rPr lang="tr-TR" dirty="0" smtClean="0"/>
              <a:t>Böyle durumlarda aileler ne yapacaklarını şaşırırlar; çaresizlik içinde hekimi sıkıştırırlar.</a:t>
            </a:r>
          </a:p>
          <a:p>
            <a:r>
              <a:rPr lang="tr-TR" dirty="0" smtClean="0"/>
              <a:t>Hekimin aileyle birlikte görüşerek konunun zorluğunu açıklaması, onlara destek olması, hastayı ikna etmenin yollarını aileyle birlikte araştırılması gerekir.</a:t>
            </a:r>
          </a:p>
          <a:p>
            <a:r>
              <a:rPr lang="tr-TR" dirty="0" smtClean="0"/>
              <a:t>Zor kullanılarak hastaneye yatırma son çare olarak düşünülmelidir.</a:t>
            </a:r>
            <a:endParaRPr lang="tr-TR" dirty="0"/>
          </a:p>
        </p:txBody>
      </p:sp>
    </p:spTree>
    <p:extLst>
      <p:ext uri="{BB962C8B-B14F-4D97-AF65-F5344CB8AC3E}">
        <p14:creationId xmlns:p14="http://schemas.microsoft.com/office/powerpoint/2010/main" val="336180859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marL="0" indent="0">
              <a:buNone/>
            </a:pPr>
            <a:r>
              <a:rPr lang="tr-TR" b="1" dirty="0" smtClean="0"/>
              <a:t>Şizofrenide Süreğenleşme ve </a:t>
            </a:r>
            <a:r>
              <a:rPr lang="tr-TR" b="1" dirty="0" err="1" smtClean="0"/>
              <a:t>Yetiyitimi</a:t>
            </a:r>
            <a:r>
              <a:rPr lang="tr-TR" b="1" dirty="0" smtClean="0"/>
              <a:t> Sorunu</a:t>
            </a:r>
          </a:p>
          <a:p>
            <a:r>
              <a:rPr lang="tr-TR" dirty="0" smtClean="0"/>
              <a:t>Hiçbir hastadan umut kesilmez.</a:t>
            </a:r>
          </a:p>
          <a:p>
            <a:r>
              <a:rPr lang="tr-TR" dirty="0" smtClean="0"/>
              <a:t>Ancak, bütün ilerlemelere karşın hastaların yaklaşık %25-30’u eldeki olanaklarla ne tür sağaltım yapılırsa yapılsın belirgin bir iyileşme gösteremiyor ve ciddi </a:t>
            </a:r>
            <a:r>
              <a:rPr lang="tr-TR" dirty="0" err="1" smtClean="0"/>
              <a:t>yetiyitimi</a:t>
            </a:r>
            <a:r>
              <a:rPr lang="tr-TR" dirty="0" smtClean="0"/>
              <a:t> ile süreğenleşmiş hasta oluyorlar.</a:t>
            </a:r>
          </a:p>
          <a:p>
            <a:r>
              <a:rPr lang="tr-TR" dirty="0" smtClean="0"/>
              <a:t>Hastanelerde yaşamak en uygun çözüm değildir.</a:t>
            </a:r>
          </a:p>
          <a:p>
            <a:r>
              <a:rPr lang="tr-TR" dirty="0" smtClean="0"/>
              <a:t>‘Depo Hastaneler’ kavramı artık tarihe karışmaktadır ve karışması da gerekir.</a:t>
            </a:r>
          </a:p>
          <a:p>
            <a:r>
              <a:rPr lang="tr-TR" dirty="0" smtClean="0"/>
              <a:t>İleri derecede süreğenleşmiş hastaların çoğunluğu ülkemizde aile yanında bakım görmektedir.</a:t>
            </a:r>
          </a:p>
        </p:txBody>
      </p:sp>
    </p:spTree>
    <p:extLst>
      <p:ext uri="{BB962C8B-B14F-4D97-AF65-F5344CB8AC3E}">
        <p14:creationId xmlns:p14="http://schemas.microsoft.com/office/powerpoint/2010/main" val="199738891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Hastaları uğraşıya, çeşitli etkinliklere yönlendirebilecek özel bakımevleri, korumalı çiftlikler, korumalı işyerleri bu hastalar için en uygun bakım yerleri gibi görünmektedir.</a:t>
            </a:r>
          </a:p>
          <a:p>
            <a:r>
              <a:rPr lang="tr-TR" dirty="0" smtClean="0"/>
              <a:t>Şizofreni hastalarının dernekleri ile işbirliği yapılması ve toplumun içinde şizofrenisi olan kişilerin damgalanma korkusunun yayılmasını önlemeye çalışmak zorunludur.</a:t>
            </a:r>
            <a:endParaRPr lang="tr-TR" dirty="0"/>
          </a:p>
        </p:txBody>
      </p:sp>
    </p:spTree>
    <p:extLst>
      <p:ext uri="{BB962C8B-B14F-4D97-AF65-F5344CB8AC3E}">
        <p14:creationId xmlns:p14="http://schemas.microsoft.com/office/powerpoint/2010/main" val="316986368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İKİ UÇLU BOZUKLUK (BİPOLAR)</a:t>
            </a:r>
            <a:endParaRPr lang="tr-TR" b="1" dirty="0"/>
          </a:p>
        </p:txBody>
      </p:sp>
      <p:sp>
        <p:nvSpPr>
          <p:cNvPr id="3" name="İçerik Yer Tutucusu 2"/>
          <p:cNvSpPr>
            <a:spLocks noGrp="1"/>
          </p:cNvSpPr>
          <p:nvPr>
            <p:ph idx="1"/>
          </p:nvPr>
        </p:nvSpPr>
        <p:spPr/>
        <p:txBody>
          <a:bodyPr/>
          <a:lstStyle/>
          <a:p>
            <a:pPr marL="0" indent="0">
              <a:buNone/>
            </a:pPr>
            <a:r>
              <a:rPr lang="tr-TR" b="1" dirty="0" smtClean="0"/>
              <a:t>MANİ DÖNEMİ</a:t>
            </a:r>
          </a:p>
          <a:p>
            <a:r>
              <a:rPr lang="tr-TR" dirty="0" smtClean="0"/>
              <a:t>Çökkünlük durumunun tam tersi, aşırı neşeli bazen de öfkeli, </a:t>
            </a:r>
            <a:r>
              <a:rPr lang="tr-TR" dirty="0"/>
              <a:t>c</a:t>
            </a:r>
            <a:r>
              <a:rPr lang="tr-TR" dirty="0" smtClean="0"/>
              <a:t>oşkulu bir </a:t>
            </a:r>
            <a:r>
              <a:rPr lang="tr-TR" dirty="0" err="1" smtClean="0"/>
              <a:t>duygudurum</a:t>
            </a:r>
            <a:r>
              <a:rPr lang="tr-TR" dirty="0" smtClean="0"/>
              <a:t> içinde düşünce, konuşma, devinimde hızlanma, benlik kabarması, aşırı güçlülük, büyüklük duyguları ve sanrıları ile belirli genel bir kabarma, taşkınlık coşma ile giden bir </a:t>
            </a:r>
            <a:r>
              <a:rPr lang="tr-TR" dirty="0" err="1" smtClean="0"/>
              <a:t>duygudurum</a:t>
            </a:r>
            <a:r>
              <a:rPr lang="tr-TR" dirty="0" smtClean="0"/>
              <a:t> bozukluğu dönemidir.</a:t>
            </a:r>
          </a:p>
          <a:p>
            <a:endParaRPr lang="tr-TR" dirty="0"/>
          </a:p>
        </p:txBody>
      </p:sp>
    </p:spTree>
    <p:extLst>
      <p:ext uri="{BB962C8B-B14F-4D97-AF65-F5344CB8AC3E}">
        <p14:creationId xmlns:p14="http://schemas.microsoft.com/office/powerpoint/2010/main" val="298963936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BELİRTİLER, BULGULAR</a:t>
            </a:r>
            <a:endParaRPr lang="tr-TR" b="1" dirty="0"/>
          </a:p>
        </p:txBody>
      </p:sp>
      <p:sp>
        <p:nvSpPr>
          <p:cNvPr id="3" name="İçerik Yer Tutucusu 2"/>
          <p:cNvSpPr>
            <a:spLocks noGrp="1"/>
          </p:cNvSpPr>
          <p:nvPr>
            <p:ph idx="1"/>
          </p:nvPr>
        </p:nvSpPr>
        <p:spPr/>
        <p:txBody>
          <a:bodyPr/>
          <a:lstStyle/>
          <a:p>
            <a:r>
              <a:rPr lang="tr-TR" dirty="0" smtClean="0"/>
              <a:t>Bir mani dönemindeki belirti ve bulgular çökkünlükteki belirtilerin hemen hemen tam karşıtı olduğu görülür.</a:t>
            </a:r>
          </a:p>
          <a:p>
            <a:r>
              <a:rPr lang="tr-TR" dirty="0" smtClean="0"/>
              <a:t>Hastaneye yatırılacak derecede ağır, aşırı, bir taşkınlığın olmaması, hastanın uyumunun çok bozulmaması durumu </a:t>
            </a:r>
            <a:r>
              <a:rPr lang="tr-TR" i="1" dirty="0" err="1" smtClean="0"/>
              <a:t>hipomani</a:t>
            </a:r>
            <a:r>
              <a:rPr lang="tr-TR" dirty="0" smtClean="0"/>
              <a:t> olarak bilinir.</a:t>
            </a:r>
            <a:endParaRPr lang="tr-TR" b="1" dirty="0" smtClean="0"/>
          </a:p>
          <a:p>
            <a:pPr marL="571500" indent="-571500">
              <a:buFont typeface="+mj-lt"/>
              <a:buAutoNum type="romanUcPeriod"/>
            </a:pPr>
            <a:r>
              <a:rPr lang="tr-TR" b="1" dirty="0" smtClean="0"/>
              <a:t>Genel görünüm ve dışa-vuran davranış</a:t>
            </a:r>
          </a:p>
          <a:p>
            <a:r>
              <a:rPr lang="tr-TR" dirty="0" smtClean="0"/>
              <a:t>Canlı, çok haraketli, aşırı güvenli davranışları ve abartılı, renkli giyimi dikkat çeker.</a:t>
            </a:r>
          </a:p>
          <a:p>
            <a:r>
              <a:rPr lang="tr-TR" dirty="0" smtClean="0"/>
              <a:t>Çok ağır durumlarda aşırı hızlanma ve devinim artması yüzünden hasta dağınık, yorgun ve bitkin durumda olabilir.</a:t>
            </a:r>
            <a:endParaRPr lang="tr-TR" dirty="0"/>
          </a:p>
        </p:txBody>
      </p:sp>
    </p:spTree>
    <p:extLst>
      <p:ext uri="{BB962C8B-B14F-4D97-AF65-F5344CB8AC3E}">
        <p14:creationId xmlns:p14="http://schemas.microsoft.com/office/powerpoint/2010/main" val="320171672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Kendisini iyi, hatta çok iyi hissettiği için hasta olduğu ve doktora gelmesi gerektiğini kabul etmez.</a:t>
            </a:r>
          </a:p>
          <a:p>
            <a:pPr marL="571500" indent="-571500">
              <a:buFont typeface="+mj-lt"/>
              <a:buAutoNum type="romanUcPeriod" startAt="2"/>
            </a:pPr>
            <a:r>
              <a:rPr lang="tr-TR" b="1" dirty="0" smtClean="0"/>
              <a:t>Konuşma</a:t>
            </a:r>
          </a:p>
          <a:p>
            <a:r>
              <a:rPr lang="tr-TR" dirty="0" smtClean="0"/>
              <a:t>Hastanın konuşması yüksek sesli, hızlı ve artmıştır.</a:t>
            </a:r>
          </a:p>
          <a:p>
            <a:r>
              <a:rPr lang="tr-TR" dirty="0" smtClean="0"/>
              <a:t>Düşüncedeki aşırı üretime uygun olarak konuşma bir sel gibi akar, daldan dala atlar.</a:t>
            </a:r>
          </a:p>
          <a:p>
            <a:r>
              <a:rPr lang="tr-TR" dirty="0" smtClean="0"/>
              <a:t>Konuşma basınçlıdır, araya girmek, bir yorum yapmak, soru sormak mümkün olmayabilir.</a:t>
            </a:r>
          </a:p>
          <a:p>
            <a:r>
              <a:rPr lang="tr-TR" dirty="0" smtClean="0"/>
              <a:t>Hasta kimi zaman kimse dinlemese bile konuşmaya devam eder.</a:t>
            </a:r>
            <a:endParaRPr lang="tr-TR" dirty="0"/>
          </a:p>
        </p:txBody>
      </p:sp>
    </p:spTree>
    <p:extLst>
      <p:ext uri="{BB962C8B-B14F-4D97-AF65-F5344CB8AC3E}">
        <p14:creationId xmlns:p14="http://schemas.microsoft.com/office/powerpoint/2010/main" val="105417968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571500" indent="-571500">
              <a:buFont typeface="+mj-lt"/>
              <a:buAutoNum type="romanUcPeriod" startAt="3"/>
            </a:pPr>
            <a:r>
              <a:rPr lang="tr-TR" b="1" dirty="0" smtClean="0"/>
              <a:t>Duygulanım</a:t>
            </a:r>
          </a:p>
          <a:p>
            <a:r>
              <a:rPr lang="tr-TR" dirty="0" smtClean="0"/>
              <a:t>Duygulanımda coşku, aşırı neşe sıklıkla da öfke egemendir.</a:t>
            </a:r>
          </a:p>
          <a:p>
            <a:r>
              <a:rPr lang="tr-TR" dirty="0" smtClean="0"/>
              <a:t>Sadece neşenin egemen olduğu nadirdir, </a:t>
            </a:r>
            <a:r>
              <a:rPr lang="tr-TR" dirty="0" err="1" smtClean="0"/>
              <a:t>duygudurumundaki</a:t>
            </a:r>
            <a:r>
              <a:rPr lang="tr-TR" dirty="0" smtClean="0"/>
              <a:t> oynamalar daha sık görülür.</a:t>
            </a:r>
          </a:p>
          <a:p>
            <a:r>
              <a:rPr lang="tr-TR" dirty="0" smtClean="0"/>
              <a:t>Açık saçık şakalar yapabilir.</a:t>
            </a:r>
          </a:p>
          <a:p>
            <a:r>
              <a:rPr lang="tr-TR" dirty="0" smtClean="0"/>
              <a:t>Sık görülen öfkeli, küfürcü, bazen de saldırgan tutumlar hasta engellenince ortaya çıkar.</a:t>
            </a:r>
            <a:endParaRPr lang="tr-TR" dirty="0"/>
          </a:p>
        </p:txBody>
      </p:sp>
    </p:spTree>
    <p:extLst>
      <p:ext uri="{BB962C8B-B14F-4D97-AF65-F5344CB8AC3E}">
        <p14:creationId xmlns:p14="http://schemas.microsoft.com/office/powerpoint/2010/main" val="303220556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571500" indent="-571500">
              <a:buFont typeface="+mj-lt"/>
              <a:buAutoNum type="romanUcPeriod" startAt="4"/>
            </a:pPr>
            <a:r>
              <a:rPr lang="tr-TR" b="1" dirty="0" smtClean="0"/>
              <a:t>Bilişsel yetiler</a:t>
            </a:r>
          </a:p>
          <a:p>
            <a:r>
              <a:rPr lang="tr-TR" dirty="0" smtClean="0"/>
              <a:t>Bilinç açık, yönelim, bellek ve algılama genellikle yerindedir.</a:t>
            </a:r>
          </a:p>
          <a:p>
            <a:r>
              <a:rPr lang="tr-TR" dirty="0"/>
              <a:t> </a:t>
            </a:r>
            <a:r>
              <a:rPr lang="tr-TR" dirty="0" smtClean="0"/>
              <a:t>Başlangıçta algı ve bellek artması olursa da giderek dikkatin belli bir noktaya odaklanması güçleşir.</a:t>
            </a:r>
          </a:p>
          <a:p>
            <a:r>
              <a:rPr lang="tr-TR" dirty="0" smtClean="0"/>
              <a:t>Hastanın dikkati bir uyarandan öbürüne kolaylıkla kayar.</a:t>
            </a:r>
          </a:p>
          <a:p>
            <a:r>
              <a:rPr lang="tr-TR" dirty="0" smtClean="0"/>
              <a:t>Yanılsamaları artmıştır.</a:t>
            </a:r>
          </a:p>
          <a:p>
            <a:r>
              <a:rPr lang="tr-TR" dirty="0" err="1" smtClean="0"/>
              <a:t>Psikotik</a:t>
            </a:r>
            <a:r>
              <a:rPr lang="tr-TR" dirty="0" smtClean="0"/>
              <a:t> manide </a:t>
            </a:r>
            <a:r>
              <a:rPr lang="tr-TR" dirty="0" err="1" smtClean="0"/>
              <a:t>varsanılar</a:t>
            </a:r>
            <a:r>
              <a:rPr lang="tr-TR" dirty="0" smtClean="0"/>
              <a:t> (halüsinasyon) görülebilir.</a:t>
            </a:r>
          </a:p>
        </p:txBody>
      </p:sp>
    </p:spTree>
    <p:extLst>
      <p:ext uri="{BB962C8B-B14F-4D97-AF65-F5344CB8AC3E}">
        <p14:creationId xmlns:p14="http://schemas.microsoft.com/office/powerpoint/2010/main" val="57009589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744416" y="1860794"/>
            <a:ext cx="10515600" cy="4351338"/>
          </a:xfrm>
        </p:spPr>
        <p:txBody>
          <a:bodyPr/>
          <a:lstStyle/>
          <a:p>
            <a:pPr marL="571500" indent="-571500">
              <a:buFont typeface="+mj-lt"/>
              <a:buAutoNum type="romanUcPeriod" startAt="5"/>
            </a:pPr>
            <a:r>
              <a:rPr lang="tr-TR" b="1" dirty="0" smtClean="0"/>
              <a:t>Düşünce</a:t>
            </a:r>
          </a:p>
          <a:p>
            <a:r>
              <a:rPr lang="tr-TR" dirty="0" smtClean="0"/>
              <a:t>Hastada düşünce süreci, yani çağrışımlar hızlanmış ve artmıştır.</a:t>
            </a:r>
          </a:p>
          <a:p>
            <a:r>
              <a:rPr lang="tr-TR" dirty="0" smtClean="0"/>
              <a:t>Sürekli konuşur konudan konuya atlar.</a:t>
            </a:r>
          </a:p>
          <a:p>
            <a:r>
              <a:rPr lang="tr-TR" dirty="0" smtClean="0"/>
              <a:t>Genel olarak iyimser ve coşkuludur.</a:t>
            </a:r>
          </a:p>
          <a:p>
            <a:r>
              <a:rPr lang="tr-TR" dirty="0" smtClean="0"/>
              <a:t>Hastanın kendine güveni artmıştır.</a:t>
            </a:r>
          </a:p>
          <a:p>
            <a:r>
              <a:rPr lang="tr-TR" dirty="0" smtClean="0"/>
              <a:t>Büyük planlar kurar.</a:t>
            </a:r>
          </a:p>
          <a:p>
            <a:r>
              <a:rPr lang="tr-TR" dirty="0" smtClean="0"/>
              <a:t>Akıl almaz eylemlere girişebilir, yaşamını tehlikeye sokabilir.</a:t>
            </a:r>
            <a:endParaRPr lang="tr-TR" dirty="0"/>
          </a:p>
        </p:txBody>
      </p:sp>
    </p:spTree>
    <p:extLst>
      <p:ext uri="{BB962C8B-B14F-4D97-AF65-F5344CB8AC3E}">
        <p14:creationId xmlns:p14="http://schemas.microsoft.com/office/powerpoint/2010/main" val="5030050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Klinik Belirtiler ve Bulgular</a:t>
            </a:r>
            <a:endParaRPr lang="tr-TR" b="1" dirty="0"/>
          </a:p>
        </p:txBody>
      </p:sp>
      <p:sp>
        <p:nvSpPr>
          <p:cNvPr id="3" name="İçerik Yer Tutucusu 2"/>
          <p:cNvSpPr>
            <a:spLocks noGrp="1"/>
          </p:cNvSpPr>
          <p:nvPr>
            <p:ph idx="1"/>
          </p:nvPr>
        </p:nvSpPr>
        <p:spPr/>
        <p:txBody>
          <a:bodyPr/>
          <a:lstStyle/>
          <a:p>
            <a:r>
              <a:rPr lang="tr-TR" dirty="0" smtClean="0"/>
              <a:t>Şizofreni kişinin algılamasını, düşünmesini, duygularını, hareketlerini, dikkatini, yargılamasını etkileyen bir hastalıktır.</a:t>
            </a:r>
          </a:p>
          <a:p>
            <a:r>
              <a:rPr lang="tr-TR" dirty="0" smtClean="0"/>
              <a:t>Öğrenme, kendine bakım, çalışma, insan ilişkileri ve yaşam becerileri gibi birçok işlev alanında yetersizliklere yol açarak, iş ve toplumsal yaşamında sorunlara yol açabilir.</a:t>
            </a:r>
          </a:p>
          <a:p>
            <a:r>
              <a:rPr lang="tr-TR" dirty="0" smtClean="0"/>
              <a:t>Önemli olan nokta; belirti ve işlev alanlarında kişide kişiye büyük farklar olabildiği gibi aynı hastada da zaman içinde büyük değişiklikler görülebileceğidir.</a:t>
            </a:r>
            <a:endParaRPr lang="tr-TR" dirty="0"/>
          </a:p>
        </p:txBody>
      </p:sp>
    </p:spTree>
    <p:extLst>
      <p:ext uri="{BB962C8B-B14F-4D97-AF65-F5344CB8AC3E}">
        <p14:creationId xmlns:p14="http://schemas.microsoft.com/office/powerpoint/2010/main" val="134746856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571500" indent="-571500">
              <a:buFont typeface="+mj-lt"/>
              <a:buAutoNum type="romanUcPeriod" startAt="6"/>
            </a:pPr>
            <a:r>
              <a:rPr lang="tr-TR" b="1" dirty="0" smtClean="0"/>
              <a:t>Devinim</a:t>
            </a:r>
          </a:p>
          <a:p>
            <a:r>
              <a:rPr lang="tr-TR" dirty="0" smtClean="0"/>
              <a:t>Devinimde </a:t>
            </a:r>
            <a:r>
              <a:rPr lang="tr-TR" i="1" dirty="0" smtClean="0"/>
              <a:t>artma ve hızlanma </a:t>
            </a:r>
            <a:r>
              <a:rPr lang="tr-TR" dirty="0" smtClean="0"/>
              <a:t>belirgindir.</a:t>
            </a:r>
          </a:p>
          <a:p>
            <a:r>
              <a:rPr lang="tr-TR" dirty="0" smtClean="0"/>
              <a:t>Hasta gece, gündüz hareket halindedir ve yorulmak bilmez.</a:t>
            </a:r>
          </a:p>
          <a:p>
            <a:r>
              <a:rPr lang="tr-TR" dirty="0" err="1" smtClean="0"/>
              <a:t>Manik</a:t>
            </a:r>
            <a:r>
              <a:rPr lang="tr-TR" dirty="0" smtClean="0"/>
              <a:t> dönemin ardından utanç ve suçluluk duyacağı davranışları olabilir.</a:t>
            </a:r>
          </a:p>
          <a:p>
            <a:r>
              <a:rPr lang="tr-TR" dirty="0" smtClean="0"/>
              <a:t>Hastanın hareketliliği çevreyi tedirgin eder.</a:t>
            </a:r>
          </a:p>
          <a:p>
            <a:r>
              <a:rPr lang="tr-TR" dirty="0" smtClean="0"/>
              <a:t>Önlenmeye çalışıldıkça öfkeli hareketlilik artar, bazen de saldırgan olabilir.</a:t>
            </a:r>
          </a:p>
          <a:p>
            <a:endParaRPr lang="tr-TR" dirty="0" smtClean="0"/>
          </a:p>
          <a:p>
            <a:pPr marL="0" indent="0">
              <a:buNone/>
            </a:pPr>
            <a:endParaRPr lang="tr-TR" dirty="0"/>
          </a:p>
        </p:txBody>
      </p:sp>
    </p:spTree>
    <p:extLst>
      <p:ext uri="{BB962C8B-B14F-4D97-AF65-F5344CB8AC3E}">
        <p14:creationId xmlns:p14="http://schemas.microsoft.com/office/powerpoint/2010/main" val="135986209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571500" indent="-571500">
              <a:buFont typeface="+mj-lt"/>
              <a:buAutoNum type="romanUcPeriod" startAt="7"/>
            </a:pPr>
            <a:r>
              <a:rPr lang="tr-TR" b="1" dirty="0" smtClean="0"/>
              <a:t>Bedensel ve Fizyolojik Belirtiler</a:t>
            </a:r>
          </a:p>
          <a:p>
            <a:r>
              <a:rPr lang="tr-TR" dirty="0" smtClean="0"/>
              <a:t>Mani döneminde uyku gereksinimi azalır.</a:t>
            </a:r>
          </a:p>
          <a:p>
            <a:r>
              <a:rPr lang="tr-TR" dirty="0" smtClean="0"/>
              <a:t>Hasta günlerce sabahlara dek uyumaz; sürekli olarak bir şeyler yapmaya çalışır.</a:t>
            </a:r>
          </a:p>
          <a:p>
            <a:r>
              <a:rPr lang="tr-TR" dirty="0" smtClean="0"/>
              <a:t>Buna karşın ertesi gün gene enerjik ve hareketlidir.</a:t>
            </a:r>
          </a:p>
          <a:p>
            <a:r>
              <a:rPr lang="tr-TR" dirty="0" smtClean="0"/>
              <a:t>Yemek isteği artsa bile yemek yemeğe vakit bulamaz ve bu yüzden kilo verebilir.</a:t>
            </a:r>
          </a:p>
          <a:p>
            <a:r>
              <a:rPr lang="tr-TR" dirty="0" smtClean="0"/>
              <a:t>Cinsel istek artar, fakat aşırı hareketlilik içinde uyumlu cinsel etkinlik zor olabilir.</a:t>
            </a:r>
            <a:endParaRPr lang="tr-TR" dirty="0"/>
          </a:p>
        </p:txBody>
      </p:sp>
    </p:spTree>
    <p:extLst>
      <p:ext uri="{BB962C8B-B14F-4D97-AF65-F5344CB8AC3E}">
        <p14:creationId xmlns:p14="http://schemas.microsoft.com/office/powerpoint/2010/main" val="422271760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Hasta giderek artmış ve dağınık ilgileri, aşırı konuşması, coşkulu, öfkeli saldırgan davranışları ile yorgun düşer.</a:t>
            </a:r>
          </a:p>
          <a:p>
            <a:r>
              <a:rPr lang="tr-TR" dirty="0" smtClean="0"/>
              <a:t>Buna karşın dinlenmek istemez.</a:t>
            </a:r>
            <a:endParaRPr lang="tr-TR" dirty="0"/>
          </a:p>
        </p:txBody>
      </p:sp>
    </p:spTree>
    <p:extLst>
      <p:ext uri="{BB962C8B-B14F-4D97-AF65-F5344CB8AC3E}">
        <p14:creationId xmlns:p14="http://schemas.microsoft.com/office/powerpoint/2010/main" val="139010038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İKİ UÇLU BOZUKLUK (BİPOLAR) TANISI</a:t>
            </a:r>
            <a:endParaRPr lang="tr-TR" b="1" dirty="0"/>
          </a:p>
        </p:txBody>
      </p:sp>
      <p:sp>
        <p:nvSpPr>
          <p:cNvPr id="3" name="İçerik Yer Tutucusu 2"/>
          <p:cNvSpPr>
            <a:spLocks noGrp="1"/>
          </p:cNvSpPr>
          <p:nvPr>
            <p:ph idx="1"/>
          </p:nvPr>
        </p:nvSpPr>
        <p:spPr/>
        <p:txBody>
          <a:bodyPr/>
          <a:lstStyle/>
          <a:p>
            <a:r>
              <a:rPr lang="tr-TR" dirty="0" smtClean="0"/>
              <a:t>İki uçlu bozukluk ya yalnız mani dönemleri ya da mani ve çökkünlük dönemleri geçiren hastalar için kullanılan bir terimdir.</a:t>
            </a:r>
          </a:p>
          <a:p>
            <a:r>
              <a:rPr lang="tr-TR" dirty="0" smtClean="0"/>
              <a:t>İki uçlu bozukluk tanısı koymak için DSM-5’e göre tek bir mani dönemi yeterlidir.</a:t>
            </a:r>
          </a:p>
          <a:p>
            <a:r>
              <a:rPr lang="tr-TR" dirty="0" smtClean="0"/>
              <a:t>ICD-10 ise iki uçlu bozukluk tanısı için birinin mani olması koşuluyla en az iki </a:t>
            </a:r>
            <a:r>
              <a:rPr lang="tr-TR" dirty="0" err="1" smtClean="0"/>
              <a:t>duygudurum</a:t>
            </a:r>
            <a:r>
              <a:rPr lang="tr-TR" dirty="0" smtClean="0"/>
              <a:t> bozukluğu döneminin olmasını gerekli görmektedir.</a:t>
            </a:r>
          </a:p>
        </p:txBody>
      </p:sp>
    </p:spTree>
    <p:extLst>
      <p:ext uri="{BB962C8B-B14F-4D97-AF65-F5344CB8AC3E}">
        <p14:creationId xmlns:p14="http://schemas.microsoft.com/office/powerpoint/2010/main" val="232809815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SIKLIK VE YAYGINLIK</a:t>
            </a:r>
            <a:endParaRPr lang="tr-TR" b="1" dirty="0"/>
          </a:p>
        </p:txBody>
      </p:sp>
      <p:sp>
        <p:nvSpPr>
          <p:cNvPr id="3" name="İçerik Yer Tutucusu 2"/>
          <p:cNvSpPr>
            <a:spLocks noGrp="1"/>
          </p:cNvSpPr>
          <p:nvPr>
            <p:ph idx="1"/>
          </p:nvPr>
        </p:nvSpPr>
        <p:spPr/>
        <p:txBody>
          <a:bodyPr/>
          <a:lstStyle/>
          <a:p>
            <a:r>
              <a:rPr lang="tr-TR" dirty="0" smtClean="0"/>
              <a:t>İki uçlu bozuklukta sıklık oranı erkeklerde 9-15/100.000, kadınlar için 7,4-30/100.000 </a:t>
            </a:r>
            <a:r>
              <a:rPr lang="tr-TR" dirty="0" err="1" smtClean="0"/>
              <a:t>dir</a:t>
            </a:r>
            <a:r>
              <a:rPr lang="tr-TR" dirty="0" smtClean="0"/>
              <a:t>.</a:t>
            </a:r>
          </a:p>
          <a:p>
            <a:r>
              <a:rPr lang="tr-TR" dirty="0" smtClean="0"/>
              <a:t>ABD’de yapılan bir çalışmaya göre; İki uçlu bozuklukların yüksek </a:t>
            </a:r>
            <a:r>
              <a:rPr lang="tr-TR" dirty="0" err="1" smtClean="0"/>
              <a:t>sosyo</a:t>
            </a:r>
            <a:r>
              <a:rPr lang="tr-TR" dirty="0" smtClean="0"/>
              <a:t> ekonomik düzeylerde daha sık görüldüğü bildirilmiş, ırklar arasında bir fark bulunmamıştır.</a:t>
            </a:r>
          </a:p>
          <a:p>
            <a:endParaRPr lang="tr-TR" dirty="0"/>
          </a:p>
        </p:txBody>
      </p:sp>
    </p:spTree>
    <p:extLst>
      <p:ext uri="{BB962C8B-B14F-4D97-AF65-F5344CB8AC3E}">
        <p14:creationId xmlns:p14="http://schemas.microsoft.com/office/powerpoint/2010/main" val="1935605457"/>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MANİ DÖNEMİNDE VE İKİ UÇLU BOZUKLUKTA GİDİŞ VE SONLANIŞ</a:t>
            </a:r>
            <a:endParaRPr lang="tr-TR" b="1" dirty="0"/>
          </a:p>
        </p:txBody>
      </p:sp>
      <p:sp>
        <p:nvSpPr>
          <p:cNvPr id="3" name="İçerik Yer Tutucusu 2"/>
          <p:cNvSpPr>
            <a:spLocks noGrp="1"/>
          </p:cNvSpPr>
          <p:nvPr>
            <p:ph idx="1"/>
          </p:nvPr>
        </p:nvSpPr>
        <p:spPr/>
        <p:txBody>
          <a:bodyPr>
            <a:normAutofit lnSpcReduction="10000"/>
          </a:bodyPr>
          <a:lstStyle/>
          <a:p>
            <a:r>
              <a:rPr lang="tr-TR" dirty="0" smtClean="0"/>
              <a:t>İlk mani dönemi genellikle erken erişkinlikte ortaya çıkar.</a:t>
            </a:r>
          </a:p>
          <a:p>
            <a:r>
              <a:rPr lang="tr-TR" dirty="0" smtClean="0"/>
              <a:t>Mani dönemi genellikle ani başlar.</a:t>
            </a:r>
          </a:p>
          <a:p>
            <a:r>
              <a:rPr lang="tr-TR" dirty="0" smtClean="0"/>
              <a:t>Ancak sorgulandığında hastalık başlamadan önce uyku bozukluğu, </a:t>
            </a:r>
            <a:r>
              <a:rPr lang="tr-TR" dirty="0" err="1" smtClean="0"/>
              <a:t>duygudurum</a:t>
            </a:r>
            <a:r>
              <a:rPr lang="tr-TR" dirty="0" smtClean="0"/>
              <a:t> oynamaları, iştah artışı, bulantı gibi belirtiler saptanabilir.</a:t>
            </a:r>
          </a:p>
          <a:p>
            <a:r>
              <a:rPr lang="tr-TR" dirty="0" smtClean="0"/>
              <a:t>Mani dönemi genellikle iki ay içinde yatışır. Ortalama süre 4-6 haftadır.</a:t>
            </a:r>
          </a:p>
          <a:p>
            <a:r>
              <a:rPr lang="tr-TR" dirty="0" smtClean="0"/>
              <a:t>Mani kişinin uyumunu bozan, hastanın kendisini ve çevresini çok zor, hatta tehlikeli durumlara sokabilen bir rahatsızlık olduğu için çökkünlüklerden farklı olarak daha sık hekime ya da hastaneye götürülür.</a:t>
            </a:r>
          </a:p>
          <a:p>
            <a:endParaRPr lang="tr-TR" dirty="0"/>
          </a:p>
        </p:txBody>
      </p:sp>
    </p:spTree>
    <p:extLst>
      <p:ext uri="{BB962C8B-B14F-4D97-AF65-F5344CB8AC3E}">
        <p14:creationId xmlns:p14="http://schemas.microsoft.com/office/powerpoint/2010/main" val="1945065006"/>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Başlangıçta fazla ciddiye alınmayan mani belirtileri kısa zamanda tırmanarak çok ağır durumlara yol açabilir.</a:t>
            </a:r>
          </a:p>
          <a:p>
            <a:r>
              <a:rPr lang="tr-TR" dirty="0" smtClean="0"/>
              <a:t>Ağır bir mani dönemi evde ve toplum içinde kolay dayanılamayacak bir durumdur.</a:t>
            </a:r>
          </a:p>
          <a:p>
            <a:r>
              <a:rPr lang="tr-TR" dirty="0" smtClean="0"/>
              <a:t>Hafif derecedeki </a:t>
            </a:r>
            <a:r>
              <a:rPr lang="tr-TR" dirty="0" err="1" smtClean="0"/>
              <a:t>hipomani</a:t>
            </a:r>
            <a:r>
              <a:rPr lang="tr-TR" dirty="0" smtClean="0"/>
              <a:t> durumları ise sağaltım görmeden geçebilir.</a:t>
            </a:r>
          </a:p>
          <a:p>
            <a:r>
              <a:rPr lang="tr-TR" dirty="0" smtClean="0"/>
              <a:t>Mani yatıştıktan sonra hastalık döneminde ortaya çıkan parasal, ailesel, sosyal ve işle ilgili sorunlar önemli bir sıkıntı kaynağıdır.</a:t>
            </a:r>
          </a:p>
          <a:p>
            <a:r>
              <a:rPr lang="tr-TR" dirty="0" smtClean="0"/>
              <a:t>Hastalığı tek mani dönemiyle atlatan azdır.</a:t>
            </a:r>
          </a:p>
          <a:p>
            <a:r>
              <a:rPr lang="tr-TR" dirty="0" smtClean="0"/>
              <a:t>Çoğu hasta iyileşme döneminden bir süre sonra ya yeniden bir mani ya da çökkünlük dönemi geçirir.</a:t>
            </a:r>
          </a:p>
          <a:p>
            <a:endParaRPr lang="tr-TR" dirty="0"/>
          </a:p>
        </p:txBody>
      </p:sp>
    </p:spTree>
    <p:extLst>
      <p:ext uri="{BB962C8B-B14F-4D97-AF65-F5344CB8AC3E}">
        <p14:creationId xmlns:p14="http://schemas.microsoft.com/office/powerpoint/2010/main" val="31898764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İki uçlu bozukluğun tek uçludan daha erken yaşta başladığı bilinmektedir.</a:t>
            </a:r>
          </a:p>
          <a:p>
            <a:r>
              <a:rPr lang="tr-TR" dirty="0" smtClean="0"/>
              <a:t>İki uçlu bozuklukta dönemler arasındaki iyilik sürelerinin uzunluğu önceden kestirilemez.</a:t>
            </a:r>
          </a:p>
          <a:p>
            <a:r>
              <a:rPr lang="tr-TR" dirty="0" smtClean="0"/>
              <a:t>Düzenli mevsimsel hastalık dönemleri geçiren hastalar uzun süre izlenirse, mani, çökkünlük ve iyilik dönemlerinin sırası ve süresi önceden bilinebilir. (Bu tür hastalar nadirdir.)</a:t>
            </a:r>
          </a:p>
          <a:p>
            <a:r>
              <a:rPr lang="tr-TR" dirty="0" smtClean="0"/>
              <a:t>İki uçlu bozukluk gösteren hastalarda iyilik dönemlerinde belirgin bir rahatsızlık belirtisi bulunmaz.</a:t>
            </a:r>
            <a:endParaRPr lang="tr-TR" dirty="0"/>
          </a:p>
        </p:txBody>
      </p:sp>
    </p:spTree>
    <p:extLst>
      <p:ext uri="{BB962C8B-B14F-4D97-AF65-F5344CB8AC3E}">
        <p14:creationId xmlns:p14="http://schemas.microsoft.com/office/powerpoint/2010/main" val="100284984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Önemli oranda iyileştirilebilen ve önlenebilen bu hastalığın gizlenmeye çalışılması, ihmaller ve eksik sağaltım yüzünden yetenekleri körelen, yıllar sonra uygun koruma ile hastalık durdurulsa bile artık verimli ve mutlu bir yaşama dönemeyen hastalar görülmektedir.</a:t>
            </a:r>
          </a:p>
          <a:p>
            <a:r>
              <a:rPr lang="tr-TR" dirty="0" smtClean="0"/>
              <a:t>İki uçlu bozukluğu olan hastaların önemli bir kısmına bir başka ruhsal hastalık da eşlik eder.</a:t>
            </a:r>
          </a:p>
          <a:p>
            <a:r>
              <a:rPr lang="tr-TR" dirty="0" smtClean="0"/>
              <a:t>En yaygın görülen ek tanılar;  bunaltı bozuklukları, madde kullanım bozukluklarıdır.</a:t>
            </a:r>
          </a:p>
          <a:p>
            <a:r>
              <a:rPr lang="tr-TR" dirty="0" smtClean="0"/>
              <a:t>İki uçlu bozuklukta bedensel hastalık ek tanısı ile de sık karşılaşılmaktadır.</a:t>
            </a:r>
            <a:endParaRPr lang="tr-TR" dirty="0"/>
          </a:p>
        </p:txBody>
      </p:sp>
    </p:spTree>
    <p:extLst>
      <p:ext uri="{BB962C8B-B14F-4D97-AF65-F5344CB8AC3E}">
        <p14:creationId xmlns:p14="http://schemas.microsoft.com/office/powerpoint/2010/main" val="2480708841"/>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Migren, </a:t>
            </a:r>
            <a:r>
              <a:rPr lang="tr-TR" dirty="0" err="1" smtClean="0"/>
              <a:t>tiroid</a:t>
            </a:r>
            <a:r>
              <a:rPr lang="tr-TR" dirty="0" smtClean="0"/>
              <a:t> hastalıkları, aşırı şişmanlık, tip II diyabet ve </a:t>
            </a:r>
            <a:r>
              <a:rPr lang="tr-TR" dirty="0" err="1" smtClean="0"/>
              <a:t>kardiyovasküler</a:t>
            </a:r>
            <a:r>
              <a:rPr lang="tr-TR" dirty="0" smtClean="0"/>
              <a:t> hastalıklar iki uçlu bozuklukta en sık görülen bedensel hastalıklardır.</a:t>
            </a:r>
          </a:p>
          <a:p>
            <a:r>
              <a:rPr lang="tr-TR" dirty="0" smtClean="0"/>
              <a:t>İki </a:t>
            </a:r>
            <a:r>
              <a:rPr lang="tr-TR" dirty="0"/>
              <a:t>uçlu </a:t>
            </a:r>
            <a:r>
              <a:rPr lang="tr-TR" dirty="0" smtClean="0"/>
              <a:t>bozukluğu olan kişilerin yaşam süresi beklenenden kısadır.</a:t>
            </a:r>
          </a:p>
          <a:p>
            <a:r>
              <a:rPr lang="tr-TR" dirty="0"/>
              <a:t>İ</a:t>
            </a:r>
            <a:r>
              <a:rPr lang="tr-TR" dirty="0" smtClean="0"/>
              <a:t>ki </a:t>
            </a:r>
            <a:r>
              <a:rPr lang="tr-TR" dirty="0"/>
              <a:t>uçlu </a:t>
            </a:r>
            <a:r>
              <a:rPr lang="tr-TR" dirty="0" smtClean="0"/>
              <a:t>bozukluğu olan hastalarda </a:t>
            </a:r>
            <a:r>
              <a:rPr lang="tr-TR" dirty="0" err="1" smtClean="0"/>
              <a:t>özkıyım</a:t>
            </a:r>
            <a:r>
              <a:rPr lang="tr-TR" dirty="0" smtClean="0"/>
              <a:t> sıktır.</a:t>
            </a:r>
          </a:p>
          <a:p>
            <a:endParaRPr lang="tr-TR" dirty="0"/>
          </a:p>
        </p:txBody>
      </p:sp>
    </p:spTree>
    <p:extLst>
      <p:ext uri="{BB962C8B-B14F-4D97-AF65-F5344CB8AC3E}">
        <p14:creationId xmlns:p14="http://schemas.microsoft.com/office/powerpoint/2010/main" val="32772967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marL="0" indent="0">
              <a:buNone/>
            </a:pPr>
            <a:r>
              <a:rPr lang="tr-TR" b="1" dirty="0" smtClean="0"/>
              <a:t>Klinik Belirtiler</a:t>
            </a:r>
          </a:p>
          <a:p>
            <a:pPr marL="571500" indent="-571500">
              <a:buFont typeface="+mj-lt"/>
              <a:buAutoNum type="romanUcPeriod"/>
            </a:pPr>
            <a:r>
              <a:rPr lang="tr-TR" b="1" dirty="0" smtClean="0"/>
              <a:t>Genel görünüm ve davranış</a:t>
            </a:r>
          </a:p>
          <a:p>
            <a:r>
              <a:rPr lang="tr-TR" dirty="0" smtClean="0"/>
              <a:t>Tipik genel bir görünüm tanımlanamaz.</a:t>
            </a:r>
          </a:p>
          <a:p>
            <a:r>
              <a:rPr lang="tr-TR" dirty="0" smtClean="0"/>
              <a:t>Hastaların çoğunda belirgin vurdumduymazlık, ilgisizlik, donukluk ve çekingen görünüm vardır.</a:t>
            </a:r>
          </a:p>
          <a:p>
            <a:r>
              <a:rPr lang="tr-TR" dirty="0" smtClean="0"/>
              <a:t>Çok süreğen hastalar bakımsız dağınık görünebilirler.</a:t>
            </a:r>
          </a:p>
        </p:txBody>
      </p:sp>
    </p:spTree>
    <p:extLst>
      <p:ext uri="{BB962C8B-B14F-4D97-AF65-F5344CB8AC3E}">
        <p14:creationId xmlns:p14="http://schemas.microsoft.com/office/powerpoint/2010/main" val="3655806756"/>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KALITIM</a:t>
            </a:r>
            <a:endParaRPr lang="tr-TR" b="1" dirty="0"/>
          </a:p>
        </p:txBody>
      </p:sp>
      <p:sp>
        <p:nvSpPr>
          <p:cNvPr id="3" name="İçerik Yer Tutucusu 2"/>
          <p:cNvSpPr>
            <a:spLocks noGrp="1"/>
          </p:cNvSpPr>
          <p:nvPr>
            <p:ph idx="1"/>
          </p:nvPr>
        </p:nvSpPr>
        <p:spPr/>
        <p:txBody>
          <a:bodyPr/>
          <a:lstStyle/>
          <a:p>
            <a:r>
              <a:rPr lang="tr-TR" dirty="0" smtClean="0"/>
              <a:t>Biyolojik ve </a:t>
            </a:r>
            <a:r>
              <a:rPr lang="tr-TR" dirty="0" err="1" smtClean="0"/>
              <a:t>psikososyal</a:t>
            </a:r>
            <a:r>
              <a:rPr lang="tr-TR" dirty="0" smtClean="0"/>
              <a:t> etkenler birbirleri ile etkileşerek </a:t>
            </a:r>
            <a:r>
              <a:rPr lang="tr-TR" dirty="0" err="1" smtClean="0"/>
              <a:t>duygudurum</a:t>
            </a:r>
            <a:r>
              <a:rPr lang="tr-TR" dirty="0" smtClean="0"/>
              <a:t> bozukluklarına neden olurlar.</a:t>
            </a:r>
          </a:p>
          <a:p>
            <a:r>
              <a:rPr lang="tr-TR" dirty="0" err="1" smtClean="0"/>
              <a:t>Duygudurum</a:t>
            </a:r>
            <a:r>
              <a:rPr lang="tr-TR" dirty="0" smtClean="0"/>
              <a:t> bozukluklarının özellikle iki uçlu bozukluğun bazı ailelerde yığılım gösterdiği bilinmektedir.</a:t>
            </a:r>
          </a:p>
          <a:p>
            <a:r>
              <a:rPr lang="tr-TR" dirty="0" err="1" smtClean="0"/>
              <a:t>Duygudurum</a:t>
            </a:r>
            <a:r>
              <a:rPr lang="tr-TR" dirty="0" smtClean="0"/>
              <a:t> bozukluklarının kalıtım özellikleri birden çok yatkınlık geninin ve çevresel etkenin birlikte rol oynadığı karmaşık genetik geçişe uymaktadır.</a:t>
            </a:r>
            <a:endParaRPr lang="tr-TR" dirty="0"/>
          </a:p>
        </p:txBody>
      </p:sp>
    </p:spTree>
    <p:extLst>
      <p:ext uri="{BB962C8B-B14F-4D97-AF65-F5344CB8AC3E}">
        <p14:creationId xmlns:p14="http://schemas.microsoft.com/office/powerpoint/2010/main" val="46739303"/>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İKİ UÇLU BOZUKLUKTA SAĞALTIM</a:t>
            </a:r>
            <a:endParaRPr lang="tr-TR" b="1" dirty="0"/>
          </a:p>
        </p:txBody>
      </p:sp>
      <p:sp>
        <p:nvSpPr>
          <p:cNvPr id="3" name="İçerik Yer Tutucusu 2"/>
          <p:cNvSpPr>
            <a:spLocks noGrp="1"/>
          </p:cNvSpPr>
          <p:nvPr>
            <p:ph idx="1"/>
          </p:nvPr>
        </p:nvSpPr>
        <p:spPr/>
        <p:txBody>
          <a:bodyPr/>
          <a:lstStyle/>
          <a:p>
            <a:r>
              <a:rPr lang="tr-TR" dirty="0" smtClean="0"/>
              <a:t>İki uçlu bozuklukta sağaltımın amaçlar; akut dönemleri yatıştırmak, yinelemeleri önlemek ve işlevselliği </a:t>
            </a:r>
            <a:r>
              <a:rPr lang="tr-TR" dirty="0"/>
              <a:t>a</a:t>
            </a:r>
            <a:r>
              <a:rPr lang="tr-TR" dirty="0" smtClean="0"/>
              <a:t>rttırmak olarak sıralanabilir.</a:t>
            </a:r>
          </a:p>
          <a:p>
            <a:r>
              <a:rPr lang="tr-TR" dirty="0" smtClean="0"/>
              <a:t>İki uçlu bozukluk uzun süreli, dönemler halinde giden, gidiş özellikleri hastadan hastaya değişen bir hastalıktır.</a:t>
            </a:r>
          </a:p>
          <a:p>
            <a:r>
              <a:rPr lang="tr-TR" dirty="0" smtClean="0"/>
              <a:t>Hastalığın en temel özelliği de bu değişkenliktir.</a:t>
            </a:r>
          </a:p>
          <a:p>
            <a:r>
              <a:rPr lang="tr-TR" dirty="0" smtClean="0"/>
              <a:t>Hastayı değerlendirirken, kısa süreli önerilerde bulunurken ya da uzun süreli sağaltım planı yaparken hep hastalığın o zamana kadarki gidiş özellikleri göz önüne alınır.</a:t>
            </a:r>
          </a:p>
          <a:p>
            <a:pPr marL="0" indent="0">
              <a:buNone/>
            </a:pPr>
            <a:endParaRPr lang="tr-TR" dirty="0"/>
          </a:p>
        </p:txBody>
      </p:sp>
    </p:spTree>
    <p:extLst>
      <p:ext uri="{BB962C8B-B14F-4D97-AF65-F5344CB8AC3E}">
        <p14:creationId xmlns:p14="http://schemas.microsoft.com/office/powerpoint/2010/main" val="4142214319"/>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Geçirdiği hastalık dönemlerinin sayısı, tipleri, sıklığı, süreleri, ara dönemlerin uzunluğu, ara dönemlerdeki işlev düzeyi, kalıntı hastalık izlerinin, yeti yitiminin olup olmaması, daha önceki sağaltıma uyumu, sağaltıma verdiği yanıt gibi hastalığın geçmiş seyriyle ilgili özellikler hastanın ele alınışının temelini oluştururlar.</a:t>
            </a:r>
          </a:p>
          <a:p>
            <a:r>
              <a:rPr lang="tr-TR" dirty="0" smtClean="0"/>
              <a:t>İki uçlu hastayı izlerken hasta ve yakınları ile birlikte mutlaka hastalık dönemlerinin, yaşam olaylarının, kullandığı ilaçların, yer aldığı bir </a:t>
            </a:r>
            <a:r>
              <a:rPr lang="tr-TR" b="1" i="1" dirty="0" smtClean="0"/>
              <a:t>yaşam çizelgesi </a:t>
            </a:r>
            <a:r>
              <a:rPr lang="tr-TR" dirty="0" smtClean="0"/>
              <a:t>çıkarılmalıdır.</a:t>
            </a:r>
            <a:endParaRPr lang="tr-TR" dirty="0"/>
          </a:p>
        </p:txBody>
      </p:sp>
    </p:spTree>
    <p:extLst>
      <p:ext uri="{BB962C8B-B14F-4D97-AF65-F5344CB8AC3E}">
        <p14:creationId xmlns:p14="http://schemas.microsoft.com/office/powerpoint/2010/main" val="132902634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İki uçlu bozukluğu olan hastanın ele alınmasındaki ana ilkeler şöyle özetlenebilir;</a:t>
            </a:r>
          </a:p>
          <a:p>
            <a:pPr lvl="1"/>
            <a:r>
              <a:rPr lang="tr-TR" dirty="0" smtClean="0"/>
              <a:t>Hasta ve yakınlarına hastalığın doğuştan gelen bir yatkınlık üzerine çevresel zorlanmalarla çıktığı açıklanmalıdır. Hastanın ve ailesinin sağaltıma etkin olarak katılması sağlanmalıdır.</a:t>
            </a:r>
          </a:p>
          <a:p>
            <a:pPr lvl="1"/>
            <a:r>
              <a:rPr lang="tr-TR" dirty="0" smtClean="0"/>
              <a:t>Ara dönemlerde </a:t>
            </a:r>
            <a:r>
              <a:rPr lang="tr-TR" dirty="0" err="1" smtClean="0"/>
              <a:t>eşikaltı</a:t>
            </a:r>
            <a:r>
              <a:rPr lang="tr-TR" dirty="0" smtClean="0"/>
              <a:t> belirtilerin sürmesi yinelemelere zemin hazırlar. Bu nedenle ara dönemlerde sürmekte olan belirtilere dikkat etmek düzeltmeye çalışmak önemlidir.</a:t>
            </a:r>
          </a:p>
          <a:p>
            <a:pPr lvl="1"/>
            <a:r>
              <a:rPr lang="tr-TR" dirty="0" smtClean="0"/>
              <a:t>İki uçlu bozuklukta düzenli yaşamın önemi vurgulanmalı, uykusuz kalmanın, hareketli gece hayatının, aşırı alkol kullanmanın </a:t>
            </a:r>
            <a:r>
              <a:rPr lang="tr-TR" dirty="0" err="1" smtClean="0"/>
              <a:t>duygudurum</a:t>
            </a:r>
            <a:r>
              <a:rPr lang="tr-TR" dirty="0" smtClean="0"/>
              <a:t> bozukluğu dönemlerini tetikleyebileceği bildirilmelidir.</a:t>
            </a:r>
            <a:endParaRPr lang="tr-TR" dirty="0"/>
          </a:p>
        </p:txBody>
      </p:sp>
    </p:spTree>
    <p:extLst>
      <p:ext uri="{BB962C8B-B14F-4D97-AF65-F5344CB8AC3E}">
        <p14:creationId xmlns:p14="http://schemas.microsoft.com/office/powerpoint/2010/main" val="236574411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1"/>
            <a:r>
              <a:rPr lang="tr-TR" dirty="0" smtClean="0"/>
              <a:t>Bazı ilaçların da </a:t>
            </a:r>
            <a:r>
              <a:rPr lang="tr-TR" dirty="0" err="1" smtClean="0"/>
              <a:t>duygudurum</a:t>
            </a:r>
            <a:r>
              <a:rPr lang="tr-TR" dirty="0" smtClean="0"/>
              <a:t> bozukluğu dönemlerini tetikleyebileceği ya da kullandığı ilaçlarla etkileşimi olabileceği, bu nedenle hekimine danışmadan ilaç kullanmaması gerektiği söylenmelidir.</a:t>
            </a:r>
          </a:p>
          <a:p>
            <a:pPr lvl="1"/>
            <a:r>
              <a:rPr lang="tr-TR" dirty="0" smtClean="0"/>
              <a:t>Her hasta için hastalığın ilk belirtilerini tanımasına yardımcı olmak ve bu belirtiler yönünden dikkatli olması konusunda uyarmak gerekir. </a:t>
            </a:r>
          </a:p>
          <a:p>
            <a:pPr lvl="1"/>
            <a:r>
              <a:rPr lang="tr-TR" dirty="0" smtClean="0"/>
              <a:t>Hasta ile birlikte yeni hastalık dönemlerini tetikleyebilecek durumların belirlenmesine çalışılmalıdır. Hastanın yaşam koşulları göz önüne alınarak </a:t>
            </a:r>
            <a:r>
              <a:rPr lang="tr-TR" dirty="0" err="1" smtClean="0"/>
              <a:t>duygudurum</a:t>
            </a:r>
            <a:r>
              <a:rPr lang="tr-TR" dirty="0" smtClean="0"/>
              <a:t> bozukluğu dönemlerinin ortaya çıkmasını engellemeye yardımcı olabilecek önlemler araştırılmalıdır.</a:t>
            </a:r>
          </a:p>
          <a:p>
            <a:pPr lvl="1"/>
            <a:r>
              <a:rPr lang="tr-TR" dirty="0" smtClean="0"/>
              <a:t>Hastanın yaşamındaki temel zorlanma etkenlerinin belirlenip ele alınmasının hastalık dönemlerinin önlenmesinde çok önemli katkısı olur.</a:t>
            </a:r>
          </a:p>
          <a:p>
            <a:pPr marL="457200" lvl="1" indent="0">
              <a:buNone/>
            </a:pPr>
            <a:endParaRPr lang="tr-TR" dirty="0" smtClean="0"/>
          </a:p>
          <a:p>
            <a:pPr lvl="1"/>
            <a:endParaRPr lang="tr-TR" dirty="0"/>
          </a:p>
        </p:txBody>
      </p:sp>
    </p:spTree>
    <p:extLst>
      <p:ext uri="{BB962C8B-B14F-4D97-AF65-F5344CB8AC3E}">
        <p14:creationId xmlns:p14="http://schemas.microsoft.com/office/powerpoint/2010/main" val="4117868891"/>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1"/>
            <a:r>
              <a:rPr lang="tr-TR" dirty="0" smtClean="0"/>
              <a:t>Hastalık dönemleri yatıştıktan sonra, ara dönemdeyken hastayla birlikte, hastalanması durumunda yapılacakların (kimi arayacak, hastaneye ya da doktora nasıl başvuracak) planlanmasında yarar var. </a:t>
            </a:r>
            <a:endParaRPr lang="tr-TR" dirty="0"/>
          </a:p>
        </p:txBody>
      </p:sp>
    </p:spTree>
    <p:extLst>
      <p:ext uri="{BB962C8B-B14F-4D97-AF65-F5344CB8AC3E}">
        <p14:creationId xmlns:p14="http://schemas.microsoft.com/office/powerpoint/2010/main" val="1876235785"/>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İki Uçlu Çökkünlüğün Sağaltımı</a:t>
            </a:r>
            <a:endParaRPr lang="tr-TR" b="1" dirty="0"/>
          </a:p>
        </p:txBody>
      </p:sp>
      <p:sp>
        <p:nvSpPr>
          <p:cNvPr id="3" name="İçerik Yer Tutucusu 2"/>
          <p:cNvSpPr>
            <a:spLocks noGrp="1"/>
          </p:cNvSpPr>
          <p:nvPr>
            <p:ph idx="1"/>
          </p:nvPr>
        </p:nvSpPr>
        <p:spPr/>
        <p:txBody>
          <a:bodyPr/>
          <a:lstStyle/>
          <a:p>
            <a:r>
              <a:rPr lang="tr-TR" dirty="0" smtClean="0"/>
              <a:t>İki uçlu çökkünlüğün sağaltımı tek uçlu çökkünlüğün sağaltımından farklıdır ve güçtür.</a:t>
            </a:r>
          </a:p>
          <a:p>
            <a:r>
              <a:rPr lang="tr-TR" dirty="0" smtClean="0"/>
              <a:t>Sağaltım sırasında </a:t>
            </a:r>
            <a:r>
              <a:rPr lang="tr-TR" dirty="0"/>
              <a:t>h</a:t>
            </a:r>
            <a:r>
              <a:rPr lang="tr-TR" dirty="0" smtClean="0"/>
              <a:t>astalığın uzun dönemli gidişine olumsuz bir etki yapmamak gerekir.</a:t>
            </a:r>
          </a:p>
          <a:p>
            <a:r>
              <a:rPr lang="tr-TR" dirty="0" smtClean="0"/>
              <a:t>İki uçlu bozuklukta çökkünlük belirtileri mani belirtilerinden daha sık ve uzun sürelidir.</a:t>
            </a:r>
          </a:p>
          <a:p>
            <a:r>
              <a:rPr lang="tr-TR" dirty="0" smtClean="0"/>
              <a:t>İki uçlu bozukluk sağaltımında kalıntı çökkünlük belirtilerini düzeltmek önem taşır.</a:t>
            </a:r>
          </a:p>
          <a:p>
            <a:r>
              <a:rPr lang="tr-TR" dirty="0" smtClean="0"/>
              <a:t>İki uçlu çökkünlükteki yüksek </a:t>
            </a:r>
            <a:r>
              <a:rPr lang="tr-TR" dirty="0" err="1" smtClean="0"/>
              <a:t>özkıyım</a:t>
            </a:r>
            <a:r>
              <a:rPr lang="tr-TR" dirty="0" smtClean="0"/>
              <a:t> riskini de unutmamak gerekir.</a:t>
            </a:r>
            <a:endParaRPr lang="tr-TR" dirty="0"/>
          </a:p>
        </p:txBody>
      </p:sp>
    </p:spTree>
    <p:extLst>
      <p:ext uri="{BB962C8B-B14F-4D97-AF65-F5344CB8AC3E}">
        <p14:creationId xmlns:p14="http://schemas.microsoft.com/office/powerpoint/2010/main" val="1353088112"/>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Hastalık iki uçlu ise </a:t>
            </a:r>
            <a:r>
              <a:rPr lang="tr-TR" dirty="0" err="1" smtClean="0"/>
              <a:t>antideprasan</a:t>
            </a:r>
            <a:r>
              <a:rPr lang="tr-TR" dirty="0" smtClean="0"/>
              <a:t> ilaç sağaltımı süresinde bir mani döneminin çıkabileceği her zaman göz önünde tutulmalıdır.</a:t>
            </a:r>
          </a:p>
          <a:p>
            <a:r>
              <a:rPr lang="tr-TR" dirty="0" smtClean="0"/>
              <a:t>Hastanın çökkünlüğü düzelince </a:t>
            </a:r>
            <a:r>
              <a:rPr lang="tr-TR" dirty="0" err="1" smtClean="0"/>
              <a:t>antideprasan</a:t>
            </a:r>
            <a:r>
              <a:rPr lang="tr-TR" dirty="0" smtClean="0"/>
              <a:t> ilacın sürdürüm dozunu ve süresini belirleyebilmek için hastanın yakından izlenmesi gerekir.</a:t>
            </a:r>
          </a:p>
          <a:p>
            <a:r>
              <a:rPr lang="tr-TR" dirty="0" smtClean="0"/>
              <a:t>Hastaya ve ailesine bilgi verilerek mani döneminin ilk belirtilerini tanıması öğretilmelidir ve eğer belirtiler başlarsa hemen hekime bilgi verilmesinin gerekliliği vurgulanmalıdır.</a:t>
            </a:r>
          </a:p>
          <a:p>
            <a:r>
              <a:rPr lang="tr-TR" dirty="0" err="1" smtClean="0"/>
              <a:t>Antidepresanların</a:t>
            </a:r>
            <a:r>
              <a:rPr lang="tr-TR" dirty="0" smtClean="0"/>
              <a:t> ne süre kullanılacağı konusu üzerinde henüz bir uzlaşma sağlanmış değildir.</a:t>
            </a:r>
            <a:endParaRPr lang="tr-TR" dirty="0"/>
          </a:p>
        </p:txBody>
      </p:sp>
    </p:spTree>
    <p:extLst>
      <p:ext uri="{BB962C8B-B14F-4D97-AF65-F5344CB8AC3E}">
        <p14:creationId xmlns:p14="http://schemas.microsoft.com/office/powerpoint/2010/main" val="4229772359"/>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Akut Mani/</a:t>
            </a:r>
            <a:r>
              <a:rPr lang="tr-TR" b="1" dirty="0" err="1" smtClean="0"/>
              <a:t>Hipomani</a:t>
            </a:r>
            <a:r>
              <a:rPr lang="tr-TR" b="1" dirty="0" smtClean="0"/>
              <a:t> Sağaltımı</a:t>
            </a:r>
            <a:endParaRPr lang="tr-TR" b="1" dirty="0"/>
          </a:p>
        </p:txBody>
      </p:sp>
      <p:sp>
        <p:nvSpPr>
          <p:cNvPr id="3" name="İçerik Yer Tutucusu 2"/>
          <p:cNvSpPr>
            <a:spLocks noGrp="1"/>
          </p:cNvSpPr>
          <p:nvPr>
            <p:ph idx="1"/>
          </p:nvPr>
        </p:nvSpPr>
        <p:spPr/>
        <p:txBody>
          <a:bodyPr>
            <a:normAutofit lnSpcReduction="10000"/>
          </a:bodyPr>
          <a:lstStyle/>
          <a:p>
            <a:r>
              <a:rPr lang="tr-TR" dirty="0" smtClean="0"/>
              <a:t>Ağır mani dönemi ivedi ve yoğun bakım gerektirir.</a:t>
            </a:r>
          </a:p>
          <a:p>
            <a:r>
              <a:rPr lang="tr-TR" dirty="0" smtClean="0"/>
              <a:t>Zaman geçtikçe hastada durdurulamayan bir tırmanma olur ve riskli davranışların denetim altına alınması, hastanın ve çevrenin güvenliğinin sağlanması zorlaşır.</a:t>
            </a:r>
          </a:p>
          <a:p>
            <a:r>
              <a:rPr lang="tr-TR" dirty="0" smtClean="0"/>
              <a:t>Hastayı coşturucu, öfkesini arttırıcı, kamçılayıcı söz ve tutumlardan sakınılmalıdır.</a:t>
            </a:r>
          </a:p>
          <a:p>
            <a:r>
              <a:rPr lang="tr-TR" dirty="0" smtClean="0"/>
              <a:t>Aşırı uyarıcı, hareketli, gürültülü ortamlardan uzak tutulmasında yarar vardır.</a:t>
            </a:r>
          </a:p>
          <a:p>
            <a:r>
              <a:rPr lang="tr-TR" dirty="0" smtClean="0"/>
              <a:t>Başlangıçta çok ağır gibi görünmeyen mani dönemleri, dış uyaranlarla kısa zamanda çok ağırlaşabilir.</a:t>
            </a:r>
            <a:endParaRPr lang="tr-TR" dirty="0"/>
          </a:p>
        </p:txBody>
      </p:sp>
    </p:spTree>
    <p:extLst>
      <p:ext uri="{BB962C8B-B14F-4D97-AF65-F5344CB8AC3E}">
        <p14:creationId xmlns:p14="http://schemas.microsoft.com/office/powerpoint/2010/main" val="3673487687"/>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İKİ UÇLU BOZUKLUKTA PSİKOTERAPİ</a:t>
            </a:r>
            <a:endParaRPr lang="tr-TR" b="1" dirty="0"/>
          </a:p>
        </p:txBody>
      </p:sp>
      <p:sp>
        <p:nvSpPr>
          <p:cNvPr id="3" name="İçerik Yer Tutucusu 2"/>
          <p:cNvSpPr>
            <a:spLocks noGrp="1"/>
          </p:cNvSpPr>
          <p:nvPr>
            <p:ph idx="1"/>
          </p:nvPr>
        </p:nvSpPr>
        <p:spPr/>
        <p:txBody>
          <a:bodyPr/>
          <a:lstStyle/>
          <a:p>
            <a:r>
              <a:rPr lang="tr-TR" dirty="0" smtClean="0"/>
              <a:t>Gerek çökkünlüğün gerekse iki uçlu bozukluğun sağaltımında yalnızca ilaç kullanımı yetersiz kalmaktadır.</a:t>
            </a:r>
          </a:p>
          <a:p>
            <a:r>
              <a:rPr lang="tr-TR" dirty="0" smtClean="0"/>
              <a:t>Akut mani durumunda hastaya değer veren, anlamaya, yardım etmeye çalışan, taşkınlığı arttırıcı tutumlardan sakınan insancıl bir yaklaşım dışında bir psikoterapi etkili değildir.</a:t>
            </a:r>
          </a:p>
          <a:p>
            <a:r>
              <a:rPr lang="tr-TR" dirty="0" smtClean="0"/>
              <a:t>İki uçlu bozukluğun yaşam boyu süren, kişinin yaşamının çeşitli alanlarını etkileyen sonuçları olan, sürekli ilaç kullanmasını gerektiren bir rahatsızlık olması nedeniyle bireyde güvensizliklere, karamsarlıklara yol açabildiği, uzun süre sağaltım gerektirdiği için ilaçla sağaltımın yanı sıra psikoterapiye de gereksinim vardır.</a:t>
            </a:r>
            <a:endParaRPr lang="tr-TR" dirty="0"/>
          </a:p>
        </p:txBody>
      </p:sp>
    </p:spTree>
    <p:extLst>
      <p:ext uri="{BB962C8B-B14F-4D97-AF65-F5344CB8AC3E}">
        <p14:creationId xmlns:p14="http://schemas.microsoft.com/office/powerpoint/2010/main" val="262276365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2249</TotalTime>
  <Words>6398</Words>
  <Application>Microsoft Office PowerPoint</Application>
  <PresentationFormat>Geniş ekran</PresentationFormat>
  <Paragraphs>478</Paragraphs>
  <Slides>104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104</vt:i4>
      </vt:variant>
    </vt:vector>
  </HeadingPairs>
  <TitlesOfParts>
    <vt:vector size="108" baseType="lpstr">
      <vt:lpstr>Arial</vt:lpstr>
      <vt:lpstr>Calibri</vt:lpstr>
      <vt:lpstr>Calibri Light</vt:lpstr>
      <vt:lpstr>Office Teması</vt:lpstr>
      <vt:lpstr>Psikiyatrik Sosyal Hizmet Şizofreni ve Bipolar</vt:lpstr>
      <vt:lpstr>Şizofreni</vt:lpstr>
      <vt:lpstr>PowerPoint Sunusu</vt:lpstr>
      <vt:lpstr>PowerPoint Sunusu</vt:lpstr>
      <vt:lpstr>Sıklık ve Yaygınlık</vt:lpstr>
      <vt:lpstr>PowerPoint Sunusu</vt:lpstr>
      <vt:lpstr>PowerPoint Sunusu</vt:lpstr>
      <vt:lpstr>Klinik Belirtiler ve Bulgular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Tanı</vt:lpstr>
      <vt:lpstr>PowerPoint Sunusu</vt:lpstr>
      <vt:lpstr>Şizofreni Türleri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Gidiş ve Sonlanış</vt:lpstr>
      <vt:lpstr>PowerPoint Sunusu</vt:lpstr>
      <vt:lpstr>PowerPoint Sunusu</vt:lpstr>
      <vt:lpstr>PowerPoint Sunusu</vt:lpstr>
      <vt:lpstr>PowerPoint Sunusu</vt:lpstr>
      <vt:lpstr>OLUŞ NEDENLERİ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Psikososyal Etkenler</vt:lpstr>
      <vt:lpstr>PowerPoint Sunusu</vt:lpstr>
      <vt:lpstr>PowerPoint Sunusu</vt:lpstr>
      <vt:lpstr>ŞİZOFRENİ SAĞALTIMI</vt:lpstr>
      <vt:lpstr>PowerPoint Sunusu</vt:lpstr>
      <vt:lpstr>PowerPoint Sunusu</vt:lpstr>
      <vt:lpstr>PowerPoint Sunusu</vt:lpstr>
      <vt:lpstr>PowerPoint Sunusu</vt:lpstr>
      <vt:lpstr>ŞİZOFRENİ SAĞALTIMINDA PSİKOSOSYAL YAKLAŞIMLAR</vt:lpstr>
      <vt:lpstr>PowerPoint Sunusu</vt:lpstr>
      <vt:lpstr>PowerPoint Sunusu</vt:lpstr>
      <vt:lpstr>ŞiZOFRENİDE PSİKOTERAPİ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İKİ UÇLU BOZUKLUK (BİPOLAR)</vt:lpstr>
      <vt:lpstr>BELİRTİLER, BULGULAR</vt:lpstr>
      <vt:lpstr>PowerPoint Sunusu</vt:lpstr>
      <vt:lpstr>PowerPoint Sunusu</vt:lpstr>
      <vt:lpstr>PowerPoint Sunusu</vt:lpstr>
      <vt:lpstr>PowerPoint Sunusu</vt:lpstr>
      <vt:lpstr>PowerPoint Sunusu</vt:lpstr>
      <vt:lpstr>PowerPoint Sunusu</vt:lpstr>
      <vt:lpstr>PowerPoint Sunusu</vt:lpstr>
      <vt:lpstr>İKİ UÇLU BOZUKLUK (BİPOLAR) TANISI</vt:lpstr>
      <vt:lpstr>SIKLIK VE YAYGINLIK</vt:lpstr>
      <vt:lpstr>MANİ DÖNEMİNDE VE İKİ UÇLU BOZUKLUKTA GİDİŞ VE SONLANIŞ</vt:lpstr>
      <vt:lpstr>PowerPoint Sunusu</vt:lpstr>
      <vt:lpstr>PowerPoint Sunusu</vt:lpstr>
      <vt:lpstr>PowerPoint Sunusu</vt:lpstr>
      <vt:lpstr>PowerPoint Sunusu</vt:lpstr>
      <vt:lpstr>KALITIM</vt:lpstr>
      <vt:lpstr>İKİ UÇLU BOZUKLUKTA SAĞALTIM</vt:lpstr>
      <vt:lpstr>PowerPoint Sunusu</vt:lpstr>
      <vt:lpstr>PowerPoint Sunusu</vt:lpstr>
      <vt:lpstr>PowerPoint Sunusu</vt:lpstr>
      <vt:lpstr>PowerPoint Sunusu</vt:lpstr>
      <vt:lpstr>İki Uçlu Çökkünlüğün Sağaltımı</vt:lpstr>
      <vt:lpstr>PowerPoint Sunusu</vt:lpstr>
      <vt:lpstr>Akut Mani/Hipomani Sağaltımı</vt:lpstr>
      <vt:lpstr>İKİ UÇLU BOZUKLUKTA PSİKOTERAPİ</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Psikiyatrik Sosyal Hizmet Şizofreni ve Bipolar</dc:title>
  <dc:creator>Cihan Aslan</dc:creator>
  <cp:lastModifiedBy>Microsoft</cp:lastModifiedBy>
  <cp:revision>209</cp:revision>
  <dcterms:created xsi:type="dcterms:W3CDTF">2018-10-20T13:39:32Z</dcterms:created>
  <dcterms:modified xsi:type="dcterms:W3CDTF">2021-11-26T10:21:58Z</dcterms:modified>
</cp:coreProperties>
</file>