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30E9A2A-2880-4545-AD68-D3BC5B3536EC}" type="datetimeFigureOut">
              <a:rPr lang="tr-TR" smtClean="0"/>
              <a:t>13.10.2017</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35EF474-67DC-402F-9971-7AB9CDEA31F2}" type="slidenum">
              <a:rPr lang="tr-TR" smtClean="0"/>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307967-E641-45B2-B7D6-6249DA9944BD}" type="datetimeFigureOut">
              <a:rPr lang="tr-TR" smtClean="0"/>
              <a:pPr/>
              <a:t>13.10.2017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B729BA-83AF-47F9-9432-2325A465CD5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11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Her zihinsel çalışmanın bedensel çalışma yanı varken, her bedensel çalışma da belli ölçülerde zihinsel faaliyet gerektirir. Emeğin, üretim sırasında bu şekilde bölünmesi, çalışanlar arasında da bir bölünme ve uzaklaşmaya </a:t>
            </a:r>
            <a:r>
              <a:rPr lang="tr-TR" dirty="0" err="1" smtClean="0"/>
              <a:t>yolaçmaktadır</a:t>
            </a:r>
            <a:r>
              <a:rPr lang="tr-TR" dirty="0" smtClean="0"/>
              <a:t>.</a:t>
            </a:r>
          </a:p>
          <a:p>
            <a:r>
              <a:rPr lang="tr-TR" dirty="0" smtClean="0"/>
              <a:t>Gelirler arasında sistematik olarak diğerlerine</a:t>
            </a:r>
            <a:r>
              <a:rPr lang="tr-TR" baseline="0" dirty="0" smtClean="0"/>
              <a:t> nazaran daha fazla gerçekleşenler ve bu faktörler arasında bir bağımlılık kadar bir gerilim bulunmaktadır.özellikle kapitalist toplumda bu gelir türleri farklı insanları </a:t>
            </a:r>
            <a:r>
              <a:rPr lang="tr-TR" baseline="0" dirty="0" err="1" smtClean="0"/>
              <a:t>işatret</a:t>
            </a:r>
            <a:r>
              <a:rPr lang="tr-TR" baseline="0" dirty="0" smtClean="0"/>
              <a:t> etmektedir. </a:t>
            </a:r>
            <a:endParaRPr lang="tr-TR" dirty="0"/>
          </a:p>
        </p:txBody>
      </p:sp>
      <p:sp>
        <p:nvSpPr>
          <p:cNvPr id="4" name="3 Slayt Numarası Yer Tutucusu"/>
          <p:cNvSpPr>
            <a:spLocks noGrp="1"/>
          </p:cNvSpPr>
          <p:nvPr>
            <p:ph type="sldNum" sz="quarter" idx="10"/>
          </p:nvPr>
        </p:nvSpPr>
        <p:spPr/>
        <p:txBody>
          <a:bodyPr/>
          <a:lstStyle/>
          <a:p>
            <a:fld id="{36B729BA-83AF-47F9-9432-2325A465CD5C}"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6B729BA-83AF-47F9-9432-2325A465CD5C}"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B99F443-44DA-4832-9653-736600334784}" type="datetime1">
              <a:rPr lang="tr-TR" smtClean="0"/>
              <a:t>13.10.2017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AE0622D-078E-49CB-9ED5-325F39BB4232}" type="datetime1">
              <a:rPr lang="tr-TR" smtClean="0"/>
              <a:t>13.10.2017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A010214-5013-4935-8885-5DC9D64935D8}" type="datetime1">
              <a:rPr lang="tr-TR" smtClean="0"/>
              <a:t>13.10.2017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8950F93-1512-4885-ACBC-C2900B431D8B}" type="datetime1">
              <a:rPr lang="tr-TR" smtClean="0"/>
              <a:t>13.10.2017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8BCE1D2-EE42-445A-9DB7-7351961B78B6}" type="datetime1">
              <a:rPr lang="tr-TR" smtClean="0"/>
              <a:t>13.10.2017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F07B6CD-FF45-405E-B97F-011C3244A4CD}" type="datetime1">
              <a:rPr lang="tr-TR" smtClean="0"/>
              <a:t>13.10.2017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575BF55-AC22-4B53-8A69-06D2115E3C2C}" type="datetime1">
              <a:rPr lang="tr-TR" smtClean="0"/>
              <a:t>13.10.2017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F0AEE24-C145-4765-B754-F4F4D51C348D}" type="datetime1">
              <a:rPr lang="tr-TR" smtClean="0"/>
              <a:t>13.10.2017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2BB2FFF-DA28-4F34-992C-45B824CE0C97}" type="datetime1">
              <a:rPr lang="tr-TR" smtClean="0"/>
              <a:t>13.10.2017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4878AC-D185-4768-9837-8B4CFD980007}" type="datetime1">
              <a:rPr lang="tr-TR" smtClean="0"/>
              <a:t>13.10.2017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4089BA-0AF6-4C91-BC45-3D6A188EDF95}" type="datetime1">
              <a:rPr lang="tr-TR" smtClean="0"/>
              <a:t>13.10.2017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5E8F4A0-0758-44AB-B8EA-F94B86B9532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B5884-9363-4898-BC46-D888CB3EB2DA}" type="datetime1">
              <a:rPr lang="tr-TR" smtClean="0"/>
              <a:t>13.10.2017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8F4A0-0758-44AB-B8EA-F94B86B9532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188640"/>
            <a:ext cx="7772400" cy="1152128"/>
          </a:xfrm>
        </p:spPr>
        <p:txBody>
          <a:bodyPr>
            <a:noAutofit/>
          </a:bodyPr>
          <a:lstStyle/>
          <a:p>
            <a:r>
              <a:rPr lang="tr-TR" sz="2800" dirty="0" smtClean="0"/>
              <a:t>A.Ü. Eğitim Bilimleri Fakültesi </a:t>
            </a:r>
            <a:br>
              <a:rPr lang="tr-TR" sz="2800" dirty="0" smtClean="0"/>
            </a:br>
            <a:r>
              <a:rPr lang="tr-TR" sz="2800" dirty="0" smtClean="0"/>
              <a:t>Okuldan İşe Geçiş</a:t>
            </a:r>
            <a:br>
              <a:rPr lang="tr-TR" sz="2800" dirty="0" smtClean="0"/>
            </a:br>
            <a:r>
              <a:rPr lang="tr-TR" sz="2800" dirty="0" smtClean="0"/>
              <a:t>Süreç ve Teknikler</a:t>
            </a:r>
            <a:endParaRPr lang="tr-TR" sz="2800" dirty="0"/>
          </a:p>
        </p:txBody>
      </p:sp>
      <p:sp>
        <p:nvSpPr>
          <p:cNvPr id="3" name="2 Alt Başlık"/>
          <p:cNvSpPr>
            <a:spLocks noGrp="1"/>
          </p:cNvSpPr>
          <p:nvPr>
            <p:ph type="subTitle" idx="1"/>
          </p:nvPr>
        </p:nvSpPr>
        <p:spPr>
          <a:xfrm>
            <a:off x="1403648" y="4437112"/>
            <a:ext cx="6400800" cy="1752600"/>
          </a:xfrm>
        </p:spPr>
        <p:txBody>
          <a:bodyPr/>
          <a:lstStyle/>
          <a:p>
            <a:r>
              <a:rPr lang="tr-TR" dirty="0" err="1" smtClean="0"/>
              <a:t>Prof.Dr</a:t>
            </a:r>
            <a:r>
              <a:rPr lang="tr-TR" dirty="0" smtClean="0"/>
              <a:t>. Hasan </a:t>
            </a:r>
            <a:r>
              <a:rPr lang="tr-TR" dirty="0" smtClean="0"/>
              <a:t>Hüseyin Aksoy</a:t>
            </a:r>
          </a:p>
          <a:p>
            <a:r>
              <a:rPr lang="tr-TR" dirty="0" smtClean="0"/>
              <a:t>2017- 2018</a:t>
            </a:r>
            <a:endParaRPr lang="tr-TR" dirty="0"/>
          </a:p>
        </p:txBody>
      </p:sp>
      <p:sp>
        <p:nvSpPr>
          <p:cNvPr id="4" name="1 Başlık"/>
          <p:cNvSpPr txBox="1">
            <a:spLocks/>
          </p:cNvSpPr>
          <p:nvPr/>
        </p:nvSpPr>
        <p:spPr>
          <a:xfrm>
            <a:off x="899592" y="1484784"/>
            <a:ext cx="7772400" cy="252028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chemeClr val="tx1"/>
                </a:solidFill>
                <a:effectLst/>
                <a:uLnTx/>
                <a:uFillTx/>
                <a:latin typeface="+mj-lt"/>
                <a:ea typeface="+mj-ea"/>
                <a:cs typeface="+mj-cs"/>
              </a:rPr>
              <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r>
              <a:rPr kumimoji="0" lang="tr-TR" sz="4400" b="0" i="0" u="none" strike="noStrike" kern="1200" cap="none" spc="0" normalizeH="0" baseline="0" noProof="0" dirty="0" smtClean="0">
                <a:ln>
                  <a:noFill/>
                </a:ln>
                <a:solidFill>
                  <a:schemeClr val="tx1"/>
                </a:solidFill>
                <a:effectLst/>
                <a:uLnTx/>
                <a:uFillTx/>
                <a:latin typeface="+mj-lt"/>
                <a:ea typeface="+mj-ea"/>
                <a:cs typeface="+mj-cs"/>
              </a:rPr>
              <a:t>Üretim, Üretim Faktörleri ve</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r>
              <a:rPr kumimoji="0" lang="tr-TR" sz="4400" b="0" i="0" u="none" strike="noStrike" kern="1200" cap="none" spc="0" normalizeH="0" baseline="0" noProof="0" dirty="0" smtClean="0">
                <a:ln>
                  <a:noFill/>
                </a:ln>
                <a:solidFill>
                  <a:schemeClr val="tx1"/>
                </a:solidFill>
                <a:effectLst/>
                <a:uLnTx/>
                <a:uFillTx/>
                <a:latin typeface="+mj-lt"/>
                <a:ea typeface="+mj-ea"/>
                <a:cs typeface="+mj-cs"/>
              </a:rPr>
              <a:t> Faktör Gelirleri</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endParaRPr kumimoji="0" lang="tr-TR"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4 Slayt Numarası Yer Tutucusu"/>
          <p:cNvSpPr>
            <a:spLocks noGrp="1"/>
          </p:cNvSpPr>
          <p:nvPr>
            <p:ph type="sldNum" sz="quarter" idx="12"/>
          </p:nvPr>
        </p:nvSpPr>
        <p:spPr/>
        <p:txBody>
          <a:bodyPr/>
          <a:lstStyle/>
          <a:p>
            <a:fld id="{55E8F4A0-0758-44AB-B8EA-F94B86B95320}"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Tartışma</a:t>
            </a:r>
            <a:endParaRPr lang="tr-TR" dirty="0"/>
          </a:p>
        </p:txBody>
      </p:sp>
      <p:sp>
        <p:nvSpPr>
          <p:cNvPr id="3" name="2 İçerik Yer Tutucusu"/>
          <p:cNvSpPr>
            <a:spLocks noGrp="1"/>
          </p:cNvSpPr>
          <p:nvPr>
            <p:ph idx="1"/>
          </p:nvPr>
        </p:nvSpPr>
        <p:spPr/>
        <p:txBody>
          <a:bodyPr/>
          <a:lstStyle/>
          <a:p>
            <a:r>
              <a:rPr lang="tr-TR" dirty="0" err="1" smtClean="0"/>
              <a:t>Müteşebbüşü</a:t>
            </a:r>
            <a:r>
              <a:rPr lang="tr-TR" dirty="0" smtClean="0"/>
              <a:t> diğer emek sahiplerinden ayıran nitelikler nelerdir? Neden daha çok gelir elde edebilirler?</a:t>
            </a:r>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Fayda Yaratarak Üretim</a:t>
            </a:r>
            <a:endParaRPr lang="tr-TR" dirty="0"/>
          </a:p>
        </p:txBody>
      </p:sp>
      <p:sp>
        <p:nvSpPr>
          <p:cNvPr id="3" name="2 İçerik Yer Tutucusu"/>
          <p:cNvSpPr>
            <a:spLocks noGrp="1"/>
          </p:cNvSpPr>
          <p:nvPr>
            <p:ph idx="1"/>
          </p:nvPr>
        </p:nvSpPr>
        <p:spPr/>
        <p:txBody>
          <a:bodyPr/>
          <a:lstStyle/>
          <a:p>
            <a:r>
              <a:rPr lang="tr-TR" dirty="0" smtClean="0"/>
              <a:t>Şekil faydası</a:t>
            </a:r>
          </a:p>
          <a:p>
            <a:r>
              <a:rPr lang="tr-TR" dirty="0" smtClean="0"/>
              <a:t>Zaman faydası</a:t>
            </a:r>
          </a:p>
          <a:p>
            <a:r>
              <a:rPr lang="tr-TR" dirty="0" smtClean="0"/>
              <a:t>Mekan Faydası</a:t>
            </a:r>
          </a:p>
          <a:p>
            <a:r>
              <a:rPr lang="tr-TR" dirty="0" smtClean="0"/>
              <a:t>Mülkiyet faydası</a:t>
            </a:r>
          </a:p>
          <a:p>
            <a:r>
              <a:rPr lang="tr-TR" dirty="0" smtClean="0"/>
              <a:t>Danışma, öğretim</a:t>
            </a:r>
            <a:r>
              <a:rPr lang="tr-TR" smtClean="0"/>
              <a:t>, sağlık hizmetleri.</a:t>
            </a:r>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11</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Üretim</a:t>
            </a:r>
            <a:endParaRPr lang="tr-TR" dirty="0"/>
          </a:p>
        </p:txBody>
      </p:sp>
      <p:sp>
        <p:nvSpPr>
          <p:cNvPr id="3" name="2 İçerik Yer Tutucusu"/>
          <p:cNvSpPr>
            <a:spLocks noGrp="1"/>
          </p:cNvSpPr>
          <p:nvPr>
            <p:ph idx="1"/>
          </p:nvPr>
        </p:nvSpPr>
        <p:spPr>
          <a:xfrm>
            <a:off x="457200" y="1268760"/>
            <a:ext cx="8435280" cy="5589240"/>
          </a:xfrm>
        </p:spPr>
        <p:txBody>
          <a:bodyPr>
            <a:normAutofit/>
          </a:bodyPr>
          <a:lstStyle/>
          <a:p>
            <a:r>
              <a:rPr lang="tr-TR" sz="2400" dirty="0" smtClean="0"/>
              <a:t>İnsan ihtiyaçlarını tatmin etmeyi sağlayarak iktisadî faydayı artıran her türlü faaliyete üretim denir. Diğer bir deyişle üretim fayda yaratmak şeklinde de tanımlanabilir. Fayda kavramının içerisine hizmet ve mal faydası da girmektedir.  </a:t>
            </a:r>
          </a:p>
          <a:p>
            <a:r>
              <a:rPr lang="tr-TR" sz="2400" dirty="0" smtClean="0"/>
              <a:t>Mal ve hizmetlerin üretilmesi için üretim faktörlerine de ihtiyaç bulunmaktadır. O halde üretim faktörleri, üretimin meydana gelmesi için gerekli unsurlardır. </a:t>
            </a:r>
          </a:p>
          <a:p>
            <a:r>
              <a:rPr lang="tr-TR" sz="2400" dirty="0" smtClean="0"/>
              <a:t>Dolayısıyla üretim bu faktörlerin mal ve hizmet haline dönüşümünü ifade eder. Klasik ekonomide üretim faktörleri üç başlık altında sınıflandırılmaktadır. Bunlar: Emek, sermaye ve doğal kaynaklar (toprak)dır.</a:t>
            </a:r>
          </a:p>
          <a:p>
            <a:endParaRPr lang="tr-TR" sz="2400"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 Emek</a:t>
            </a:r>
            <a:r>
              <a:rPr lang="tr-TR" dirty="0" smtClean="0"/>
              <a:t/>
            </a:r>
            <a:br>
              <a:rPr lang="tr-TR" dirty="0" smtClean="0"/>
            </a:br>
            <a:endParaRPr lang="tr-TR" dirty="0"/>
          </a:p>
        </p:txBody>
      </p:sp>
      <p:sp>
        <p:nvSpPr>
          <p:cNvPr id="3" name="2 İçerik Yer Tutucusu"/>
          <p:cNvSpPr>
            <a:spLocks noGrp="1"/>
          </p:cNvSpPr>
          <p:nvPr>
            <p:ph idx="1"/>
          </p:nvPr>
        </p:nvSpPr>
        <p:spPr>
          <a:xfrm>
            <a:off x="395536" y="1124744"/>
            <a:ext cx="8352928" cy="5544616"/>
          </a:xfrm>
        </p:spPr>
        <p:txBody>
          <a:bodyPr>
            <a:normAutofit fontScale="70000" lnSpcReduction="20000"/>
          </a:bodyPr>
          <a:lstStyle/>
          <a:p>
            <a:r>
              <a:rPr lang="tr-TR" dirty="0" smtClean="0"/>
              <a:t>Emek, üretimin temel öğesi olup, insan faaliyetinin üretime katılmasıdır. Çalışanın yaptığı hizmetler karşılığı elde ettiği kazanca "ücret" denir. İnsanın fiziki gücü veya zihinsel yeteneği ile yapılan işlere göre emeğin üretkenliği değişiklik gösterir. Buna göre emek ilk olarak ikiye ayrılır:</a:t>
            </a:r>
          </a:p>
          <a:p>
            <a:pPr>
              <a:buNone/>
            </a:pPr>
            <a:r>
              <a:rPr lang="tr-TR" b="1" dirty="0" smtClean="0"/>
              <a:t>		1-</a:t>
            </a:r>
            <a:r>
              <a:rPr lang="tr-TR" dirty="0" smtClean="0"/>
              <a:t> Fiziki güç,</a:t>
            </a:r>
          </a:p>
          <a:p>
            <a:pPr>
              <a:buNone/>
            </a:pPr>
            <a:r>
              <a:rPr lang="tr-TR" b="1" dirty="0" smtClean="0"/>
              <a:t>		2-</a:t>
            </a:r>
            <a:r>
              <a:rPr lang="tr-TR" dirty="0" smtClean="0"/>
              <a:t> Zihni güç. </a:t>
            </a:r>
          </a:p>
          <a:p>
            <a:r>
              <a:rPr lang="tr-TR" dirty="0" smtClean="0"/>
              <a:t>Ayrıca emek öyle bir üretim faktörüdür ki, diğer üretim faktörlerinin bir araya getirilerek (yeterli miktar ve kalitede) üretime </a:t>
            </a:r>
            <a:r>
              <a:rPr lang="tr-TR" dirty="0" err="1" smtClean="0"/>
              <a:t>sevkedilmesi</a:t>
            </a:r>
            <a:r>
              <a:rPr lang="tr-TR" dirty="0" smtClean="0"/>
              <a:t> de doğrudan doğruya kendisine bağlıdır. </a:t>
            </a:r>
            <a:r>
              <a:rPr lang="tr-TR" dirty="0" smtClean="0"/>
              <a:t>Bütün </a:t>
            </a:r>
            <a:r>
              <a:rPr lang="tr-TR" dirty="0" smtClean="0"/>
              <a:t>ekonomik faaliyetlerin (üretim, dağıtım, tüketim, yatırım vb.) tek amacı emek faktörünün muhatabı olan insanın refah ve mutluluğunun sağlanmasıdır.</a:t>
            </a:r>
          </a:p>
          <a:p>
            <a:r>
              <a:rPr lang="tr-TR" dirty="0" smtClean="0"/>
              <a:t>İşgücünün uzmanlaşması ise, üretimde işbölümü ve teknolojinin gelişmesi ile meydana gelmiştir. Değişik mal ve hizmetlerin üretilmesi, çeşitli yeteneklerin ve bilginin kazanılmasını gerekli kılmıştır. Otomasyon ile sermaye-yoğun üretim malları daha fazla üretilmiştir. Bunun neticesinde de işgücü uzmanlaşma alanlarına itilmiştir.</a:t>
            </a:r>
          </a:p>
          <a:p>
            <a:endParaRPr lang="tr-TR" dirty="0" smtClean="0"/>
          </a:p>
        </p:txBody>
      </p:sp>
      <p:sp>
        <p:nvSpPr>
          <p:cNvPr id="4" name="3 Slayt Numarası Yer Tutucusu"/>
          <p:cNvSpPr>
            <a:spLocks noGrp="1"/>
          </p:cNvSpPr>
          <p:nvPr>
            <p:ph type="sldNum" sz="quarter" idx="12"/>
          </p:nvPr>
        </p:nvSpPr>
        <p:spPr/>
        <p:txBody>
          <a:bodyPr/>
          <a:lstStyle/>
          <a:p>
            <a:fld id="{55E8F4A0-0758-44AB-B8EA-F94B86B9532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Tartışma </a:t>
            </a:r>
            <a:endParaRPr lang="tr-TR" dirty="0"/>
          </a:p>
        </p:txBody>
      </p:sp>
      <p:sp>
        <p:nvSpPr>
          <p:cNvPr id="3" name="2 İçerik Yer Tutucusu"/>
          <p:cNvSpPr>
            <a:spLocks noGrp="1"/>
          </p:cNvSpPr>
          <p:nvPr>
            <p:ph idx="1"/>
          </p:nvPr>
        </p:nvSpPr>
        <p:spPr/>
        <p:txBody>
          <a:bodyPr/>
          <a:lstStyle/>
          <a:p>
            <a:r>
              <a:rPr lang="tr-TR" dirty="0" smtClean="0"/>
              <a:t>İktisadi bilgi olarak sunulan  ve yaygın kabul gören bu betimlemelerde ne tür sorunlar bulunmaktadır?</a:t>
            </a:r>
          </a:p>
          <a:p>
            <a:r>
              <a:rPr lang="tr-TR" dirty="0" smtClean="0"/>
              <a:t>Emek niteliğinin dönüşümü, üretimin amacı, uzmanlaşma konularındaki gelişmeler gelir ve yaşam koşulları bakımından, hangi üretim faktörlerini nasıl etkilemektedir?</a:t>
            </a:r>
          </a:p>
          <a:p>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 Doğal Kaynaklar (Toprak)</a:t>
            </a:r>
            <a:r>
              <a:rPr lang="tr-TR" dirty="0" smtClean="0"/>
              <a:t/>
            </a:r>
            <a:br>
              <a:rPr lang="tr-TR" dirty="0" smtClean="0"/>
            </a:br>
            <a:endParaRPr lang="tr-TR" dirty="0"/>
          </a:p>
        </p:txBody>
      </p:sp>
      <p:sp>
        <p:nvSpPr>
          <p:cNvPr id="3" name="2 İçerik Yer Tutucusu"/>
          <p:cNvSpPr>
            <a:spLocks noGrp="1"/>
          </p:cNvSpPr>
          <p:nvPr>
            <p:ph idx="1"/>
          </p:nvPr>
        </p:nvSpPr>
        <p:spPr>
          <a:xfrm>
            <a:off x="457200" y="1600200"/>
            <a:ext cx="8507288" cy="5069160"/>
          </a:xfrm>
        </p:spPr>
        <p:txBody>
          <a:bodyPr>
            <a:normAutofit fontScale="70000" lnSpcReduction="20000"/>
          </a:bodyPr>
          <a:lstStyle/>
          <a:p>
            <a:r>
              <a:rPr lang="tr-TR" dirty="0" smtClean="0"/>
              <a:t>Yeraltı ve yerüstü kaynaklarla, tabiatın sahip olduğu her türlü unsur doğal kaynaklar tanımının içine girer.</a:t>
            </a:r>
          </a:p>
          <a:p>
            <a:r>
              <a:rPr lang="tr-TR" dirty="0" smtClean="0"/>
              <a:t>Bir üretim faktörü olan toprağın önemli bir özelliği, arzının sabit olmasıdır. Böylece toprak üzerinde yapılan işlemler ile verimliliği değiştirilebilir. Ancak doğal kaynakların arzının sabit olmasına rağmen zaman içinde bazı değişmeler ortaya çıkabilir, örneğin, ormanların azalması, yeraltı zenginliklerinin yok olması gibi. Bunun yanında bu azalmalar karşısında tekniğin ilerlemesi ile doğal kaynakları arttırıcı değişmeler yapılabilmiştir. Örneğin kurak toprakları sulama, gübreleme ve diğer işlemler ile doğal kaynakların verimliliğine katkı yapılmıştır.</a:t>
            </a:r>
          </a:p>
          <a:p>
            <a:r>
              <a:rPr lang="tr-TR" dirty="0" smtClean="0"/>
              <a:t>Doğal kaynaklara sahip olanların elde ettikleri gelire "rant" adı verilir. Toprağın kullanılması veya hammaddenin elde edilmesi, üretim faktörlerinin ortak faaliyetleri neticesinde ortaya çıkmaktadır. Örneğin petrolü yeryüzüne çıkarma faaliyeti sırasında çok işçi istihdamı ile birlikte deniz taşımacılığı önemli yer tutmaktadır.</a:t>
            </a:r>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Tartışma	</a:t>
            </a:r>
            <a:endParaRPr lang="tr-TR" dirty="0"/>
          </a:p>
        </p:txBody>
      </p:sp>
      <p:sp>
        <p:nvSpPr>
          <p:cNvPr id="3" name="2 İçerik Yer Tutucusu"/>
          <p:cNvSpPr>
            <a:spLocks noGrp="1"/>
          </p:cNvSpPr>
          <p:nvPr>
            <p:ph idx="1"/>
          </p:nvPr>
        </p:nvSpPr>
        <p:spPr/>
        <p:txBody>
          <a:bodyPr/>
          <a:lstStyle/>
          <a:p>
            <a:r>
              <a:rPr lang="tr-TR" dirty="0" smtClean="0"/>
              <a:t>Doğal kaynakların kullanım biçiminin istihdam üzerinde nasıl bir etkisi bulunmaktadır? Doğal kaynakları benzer olan ülkeler aynı düzeyde ve nitelikte mi üretim yapabilirler</a:t>
            </a:r>
            <a:r>
              <a:rPr lang="tr-TR" dirty="0" smtClean="0"/>
              <a:t>? </a:t>
            </a:r>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c) Sermaye</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55000" lnSpcReduction="20000"/>
          </a:bodyPr>
          <a:lstStyle/>
          <a:p>
            <a:r>
              <a:rPr lang="tr-TR" dirty="0" smtClean="0"/>
              <a:t>Ekonomide her türlü üretilmiş üretim aracı, sermaye olup, üretimi gerçekleştiren bir faktördür. Sermaye faktörü üretim faaliyetinde insana yardımcı olur ve verimliliği arttırır. Örneğin kumaş üreten fabrika, tarlada kullanılan traktör ve enerji sağlayan barajlar sermaye niteliğindeki üretim faktörleridir. Üretim faktörü olarak sermaye, fiziki sermaye mallarını kapsar. Bunun yanında var olan parasal sermaye fiziki üretime katılmaz, ancak fizikî sermayenin elde edilmesi için kullanılır. Fizikî sermayenin en önemli özelliği, doğada bulunmayıp insan güç ve zekâsından meydana gelen bir üretim faktörü oluşudur.</a:t>
            </a:r>
          </a:p>
          <a:p>
            <a:r>
              <a:rPr lang="tr-TR" dirty="0" smtClean="0"/>
              <a:t>Bir işletmenin gereçlerini yenilemeye veya arttırmaya yönelik faaliyetlerine "yatırım" denir. Bu faaliyetlerinin gerçekleşmesi için sağlanan finansman karşılığında kuruluşlara veya kişilere yapılan ödemelere "faiz" denir. Bu da faizin sermayenin fiyatı olduğunu göstermektedir.</a:t>
            </a:r>
          </a:p>
          <a:p>
            <a:endParaRPr lang="tr-TR" dirty="0"/>
          </a:p>
          <a:p>
            <a:pPr>
              <a:buNone/>
            </a:pPr>
            <a:r>
              <a:rPr lang="tr-TR" dirty="0" smtClean="0"/>
              <a:t>Buna göre ekonomideki yatırımlar veya yatırım malları iki gruba ayrılır</a:t>
            </a:r>
          </a:p>
          <a:p>
            <a:r>
              <a:rPr lang="tr-TR" b="1" dirty="0" smtClean="0"/>
              <a:t>1-</a:t>
            </a:r>
            <a:r>
              <a:rPr lang="tr-TR" dirty="0" smtClean="0"/>
              <a:t> Sosyal sermaye veya enfrastrüktür.</a:t>
            </a:r>
          </a:p>
          <a:p>
            <a:r>
              <a:rPr lang="tr-TR" b="1" dirty="0" smtClean="0"/>
              <a:t>2-</a:t>
            </a:r>
            <a:r>
              <a:rPr lang="tr-TR" dirty="0" smtClean="0"/>
              <a:t> Doğrudan verimli olan sermaye. Birinci grupta yer alan yatırımlar baraj,	yol, konut, liman vs.dir. İkinci gruba ise fabrikalar gibi yatırımlar girer. Ancak ekonomide verimliliğin oluşması için -bu iki grup arasında denge olması gerekir.</a:t>
            </a:r>
          </a:p>
          <a:p>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Tartışma	</a:t>
            </a:r>
            <a:endParaRPr lang="tr-TR" dirty="0"/>
          </a:p>
        </p:txBody>
      </p:sp>
      <p:sp>
        <p:nvSpPr>
          <p:cNvPr id="3" name="2 İçerik Yer Tutucusu"/>
          <p:cNvSpPr>
            <a:spLocks noGrp="1"/>
          </p:cNvSpPr>
          <p:nvPr>
            <p:ph idx="1"/>
          </p:nvPr>
        </p:nvSpPr>
        <p:spPr/>
        <p:txBody>
          <a:bodyPr/>
          <a:lstStyle/>
          <a:p>
            <a:r>
              <a:rPr lang="tr-TR" dirty="0" smtClean="0"/>
              <a:t>Sermaye’nin fiyatı/bedeli olan faiz kimin geliridir? Nasıl bir süreç ile gelir gerçekleşir? Faiz gelirinin toplumsal gelirdeki payının artışı ya da azalışı nasıl bir süreç ve sonuç yaratır?</a:t>
            </a:r>
          </a:p>
          <a:p>
            <a:r>
              <a:rPr lang="tr-TR" dirty="0" smtClean="0"/>
              <a:t> Faiz uygulaması olmayan siyasal sistemlerde bu durum nasıl sürdürülebilir? Faizsiz bir sermaye faktörü kullanımının gerçekleştirilebilmesi olası mıdır?</a:t>
            </a:r>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Teşebbüs</a:t>
            </a:r>
            <a:r>
              <a:rPr lang="tr-TR" dirty="0" smtClean="0"/>
              <a:t/>
            </a:r>
            <a:br>
              <a:rPr lang="tr-TR" dirty="0" smtClean="0"/>
            </a:br>
            <a:endParaRPr lang="tr-TR" dirty="0"/>
          </a:p>
        </p:txBody>
      </p:sp>
      <p:sp>
        <p:nvSpPr>
          <p:cNvPr id="3" name="2 İçerik Yer Tutucusu"/>
          <p:cNvSpPr>
            <a:spLocks noGrp="1"/>
          </p:cNvSpPr>
          <p:nvPr>
            <p:ph idx="1"/>
          </p:nvPr>
        </p:nvSpPr>
        <p:spPr>
          <a:xfrm>
            <a:off x="457200" y="836712"/>
            <a:ext cx="8363272" cy="5832648"/>
          </a:xfrm>
        </p:spPr>
        <p:txBody>
          <a:bodyPr>
            <a:normAutofit fontScale="32500" lnSpcReduction="20000"/>
          </a:bodyPr>
          <a:lstStyle/>
          <a:p>
            <a:pPr>
              <a:buNone/>
            </a:pPr>
            <a:endParaRPr lang="tr-TR" sz="5500" dirty="0" smtClean="0"/>
          </a:p>
          <a:p>
            <a:r>
              <a:rPr lang="tr-TR" sz="5500" dirty="0" smtClean="0"/>
              <a:t>Modern ekonomilerde, klasik üç üretim faktörlerine bir faktör daha eklenir. Eklenen bu üretim faktörü teşebbüs faktörüdür.</a:t>
            </a:r>
          </a:p>
          <a:p>
            <a:r>
              <a:rPr lang="tr-TR" sz="5500" dirty="0" smtClean="0"/>
              <a:t>Bu faktörün görevleri yukarıda açıklanan üretim faktörlerinin organize edilmesi ve yönetilmesidir.</a:t>
            </a:r>
          </a:p>
          <a:p>
            <a:r>
              <a:rPr lang="tr-TR" sz="5500" dirty="0" smtClean="0"/>
              <a:t>Üretim faktörlerinin sayı olarak dörde çıkması ekonomide meydana gelen genel gelişmenin neticesidir. Önceleri teşebbüs sahibi olanların (müteşebbis veya girişimcinin) üretim faaliyetlerine katılmak için yeterli sermayeye sahip olmaları gerekli idi. Ancak bugünkü modern ekonomilerde sermaye ve teşebbüs faktörleri arasındaki farklar açıklık kazanmıştır.</a:t>
            </a:r>
          </a:p>
          <a:p>
            <a:r>
              <a:rPr lang="tr-TR" sz="5500" dirty="0" smtClean="0"/>
              <a:t>Müteşebbis (girişimci) kavramından firmanın sahibi ve sahipleri anlaşılır. Firmanın müdürü müteşebbis değildir, sadece istihdam edilmiş bir yöneticidir. Müteşebbis, kâr amacı için sermaye koyarak, faaliyetin riskini (kâr ve zararı) yüklenen kimsedir. Müteşebbis doğrudan kendi sermayesini koyabildiği gibi, bankalardan ödünç alınan krediyi de sermaye olarak kullanabilir.</a:t>
            </a:r>
          </a:p>
          <a:p>
            <a:r>
              <a:rPr lang="tr-TR" sz="5500" dirty="0" smtClean="0"/>
              <a:t>Teşebbüs (girişim) kavramı, geniş anlamda, özel kâr amacına yönelik firmaları kapsadığı gibi, kamu yararına yönelik kamu iktisadi kuruluşlarını da içerirler. Kamu ve özel sektörün bir arada bulunduğu "karma </a:t>
            </a:r>
            <a:r>
              <a:rPr lang="tr-TR" sz="5500" dirty="0" err="1" smtClean="0"/>
              <a:t>ekonomiler"de</a:t>
            </a:r>
            <a:r>
              <a:rPr lang="tr-TR" sz="5500" dirty="0" smtClean="0"/>
              <a:t> kamu iktisadi kuruluşları üretici konumunda olup devlet müteşebbis durumundadır. Burada meydana gelen kâr ve zararı devlet üstlenir.</a:t>
            </a:r>
          </a:p>
          <a:p>
            <a:r>
              <a:rPr lang="tr-TR" sz="5500" dirty="0" smtClean="0"/>
              <a:t>Üretimin meydana gelmesi için kullanılan üretim </a:t>
            </a:r>
            <a:r>
              <a:rPr lang="tr-TR" sz="5500" dirty="0" err="1" smtClean="0"/>
              <a:t>faktörlerleri</a:t>
            </a:r>
            <a:r>
              <a:rPr lang="tr-TR" sz="5500" dirty="0" smtClean="0"/>
              <a:t> içinde temel faktörler görevini  emek ve doğal kaynaklar almaktadır. Çünkü üretim bu gibi faktörlerle gerçekleştirilebilmektedir.</a:t>
            </a:r>
          </a:p>
          <a:p>
            <a:endParaRPr lang="tr-TR" dirty="0" smtClean="0"/>
          </a:p>
          <a:p>
            <a:pPr>
              <a:buNone/>
            </a:pPr>
            <a:r>
              <a:rPr lang="tr-TR" dirty="0" smtClean="0"/>
              <a:t>(SBA)</a:t>
            </a:r>
          </a:p>
          <a:p>
            <a:endParaRPr lang="tr-TR" dirty="0" smtClean="0"/>
          </a:p>
          <a:p>
            <a:endParaRPr lang="tr-TR" dirty="0"/>
          </a:p>
        </p:txBody>
      </p:sp>
      <p:sp>
        <p:nvSpPr>
          <p:cNvPr id="4" name="3 Slayt Numarası Yer Tutucusu"/>
          <p:cNvSpPr>
            <a:spLocks noGrp="1"/>
          </p:cNvSpPr>
          <p:nvPr>
            <p:ph type="sldNum" sz="quarter" idx="12"/>
          </p:nvPr>
        </p:nvSpPr>
        <p:spPr/>
        <p:txBody>
          <a:bodyPr/>
          <a:lstStyle/>
          <a:p>
            <a:fld id="{55E8F4A0-0758-44AB-B8EA-F94B86B95320}"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890</Words>
  <Application>Microsoft Office PowerPoint</Application>
  <PresentationFormat>Ekran Gösterisi (4:3)</PresentationFormat>
  <Paragraphs>75</Paragraphs>
  <Slides>11</Slides>
  <Notes>11</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A.Ü. Eğitim Bilimleri Fakültesi  Okuldan İşe Geçiş Süreç ve Teknikler</vt:lpstr>
      <vt:lpstr>Üretim</vt:lpstr>
      <vt:lpstr>a) Emek </vt:lpstr>
      <vt:lpstr>Tartışma </vt:lpstr>
      <vt:lpstr>b) Doğal Kaynaklar (Toprak) </vt:lpstr>
      <vt:lpstr>Tartışma </vt:lpstr>
      <vt:lpstr>c) Sermaye </vt:lpstr>
      <vt:lpstr>Tartışma </vt:lpstr>
      <vt:lpstr>Teşebbüs </vt:lpstr>
      <vt:lpstr>Tartışma</vt:lpstr>
      <vt:lpstr>Fayda Yaratarak Üretim</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ebens13</dc:creator>
  <cp:lastModifiedBy>H_HUSEYIN</cp:lastModifiedBy>
  <cp:revision>10</cp:revision>
  <dcterms:created xsi:type="dcterms:W3CDTF">2014-09-25T22:18:49Z</dcterms:created>
  <dcterms:modified xsi:type="dcterms:W3CDTF">2017-10-13T11:31:03Z</dcterms:modified>
</cp:coreProperties>
</file>