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690" r:id="rId3"/>
    <p:sldId id="689" r:id="rId4"/>
    <p:sldId id="691" r:id="rId5"/>
    <p:sldId id="692" r:id="rId6"/>
    <p:sldId id="693" r:id="rId7"/>
    <p:sldId id="694" r:id="rId8"/>
    <p:sldId id="696" r:id="rId9"/>
    <p:sldId id="697" r:id="rId10"/>
    <p:sldId id="698" r:id="rId11"/>
    <p:sldId id="695" r:id="rId12"/>
    <p:sldId id="699" r:id="rId13"/>
    <p:sldId id="707" r:id="rId14"/>
    <p:sldId id="708" r:id="rId15"/>
    <p:sldId id="705" r:id="rId16"/>
    <p:sldId id="701" r:id="rId17"/>
    <p:sldId id="706" r:id="rId18"/>
    <p:sldId id="709" r:id="rId19"/>
    <p:sldId id="710" r:id="rId20"/>
    <p:sldId id="711" r:id="rId2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3" autoAdjust="0"/>
    <p:restoredTop sz="94604" autoAdjust="0"/>
  </p:normalViewPr>
  <p:slideViewPr>
    <p:cSldViewPr>
      <p:cViewPr>
        <p:scale>
          <a:sx n="66" d="100"/>
          <a:sy n="66" d="100"/>
        </p:scale>
        <p:origin x="-1877" y="-4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925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2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925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925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9260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26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26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0F2766-236C-41DF-8D45-16FED262777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836B6-3E6B-4BCE-B181-81443D0C365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A84FB-4A83-40B8-A182-E652DBF987F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8C7A6-7F31-4222-B881-CCECFCC8E06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D4E93-0534-4893-80CE-FAE6F82F0D3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730B6-1478-4C46-B0F7-8518461D89C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E79B9-6797-4A9E-929A-F4B399CB37E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16EF0-8216-4C7B-93BC-9F0932878C7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84221-3708-4A44-A7B1-B02A9F57E98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F09FE-2710-4787-8B25-72CADE33D59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2FA47-1506-4454-9DF8-7C26E517068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tr-TR"/>
            </a:p>
          </p:txBody>
        </p:sp>
        <p:sp>
          <p:nvSpPr>
            <p:cNvPr id="821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1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2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23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823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823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823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823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321FD72-6068-4576-9609-544F1E9AE8C8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oyen.uio.no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nfusion.allconet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wsd.k12.pa.us/" TargetMode="Externa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oyen.uio.no/palmu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555875" y="1916113"/>
            <a:ext cx="4197350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PALEONTOLOJI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555875" y="3860800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i="1" dirty="0" smtClean="0"/>
              <a:t>11. </a:t>
            </a:r>
            <a:r>
              <a:rPr lang="tr-TR" i="1" dirty="0"/>
              <a:t>Hafta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3851920" y="4293096"/>
            <a:ext cx="1944638" cy="3596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M.Görmüş</a:t>
            </a:r>
            <a:endParaRPr lang="tr-TR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802" name="Picture 2" descr="Scan10033"/>
          <p:cNvPicPr>
            <a:picLocks noChangeAspect="1" noChangeArrowheads="1"/>
          </p:cNvPicPr>
          <p:nvPr/>
        </p:nvPicPr>
        <p:blipFill>
          <a:blip r:embed="rId2" cstate="print"/>
          <a:srcRect l="33661" t="10565" r="50246" b="50526"/>
          <a:stretch>
            <a:fillRect/>
          </a:stretch>
        </p:blipFill>
        <p:spPr bwMode="auto">
          <a:xfrm>
            <a:off x="0" y="0"/>
            <a:ext cx="2720975" cy="4652963"/>
          </a:xfrm>
          <a:prstGeom prst="rect">
            <a:avLst/>
          </a:prstGeom>
          <a:noFill/>
        </p:spPr>
      </p:pic>
      <p:pic>
        <p:nvPicPr>
          <p:cNvPr id="588803" name="Picture 3" descr="Scan10033"/>
          <p:cNvPicPr>
            <a:picLocks noChangeAspect="1" noChangeArrowheads="1"/>
          </p:cNvPicPr>
          <p:nvPr/>
        </p:nvPicPr>
        <p:blipFill>
          <a:blip r:embed="rId2" cstate="print"/>
          <a:srcRect l="9268" t="55472" r="50780" b="13254"/>
          <a:stretch>
            <a:fillRect/>
          </a:stretch>
        </p:blipFill>
        <p:spPr bwMode="auto">
          <a:xfrm>
            <a:off x="2843213" y="0"/>
            <a:ext cx="4270375" cy="2363788"/>
          </a:xfrm>
          <a:prstGeom prst="rect">
            <a:avLst/>
          </a:prstGeom>
          <a:noFill/>
        </p:spPr>
      </p:pic>
      <p:pic>
        <p:nvPicPr>
          <p:cNvPr id="588804" name="Picture 4" descr="Scan10033"/>
          <p:cNvPicPr>
            <a:picLocks noChangeAspect="1" noChangeArrowheads="1"/>
          </p:cNvPicPr>
          <p:nvPr/>
        </p:nvPicPr>
        <p:blipFill>
          <a:blip r:embed="rId2" cstate="print"/>
          <a:srcRect l="79474" t="10522" r="5020" b="35518"/>
          <a:stretch>
            <a:fillRect/>
          </a:stretch>
        </p:blipFill>
        <p:spPr bwMode="auto">
          <a:xfrm>
            <a:off x="7164388" y="0"/>
            <a:ext cx="1657350" cy="4078288"/>
          </a:xfrm>
          <a:prstGeom prst="rect">
            <a:avLst/>
          </a:prstGeom>
          <a:noFill/>
        </p:spPr>
      </p:pic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2987675" y="2852738"/>
            <a:ext cx="4537075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tr-TR"/>
              <a:t>Ammonoidler incelenirken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tr-TR"/>
              <a:t>Kavkı şekli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tr-TR"/>
              <a:t>Sarılım şekli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tr-TR"/>
              <a:t>Kavkı üzerindeki süsler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tr-TR"/>
              <a:t>Kavkı üzerindeki sütür çizgisi tipi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tr-TR"/>
              <a:t>Ağız şekli,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tr-TR"/>
              <a:t>Varsa tüberkül şekilleri</a:t>
            </a:r>
          </a:p>
          <a:p>
            <a:pPr marL="342900" indent="-342900">
              <a:spcBef>
                <a:spcPct val="50000"/>
              </a:spcBef>
            </a:pPr>
            <a:r>
              <a:rPr lang="tr-TR"/>
              <a:t>Not edilmelidir.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732" name="Picture 4" descr="Scan10032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7901" t="8591" r="51181" b="9789"/>
          <a:stretch>
            <a:fillRect/>
          </a:stretch>
        </p:blipFill>
        <p:spPr bwMode="auto">
          <a:xfrm>
            <a:off x="1763713" y="0"/>
            <a:ext cx="4862512" cy="6858000"/>
          </a:xfrm>
          <a:prstGeom prst="rect">
            <a:avLst/>
          </a:prstGeom>
          <a:noFill/>
        </p:spPr>
      </p:pic>
      <p:sp>
        <p:nvSpPr>
          <p:cNvPr id="585733" name="AutoShape 5"/>
          <p:cNvSpPr>
            <a:spLocks noChangeArrowheads="1"/>
          </p:cNvSpPr>
          <p:nvPr/>
        </p:nvSpPr>
        <p:spPr bwMode="auto">
          <a:xfrm>
            <a:off x="1187450" y="3500438"/>
            <a:ext cx="576263" cy="935037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35" name="Text Box 11"/>
          <p:cNvSpPr txBox="1">
            <a:spLocks noChangeArrowheads="1"/>
          </p:cNvSpPr>
          <p:nvPr/>
        </p:nvSpPr>
        <p:spPr bwMode="auto">
          <a:xfrm>
            <a:off x="0" y="357346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i="1"/>
              <a:t>Goniatites</a:t>
            </a:r>
            <a:r>
              <a:rPr lang="tr-TR"/>
              <a:t> (Karbonifer)</a:t>
            </a:r>
          </a:p>
        </p:txBody>
      </p:sp>
      <p:pic>
        <p:nvPicPr>
          <p:cNvPr id="589836" name="Picture 12"/>
          <p:cNvPicPr>
            <a:picLocks noChangeAspect="1" noChangeArrowheads="1"/>
          </p:cNvPicPr>
          <p:nvPr/>
        </p:nvPicPr>
        <p:blipFill>
          <a:blip r:embed="rId2" cstate="print"/>
          <a:srcRect l="11363" t="26237" r="73116" b="54318"/>
          <a:stretch>
            <a:fillRect/>
          </a:stretch>
        </p:blipFill>
        <p:spPr bwMode="auto">
          <a:xfrm>
            <a:off x="5651500" y="3576638"/>
            <a:ext cx="3492500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9829" name="Picture 5" descr="Scan10035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l="31502" t="43835" r="52460" b="42397"/>
          <a:stretch>
            <a:fillRect/>
          </a:stretch>
        </p:blipFill>
        <p:spPr bwMode="auto">
          <a:xfrm>
            <a:off x="0" y="0"/>
            <a:ext cx="5795963" cy="3519488"/>
          </a:xfrm>
          <a:prstGeom prst="rect">
            <a:avLst/>
          </a:prstGeom>
          <a:noFill/>
        </p:spPr>
      </p:pic>
      <p:sp>
        <p:nvSpPr>
          <p:cNvPr id="589837" name="Rectangle 13"/>
          <p:cNvSpPr>
            <a:spLocks noChangeArrowheads="1"/>
          </p:cNvSpPr>
          <p:nvPr/>
        </p:nvSpPr>
        <p:spPr bwMode="auto">
          <a:xfrm>
            <a:off x="1692275" y="6381750"/>
            <a:ext cx="3875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000"/>
              <a:t>http://www.toyen.uio.no/palmus/galleri/montre/english/a42569.htm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042" name="Picture 2" descr="Scan10035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35516" t="68123" r="52460" b="14055"/>
          <a:stretch>
            <a:fillRect/>
          </a:stretch>
        </p:blipFill>
        <p:spPr bwMode="auto">
          <a:xfrm>
            <a:off x="0" y="0"/>
            <a:ext cx="6542088" cy="6858000"/>
          </a:xfrm>
          <a:prstGeom prst="rect">
            <a:avLst/>
          </a:prstGeom>
          <a:noFill/>
        </p:spPr>
      </p:pic>
      <p:sp>
        <p:nvSpPr>
          <p:cNvPr id="599045" name="Text Box 5"/>
          <p:cNvSpPr txBox="1">
            <a:spLocks noChangeArrowheads="1"/>
          </p:cNvSpPr>
          <p:nvPr/>
        </p:nvSpPr>
        <p:spPr bwMode="auto">
          <a:xfrm>
            <a:off x="6443663" y="6021388"/>
            <a:ext cx="2411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i="1"/>
              <a:t>Ceratites </a:t>
            </a:r>
          </a:p>
          <a:p>
            <a:r>
              <a:rPr lang="tr-TR"/>
              <a:t>Jura</a:t>
            </a:r>
          </a:p>
        </p:txBody>
      </p:sp>
      <p:pic>
        <p:nvPicPr>
          <p:cNvPr id="599046" name="Picture 6"/>
          <p:cNvPicPr>
            <a:picLocks noChangeAspect="1" noChangeArrowheads="1"/>
          </p:cNvPicPr>
          <p:nvPr/>
        </p:nvPicPr>
        <p:blipFill>
          <a:blip r:embed="rId3" cstate="print"/>
          <a:srcRect l="11655" t="26237" r="72144" b="54318"/>
          <a:stretch>
            <a:fillRect/>
          </a:stretch>
        </p:blipFill>
        <p:spPr bwMode="auto">
          <a:xfrm>
            <a:off x="6516688" y="0"/>
            <a:ext cx="2627312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9047" name="Rectangle 7"/>
          <p:cNvSpPr>
            <a:spLocks noChangeArrowheads="1"/>
          </p:cNvSpPr>
          <p:nvPr/>
        </p:nvSpPr>
        <p:spPr bwMode="auto">
          <a:xfrm>
            <a:off x="6615113" y="2492375"/>
            <a:ext cx="2528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000">
                <a:hlinkClick r:id="rId4"/>
              </a:rPr>
              <a:t>http://www.toyen.uio.no/</a:t>
            </a:r>
            <a:endParaRPr lang="tr-TR" sz="1000"/>
          </a:p>
          <a:p>
            <a:r>
              <a:rPr lang="tr-TR" sz="1000"/>
              <a:t>palmus/galleri/montre/english/a42570.htm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066" name="Picture 2" descr="Scan10035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8882" t="14977" r="53230" b="7877"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noFill/>
        </p:spPr>
      </p:pic>
      <p:sp>
        <p:nvSpPr>
          <p:cNvPr id="600067" name="AutoShape 3"/>
          <p:cNvSpPr>
            <a:spLocks noChangeArrowheads="1"/>
          </p:cNvSpPr>
          <p:nvPr/>
        </p:nvSpPr>
        <p:spPr bwMode="auto">
          <a:xfrm>
            <a:off x="4500563" y="3573463"/>
            <a:ext cx="576262" cy="935037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600068" name="AutoShape 4"/>
          <p:cNvSpPr>
            <a:spLocks noChangeArrowheads="1"/>
          </p:cNvSpPr>
          <p:nvPr/>
        </p:nvSpPr>
        <p:spPr bwMode="auto">
          <a:xfrm>
            <a:off x="4859338" y="5661025"/>
            <a:ext cx="576262" cy="935038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994" name="Picture 2" descr="Scan10035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52606" t="11531" r="7323" b="9789"/>
          <a:stretch>
            <a:fillRect/>
          </a:stretch>
        </p:blipFill>
        <p:spPr bwMode="auto">
          <a:xfrm>
            <a:off x="0" y="0"/>
            <a:ext cx="49387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900" name="Picture 4" descr="Scan10036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17125" t="6911" r="56082" b="57614"/>
          <a:stretch>
            <a:fillRect/>
          </a:stretch>
        </p:blipFill>
        <p:spPr bwMode="auto">
          <a:xfrm>
            <a:off x="971550" y="14288"/>
            <a:ext cx="7308850" cy="6843712"/>
          </a:xfrm>
          <a:prstGeom prst="rect">
            <a:avLst/>
          </a:prstGeom>
          <a:noFill/>
        </p:spPr>
      </p:pic>
      <p:sp>
        <p:nvSpPr>
          <p:cNvPr id="592903" name="AutoShape 7"/>
          <p:cNvSpPr>
            <a:spLocks noChangeArrowheads="1"/>
          </p:cNvSpPr>
          <p:nvPr/>
        </p:nvSpPr>
        <p:spPr bwMode="auto">
          <a:xfrm>
            <a:off x="323850" y="5661025"/>
            <a:ext cx="576263" cy="935038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018" name="Picture 2" descr="Scan10036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10783" t="44423" r="53661" b="10754"/>
          <a:stretch>
            <a:fillRect/>
          </a:stretch>
        </p:blipFill>
        <p:spPr bwMode="auto">
          <a:xfrm>
            <a:off x="611188" y="-41275"/>
            <a:ext cx="7740650" cy="6899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090" name="Picture 2" descr="Scan10036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56380" t="11531" r="8287" b="8464"/>
          <a:stretch>
            <a:fillRect/>
          </a:stretch>
        </p:blipFill>
        <p:spPr bwMode="auto">
          <a:xfrm>
            <a:off x="0" y="0"/>
            <a:ext cx="4427538" cy="6858000"/>
          </a:xfrm>
          <a:prstGeom prst="rect">
            <a:avLst/>
          </a:prstGeom>
          <a:noFill/>
        </p:spPr>
      </p:pic>
      <p:pic>
        <p:nvPicPr>
          <p:cNvPr id="601091" name="Picture 3" descr="Scan10037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l="8733" t="9599" r="51878" b="9410"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114" name="Picture 2" descr="Scan10037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57939" t="13925" r="9357" b="14409"/>
          <a:stretch>
            <a:fillRect/>
          </a:stretch>
        </p:blipFill>
        <p:spPr bwMode="auto">
          <a:xfrm>
            <a:off x="0" y="0"/>
            <a:ext cx="4425950" cy="6858000"/>
          </a:xfrm>
          <a:prstGeom prst="rect">
            <a:avLst/>
          </a:prstGeom>
          <a:noFill/>
        </p:spPr>
      </p:pic>
      <p:pic>
        <p:nvPicPr>
          <p:cNvPr id="602115" name="Picture 3" descr="Scan10038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l="11838" t="12288" r="51596" b="14598"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610" name="Picture 2"/>
          <p:cNvPicPr>
            <a:picLocks noChangeAspect="1" noChangeArrowheads="1"/>
          </p:cNvPicPr>
          <p:nvPr/>
        </p:nvPicPr>
        <p:blipFill>
          <a:blip r:embed="rId2" cstate="print"/>
          <a:srcRect l="32726" t="42793" r="28406" b="37762"/>
          <a:stretch>
            <a:fillRect/>
          </a:stretch>
        </p:blipFill>
        <p:spPr bwMode="auto">
          <a:xfrm>
            <a:off x="0" y="4452938"/>
            <a:ext cx="6408738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0611" name="Picture 3"/>
          <p:cNvPicPr>
            <a:picLocks noChangeAspect="1" noChangeArrowheads="1"/>
          </p:cNvPicPr>
          <p:nvPr/>
        </p:nvPicPr>
        <p:blipFill>
          <a:blip r:embed="rId2" cstate="print"/>
          <a:srcRect l="5727" t="62952" r="70523" b="19762"/>
          <a:stretch>
            <a:fillRect/>
          </a:stretch>
        </p:blipFill>
        <p:spPr bwMode="auto">
          <a:xfrm>
            <a:off x="0" y="0"/>
            <a:ext cx="73088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0612" name="Picture 4"/>
          <p:cNvPicPr>
            <a:picLocks noChangeAspect="1" noChangeArrowheads="1"/>
          </p:cNvPicPr>
          <p:nvPr/>
        </p:nvPicPr>
        <p:blipFill>
          <a:blip r:embed="rId2" cstate="print"/>
          <a:srcRect l="87262" t="74477" r="1941" b="7524"/>
          <a:stretch>
            <a:fillRect/>
          </a:stretch>
        </p:blipFill>
        <p:spPr bwMode="auto">
          <a:xfrm>
            <a:off x="6659563" y="4005263"/>
            <a:ext cx="2281237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0613" name="Rectangle 5"/>
          <p:cNvSpPr>
            <a:spLocks noChangeArrowheads="1"/>
          </p:cNvSpPr>
          <p:nvPr/>
        </p:nvSpPr>
        <p:spPr bwMode="auto">
          <a:xfrm>
            <a:off x="5759450" y="260350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0000"/>
                </a:solidFill>
                <a:hlinkClick r:id="rId3"/>
              </a:rPr>
              <a:t>http://infusion.allconet.org/</a:t>
            </a:r>
            <a:endParaRPr lang="tr-TR">
              <a:solidFill>
                <a:srgbClr val="FF0000"/>
              </a:solidFill>
            </a:endParaRPr>
          </a:p>
          <a:p>
            <a:r>
              <a:rPr lang="tr-TR">
                <a:solidFill>
                  <a:srgbClr val="FF0000"/>
                </a:solidFill>
              </a:rPr>
              <a:t>webquest/PhylumMollusca.html</a:t>
            </a:r>
          </a:p>
        </p:txBody>
      </p:sp>
      <p:pic>
        <p:nvPicPr>
          <p:cNvPr id="580614" name="Picture 6" descr="octopus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412875"/>
            <a:ext cx="2457450" cy="1571625"/>
          </a:xfrm>
          <a:prstGeom prst="rect">
            <a:avLst/>
          </a:prstGeom>
          <a:noFill/>
        </p:spPr>
      </p:pic>
      <p:sp>
        <p:nvSpPr>
          <p:cNvPr id="580615" name="Rectangle 7"/>
          <p:cNvSpPr>
            <a:spLocks noChangeArrowheads="1"/>
          </p:cNvSpPr>
          <p:nvPr/>
        </p:nvSpPr>
        <p:spPr bwMode="auto">
          <a:xfrm>
            <a:off x="6465888" y="3357563"/>
            <a:ext cx="2678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000">
                <a:hlinkClick r:id="rId5"/>
              </a:rPr>
              <a:t>http://www.swsd.k12.pa.us/</a:t>
            </a:r>
            <a:endParaRPr lang="tr-TR" sz="1000"/>
          </a:p>
          <a:p>
            <a:r>
              <a:rPr lang="tr-TR" sz="1000"/>
              <a:t>~Todd_Barshinger/module/cephelopoda.htm</a:t>
            </a:r>
          </a:p>
        </p:txBody>
      </p:sp>
      <p:sp>
        <p:nvSpPr>
          <p:cNvPr id="580616" name="Rectangle 8"/>
          <p:cNvSpPr>
            <a:spLocks noChangeArrowheads="1"/>
          </p:cNvSpPr>
          <p:nvPr/>
        </p:nvSpPr>
        <p:spPr bwMode="auto">
          <a:xfrm>
            <a:off x="2916238" y="3933825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0000"/>
                </a:solidFill>
                <a:hlinkClick r:id="rId3"/>
              </a:rPr>
              <a:t>http://infusion.allconet.org/</a:t>
            </a:r>
            <a:endParaRPr lang="tr-TR">
              <a:solidFill>
                <a:srgbClr val="FF0000"/>
              </a:solidFill>
            </a:endParaRPr>
          </a:p>
          <a:p>
            <a:r>
              <a:rPr lang="tr-TR">
                <a:solidFill>
                  <a:srgbClr val="FF0000"/>
                </a:solidFill>
              </a:rPr>
              <a:t>webquest/PhylumMollusca.html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38" name="Picture 2" descr="Scan10038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57939" t="14893" r="6401" b="13254"/>
          <a:stretch>
            <a:fillRect/>
          </a:stretch>
        </p:blipFill>
        <p:spPr bwMode="auto">
          <a:xfrm>
            <a:off x="0" y="0"/>
            <a:ext cx="4813300" cy="6858000"/>
          </a:xfrm>
          <a:prstGeom prst="rect">
            <a:avLst/>
          </a:prstGeom>
          <a:noFill/>
        </p:spPr>
      </p:pic>
      <p:pic>
        <p:nvPicPr>
          <p:cNvPr id="603139" name="Picture 3" descr="Scan10039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l="10173" t="10565" r="53365" b="15375"/>
          <a:stretch>
            <a:fillRect/>
          </a:stretch>
        </p:blipFill>
        <p:spPr bwMode="auto">
          <a:xfrm>
            <a:off x="4716463" y="0"/>
            <a:ext cx="44926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88" name="Picture 4" descr="Scan10030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61978" t="14304" r="8377" b="47333"/>
          <a:stretch>
            <a:fillRect/>
          </a:stretch>
        </p:blipFill>
        <p:spPr bwMode="auto">
          <a:xfrm>
            <a:off x="827088" y="0"/>
            <a:ext cx="4427537" cy="4052888"/>
          </a:xfrm>
          <a:prstGeom prst="rect">
            <a:avLst/>
          </a:prstGeom>
          <a:noFill/>
        </p:spPr>
      </p:pic>
      <p:pic>
        <p:nvPicPr>
          <p:cNvPr id="579589" name="Picture 5"/>
          <p:cNvPicPr>
            <a:picLocks noChangeAspect="1" noChangeArrowheads="1"/>
          </p:cNvPicPr>
          <p:nvPr/>
        </p:nvPicPr>
        <p:blipFill>
          <a:blip r:embed="rId3" cstate="print"/>
          <a:srcRect l="87262" t="75668" r="1941" b="7524"/>
          <a:stretch>
            <a:fillRect/>
          </a:stretch>
        </p:blipFill>
        <p:spPr bwMode="auto">
          <a:xfrm>
            <a:off x="5219700" y="0"/>
            <a:ext cx="34925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2268538" y="4149725"/>
            <a:ext cx="5329237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CEPHELOPODA</a:t>
            </a:r>
          </a:p>
          <a:p>
            <a:pPr>
              <a:spcBef>
                <a:spcPct val="50000"/>
              </a:spcBef>
            </a:pPr>
            <a:r>
              <a:rPr lang="tr-TR"/>
              <a:t>-Kafadan bacalılarda denilir.</a:t>
            </a:r>
          </a:p>
          <a:p>
            <a:pPr>
              <a:spcBef>
                <a:spcPct val="50000"/>
              </a:spcBef>
            </a:pPr>
            <a:r>
              <a:rPr lang="tr-TR"/>
              <a:t>-Mürekkep balıkları, ahtapodlar, nesli tükenmiş ammonoidlar ve belemnitler bu sınıfa aittirler. </a:t>
            </a:r>
          </a:p>
          <a:p>
            <a:pPr>
              <a:spcBef>
                <a:spcPct val="50000"/>
              </a:spcBef>
            </a:pPr>
            <a:r>
              <a:rPr lang="tr-TR"/>
              <a:t>-Gözleri, duyu organları ve beyinleri ile en gelişmiş olan yumuşakcalar sınıfını oluşturrlar.</a:t>
            </a:r>
          </a:p>
          <a:p>
            <a:pPr>
              <a:spcBef>
                <a:spcPct val="50000"/>
              </a:spcBef>
            </a:pPr>
            <a:r>
              <a:rPr lang="tr-TR"/>
              <a:t>-Açık, derin denizlerde nektik yaşarlar. </a:t>
            </a:r>
          </a:p>
          <a:p>
            <a:pPr>
              <a:spcBef>
                <a:spcPct val="50000"/>
              </a:spcBef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636" name="Picture 4" descr="Scan10030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l="61978" t="14304" r="8377" b="-43"/>
          <a:stretch>
            <a:fillRect/>
          </a:stretch>
        </p:blipFill>
        <p:spPr bwMode="auto">
          <a:xfrm>
            <a:off x="0" y="0"/>
            <a:ext cx="3352800" cy="6858000"/>
          </a:xfrm>
          <a:prstGeom prst="rect">
            <a:avLst/>
          </a:prstGeom>
          <a:noFill/>
        </p:spPr>
      </p:pic>
      <p:sp>
        <p:nvSpPr>
          <p:cNvPr id="581637" name="Text Box 5"/>
          <p:cNvSpPr txBox="1">
            <a:spLocks noChangeArrowheads="1"/>
          </p:cNvSpPr>
          <p:nvPr/>
        </p:nvSpPr>
        <p:spPr bwMode="auto">
          <a:xfrm>
            <a:off x="3348038" y="0"/>
            <a:ext cx="51117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Önemli terimler</a:t>
            </a:r>
          </a:p>
          <a:p>
            <a:pPr>
              <a:spcBef>
                <a:spcPct val="50000"/>
              </a:spcBef>
            </a:pPr>
            <a:r>
              <a:rPr lang="tr-TR"/>
              <a:t>-FRAGMAKON: İçi gaz dolu odacıkların bulunduğu kavkının bölmeli olan kısmı </a:t>
            </a:r>
          </a:p>
          <a:p>
            <a:pPr>
              <a:spcBef>
                <a:spcPct val="50000"/>
              </a:spcBef>
            </a:pPr>
            <a:r>
              <a:rPr lang="tr-TR"/>
              <a:t>-OTURMA</a:t>
            </a:r>
            <a:r>
              <a:rPr lang="en-US"/>
              <a:t> ODASI: Hayvanin ‘.’nde ya;adi[I en son b</a:t>
            </a:r>
            <a:r>
              <a:rPr lang="tr-TR"/>
              <a:t>ölüm</a:t>
            </a:r>
          </a:p>
          <a:p>
            <a:pPr>
              <a:spcBef>
                <a:spcPct val="50000"/>
              </a:spcBef>
            </a:pPr>
            <a:r>
              <a:rPr lang="tr-TR"/>
              <a:t>-SİFONKÜL: Bölmelerin ortasından geçen tüp kısmı</a:t>
            </a:r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r>
              <a:rPr lang="tr-TR"/>
              <a:t>Cephelopoda’nın alt sınıfları:</a:t>
            </a:r>
          </a:p>
          <a:p>
            <a:pPr>
              <a:spcBef>
                <a:spcPct val="50000"/>
              </a:spcBef>
            </a:pPr>
            <a:r>
              <a:rPr lang="tr-TR"/>
              <a:t>ENDOCERATOIDEA (Ord-Sil.)</a:t>
            </a:r>
          </a:p>
          <a:p>
            <a:pPr>
              <a:spcBef>
                <a:spcPct val="50000"/>
              </a:spcBef>
            </a:pPr>
            <a:r>
              <a:rPr lang="tr-TR"/>
              <a:t>ACTINOCERATOIDEA (Ord.Karb.)</a:t>
            </a:r>
          </a:p>
          <a:p>
            <a:pPr>
              <a:spcBef>
                <a:spcPct val="50000"/>
              </a:spcBef>
            </a:pPr>
            <a:r>
              <a:rPr lang="tr-TR"/>
              <a:t>NAUTILOIDEA (Kamb.-G.)</a:t>
            </a:r>
          </a:p>
          <a:p>
            <a:pPr>
              <a:spcBef>
                <a:spcPct val="50000"/>
              </a:spcBef>
            </a:pPr>
            <a:r>
              <a:rPr lang="tr-TR"/>
              <a:t>AMMONOIDEA</a:t>
            </a:r>
          </a:p>
          <a:p>
            <a:pPr>
              <a:spcBef>
                <a:spcPct val="50000"/>
              </a:spcBef>
            </a:pPr>
            <a:r>
              <a:rPr lang="tr-TR"/>
              <a:t> (Dev.-Kretase)</a:t>
            </a:r>
          </a:p>
          <a:p>
            <a:pPr>
              <a:spcBef>
                <a:spcPct val="50000"/>
              </a:spcBef>
            </a:pPr>
            <a:endParaRPr lang="tr-TR"/>
          </a:p>
          <a:p>
            <a:pPr>
              <a:spcBef>
                <a:spcPct val="50000"/>
              </a:spcBef>
            </a:pPr>
            <a:endParaRPr lang="tr-TR"/>
          </a:p>
        </p:txBody>
      </p:sp>
      <p:pic>
        <p:nvPicPr>
          <p:cNvPr id="581638" name="Picture 6"/>
          <p:cNvPicPr>
            <a:picLocks noChangeAspect="1" noChangeArrowheads="1"/>
          </p:cNvPicPr>
          <p:nvPr/>
        </p:nvPicPr>
        <p:blipFill>
          <a:blip r:embed="rId3" cstate="print"/>
          <a:srcRect l="6798" t="50000" r="68904" b="26953"/>
          <a:stretch>
            <a:fillRect/>
          </a:stretch>
        </p:blipFill>
        <p:spPr bwMode="auto">
          <a:xfrm>
            <a:off x="5903913" y="4552950"/>
            <a:ext cx="32400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1639" name="Rectangle 7"/>
          <p:cNvSpPr>
            <a:spLocks noChangeArrowheads="1"/>
          </p:cNvSpPr>
          <p:nvPr/>
        </p:nvSpPr>
        <p:spPr bwMode="auto">
          <a:xfrm>
            <a:off x="3563938" y="6461125"/>
            <a:ext cx="2284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000">
                <a:hlinkClick r:id="rId4"/>
              </a:rPr>
              <a:t>http://www.toyen.uio.no/palmus/</a:t>
            </a:r>
            <a:endParaRPr lang="tr-TR" sz="1000"/>
          </a:p>
          <a:p>
            <a:r>
              <a:rPr lang="tr-TR" sz="1000"/>
              <a:t>galleri/montre/english/m_nautil_e.htm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660" name="Picture 4" descr="Scan10031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17894" t="7120" r="54033" b="57635"/>
          <a:stretch>
            <a:fillRect/>
          </a:stretch>
        </p:blipFill>
        <p:spPr bwMode="auto">
          <a:xfrm>
            <a:off x="0" y="0"/>
            <a:ext cx="4716463" cy="4186238"/>
          </a:xfrm>
          <a:prstGeom prst="rect">
            <a:avLst/>
          </a:prstGeom>
          <a:noFill/>
        </p:spPr>
      </p:pic>
      <p:pic>
        <p:nvPicPr>
          <p:cNvPr id="582661" name="Picture 5" descr="Scan10031"/>
          <p:cNvPicPr>
            <a:picLocks noChangeAspect="1" noChangeArrowheads="1"/>
          </p:cNvPicPr>
          <p:nvPr/>
        </p:nvPicPr>
        <p:blipFill>
          <a:blip r:embed="rId2" cstate="print"/>
          <a:srcRect l="7233" t="44276" r="66835" b="8087"/>
          <a:stretch>
            <a:fillRect/>
          </a:stretch>
        </p:blipFill>
        <p:spPr bwMode="auto">
          <a:xfrm>
            <a:off x="4716463" y="0"/>
            <a:ext cx="4468812" cy="5805488"/>
          </a:xfrm>
          <a:prstGeom prst="rect">
            <a:avLst/>
          </a:prstGeom>
          <a:noFill/>
        </p:spPr>
      </p:pic>
      <p:sp>
        <p:nvSpPr>
          <p:cNvPr id="582662" name="Text Box 6"/>
          <p:cNvSpPr txBox="1">
            <a:spLocks noChangeArrowheads="1"/>
          </p:cNvSpPr>
          <p:nvPr/>
        </p:nvSpPr>
        <p:spPr bwMode="auto">
          <a:xfrm>
            <a:off x="179388" y="4437063"/>
            <a:ext cx="410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Güncel Nautiloidlerin dağılımı</a:t>
            </a:r>
          </a:p>
        </p:txBody>
      </p:sp>
      <p:sp>
        <p:nvSpPr>
          <p:cNvPr id="582663" name="Text Box 7"/>
          <p:cNvSpPr txBox="1">
            <a:spLocks noChangeArrowheads="1"/>
          </p:cNvSpPr>
          <p:nvPr/>
        </p:nvSpPr>
        <p:spPr bwMode="auto">
          <a:xfrm>
            <a:off x="4859338" y="6021388"/>
            <a:ext cx="4033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Kavkı farklılıkları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82" name="Picture 2" descr="Scan10031"/>
          <p:cNvPicPr>
            <a:picLocks noChangeAspect="1" noChangeArrowheads="1"/>
          </p:cNvPicPr>
          <p:nvPr/>
        </p:nvPicPr>
        <p:blipFill>
          <a:blip r:embed="rId2" cstate="print"/>
          <a:srcRect l="52696" t="57614" r="19351" b="7498"/>
          <a:stretch>
            <a:fillRect/>
          </a:stretch>
        </p:blipFill>
        <p:spPr bwMode="auto">
          <a:xfrm>
            <a:off x="0" y="0"/>
            <a:ext cx="5580063" cy="4924425"/>
          </a:xfrm>
          <a:prstGeom prst="rect">
            <a:avLst/>
          </a:prstGeom>
          <a:noFill/>
        </p:spPr>
      </p:pic>
      <p:pic>
        <p:nvPicPr>
          <p:cNvPr id="583683" name="Picture 3" descr="Scan10031"/>
          <p:cNvPicPr>
            <a:picLocks noChangeAspect="1" noChangeArrowheads="1"/>
          </p:cNvPicPr>
          <p:nvPr/>
        </p:nvPicPr>
        <p:blipFill>
          <a:blip r:embed="rId2" cstate="print"/>
          <a:srcRect l="81004" t="57614" r="9564" b="27158"/>
          <a:stretch>
            <a:fillRect/>
          </a:stretch>
        </p:blipFill>
        <p:spPr bwMode="auto">
          <a:xfrm>
            <a:off x="5508625" y="0"/>
            <a:ext cx="1993900" cy="2276475"/>
          </a:xfrm>
          <a:prstGeom prst="rect">
            <a:avLst/>
          </a:prstGeom>
          <a:noFill/>
        </p:spPr>
      </p:pic>
      <p:sp>
        <p:nvSpPr>
          <p:cNvPr id="583684" name="Text Box 4"/>
          <p:cNvSpPr txBox="1">
            <a:spLocks noChangeArrowheads="1"/>
          </p:cNvSpPr>
          <p:nvPr/>
        </p:nvSpPr>
        <p:spPr bwMode="auto">
          <a:xfrm>
            <a:off x="684213" y="5157788"/>
            <a:ext cx="669607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Sarılma şekilleri</a:t>
            </a:r>
          </a:p>
          <a:p>
            <a:pPr>
              <a:spcBef>
                <a:spcPct val="50000"/>
              </a:spcBef>
            </a:pPr>
            <a:r>
              <a:rPr lang="tr-TR"/>
              <a:t>-Evolut</a:t>
            </a:r>
          </a:p>
          <a:p>
            <a:pPr>
              <a:spcBef>
                <a:spcPct val="50000"/>
              </a:spcBef>
            </a:pPr>
            <a:r>
              <a:rPr lang="tr-TR"/>
              <a:t>-İnvolut</a:t>
            </a:r>
          </a:p>
          <a:p>
            <a:pPr>
              <a:spcBef>
                <a:spcPct val="50000"/>
              </a:spcBef>
            </a:pPr>
            <a:r>
              <a:rPr lang="tr-TR"/>
              <a:t>-Konvulut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706" name="Picture 2" descr="Scan10031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52547" t="9262" r="24536" b="43457"/>
          <a:stretch>
            <a:fillRect/>
          </a:stretch>
        </p:blipFill>
        <p:spPr bwMode="auto">
          <a:xfrm>
            <a:off x="0" y="0"/>
            <a:ext cx="4700588" cy="6858000"/>
          </a:xfrm>
          <a:prstGeom prst="rect">
            <a:avLst/>
          </a:prstGeom>
          <a:noFill/>
        </p:spPr>
      </p:pic>
      <p:sp>
        <p:nvSpPr>
          <p:cNvPr id="584707" name="AutoShape 3"/>
          <p:cNvSpPr>
            <a:spLocks noChangeArrowheads="1"/>
          </p:cNvSpPr>
          <p:nvPr/>
        </p:nvSpPr>
        <p:spPr bwMode="auto">
          <a:xfrm>
            <a:off x="4787900" y="3860800"/>
            <a:ext cx="2305050" cy="720725"/>
          </a:xfrm>
          <a:prstGeom prst="leftArrow">
            <a:avLst>
              <a:gd name="adj1" fmla="val 50000"/>
              <a:gd name="adj2" fmla="val 7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84708" name="Text Box 4"/>
          <p:cNvSpPr txBox="1">
            <a:spLocks noChangeArrowheads="1"/>
          </p:cNvSpPr>
          <p:nvPr/>
        </p:nvSpPr>
        <p:spPr bwMode="auto">
          <a:xfrm>
            <a:off x="5003800" y="4652963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FRAGMAKON</a:t>
            </a:r>
          </a:p>
        </p:txBody>
      </p:sp>
      <p:sp>
        <p:nvSpPr>
          <p:cNvPr id="584709" name="AutoShape 5"/>
          <p:cNvSpPr>
            <a:spLocks noChangeArrowheads="1"/>
          </p:cNvSpPr>
          <p:nvPr/>
        </p:nvSpPr>
        <p:spPr bwMode="auto">
          <a:xfrm>
            <a:off x="5003800" y="1196975"/>
            <a:ext cx="2305050" cy="720725"/>
          </a:xfrm>
          <a:prstGeom prst="leftArrow">
            <a:avLst>
              <a:gd name="adj1" fmla="val 50000"/>
              <a:gd name="adj2" fmla="val 79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584710" name="Text Box 6"/>
          <p:cNvSpPr txBox="1">
            <a:spLocks noChangeArrowheads="1"/>
          </p:cNvSpPr>
          <p:nvPr/>
        </p:nvSpPr>
        <p:spPr bwMode="auto">
          <a:xfrm>
            <a:off x="4932363" y="2060575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/>
              <a:t>OTURMA ODASI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754" name="Picture 2" descr="Scan10032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56750" t="13779" r="10248" b="11909"/>
          <a:stretch>
            <a:fillRect/>
          </a:stretch>
        </p:blipFill>
        <p:spPr bwMode="auto">
          <a:xfrm>
            <a:off x="0" y="0"/>
            <a:ext cx="4306888" cy="6858000"/>
          </a:xfrm>
          <a:prstGeom prst="rect">
            <a:avLst/>
          </a:prstGeom>
          <a:noFill/>
        </p:spPr>
      </p:pic>
      <p:sp>
        <p:nvSpPr>
          <p:cNvPr id="586755" name="Text Box 3"/>
          <p:cNvSpPr txBox="1">
            <a:spLocks noChangeArrowheads="1"/>
          </p:cNvSpPr>
          <p:nvPr/>
        </p:nvSpPr>
        <p:spPr bwMode="auto">
          <a:xfrm>
            <a:off x="4716463" y="692150"/>
            <a:ext cx="37433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tr-TR"/>
              <a:t>Nautiloidlerle-Ammonoidler arasındaki farklar</a:t>
            </a:r>
          </a:p>
          <a:p>
            <a:pPr marL="342900" indent="-342900">
              <a:spcBef>
                <a:spcPct val="50000"/>
              </a:spcBef>
              <a:buFontTx/>
              <a:buAutoNum type="arabicParenBoth"/>
            </a:pPr>
            <a:r>
              <a:rPr lang="tr-TR"/>
              <a:t>Sifonkul konumu, nautiloidlerde ortada; ammonoidlerde kenarda</a:t>
            </a:r>
          </a:p>
          <a:p>
            <a:pPr marL="342900" indent="-342900">
              <a:spcBef>
                <a:spcPct val="50000"/>
              </a:spcBef>
              <a:buFontTx/>
              <a:buAutoNum type="arabicParenBoth"/>
            </a:pPr>
            <a:r>
              <a:rPr lang="tr-TR"/>
              <a:t>Sütur çizgileri ammonoidlerde farklı şekillerde gelişmiştir. Örneğin, goniatitik, ceratitik ve ammonitik gibi</a:t>
            </a:r>
          </a:p>
          <a:p>
            <a:pPr marL="342900" indent="-342900">
              <a:spcBef>
                <a:spcPct val="50000"/>
              </a:spcBef>
              <a:buFontTx/>
              <a:buAutoNum type="arabicParenBoth"/>
            </a:pPr>
            <a:r>
              <a:rPr lang="tr-TR"/>
              <a:t>Nautiloidler günümüzde de yaşayayan bireyleri içerirken, ammonoidler Dev-Kretase zamanını işaret ederler.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780" name="Picture 4" descr="Scan10033"/>
          <p:cNvPicPr>
            <a:picLocks noChangeAspect="1" noChangeArrowheads="1"/>
          </p:cNvPicPr>
          <p:nvPr/>
        </p:nvPicPr>
        <p:blipFill>
          <a:blip r:embed="rId2" cstate="print"/>
          <a:srcRect l="78056" t="65816" r="4190" b="5418"/>
          <a:stretch>
            <a:fillRect/>
          </a:stretch>
        </p:blipFill>
        <p:spPr bwMode="auto">
          <a:xfrm>
            <a:off x="0" y="0"/>
            <a:ext cx="5973763" cy="6843713"/>
          </a:xfrm>
          <a:prstGeom prst="rect">
            <a:avLst/>
          </a:prstGeom>
          <a:noFill/>
        </p:spPr>
      </p:pic>
      <p:pic>
        <p:nvPicPr>
          <p:cNvPr id="587782" name="Picture 6"/>
          <p:cNvPicPr>
            <a:picLocks noChangeAspect="1" noChangeArrowheads="1"/>
          </p:cNvPicPr>
          <p:nvPr/>
        </p:nvPicPr>
        <p:blipFill>
          <a:blip r:embed="rId3" cstate="print"/>
          <a:srcRect l="5727" t="57921" r="68904" b="26952"/>
          <a:stretch>
            <a:fillRect/>
          </a:stretch>
        </p:blipFill>
        <p:spPr bwMode="auto">
          <a:xfrm>
            <a:off x="4284663" y="4684713"/>
            <a:ext cx="4859337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7783" name="Rectangle 7"/>
          <p:cNvSpPr>
            <a:spLocks noChangeArrowheads="1"/>
          </p:cNvSpPr>
          <p:nvPr/>
        </p:nvSpPr>
        <p:spPr bwMode="auto">
          <a:xfrm>
            <a:off x="5070475" y="4365625"/>
            <a:ext cx="407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000">
                <a:solidFill>
                  <a:srgbClr val="FF0000"/>
                </a:solidFill>
              </a:rPr>
              <a:t>http://www.toyen.uio.no/palmus/galleri/montre/english/m_nautil_e.htm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zme">
  <a:themeElements>
    <a:clrScheme name="Huzme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Huz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zme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zm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3056</TotalTime>
  <Words>224</Words>
  <Application>Microsoft Office PowerPoint</Application>
  <PresentationFormat>Ekran Gösterisi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Huzme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muhittin</dc:creator>
  <cp:lastModifiedBy>gormus</cp:lastModifiedBy>
  <cp:revision>349</cp:revision>
  <dcterms:created xsi:type="dcterms:W3CDTF">2006-02-12T07:46:52Z</dcterms:created>
  <dcterms:modified xsi:type="dcterms:W3CDTF">2018-02-27T07:46:08Z</dcterms:modified>
</cp:coreProperties>
</file>