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2"/>
  </p:notesMasterIdLst>
  <p:sldIdLst>
    <p:sldId id="604" r:id="rId4"/>
    <p:sldId id="611" r:id="rId5"/>
    <p:sldId id="1093" r:id="rId6"/>
    <p:sldId id="1091" r:id="rId7"/>
    <p:sldId id="1088" r:id="rId8"/>
    <p:sldId id="1089" r:id="rId9"/>
    <p:sldId id="1092" r:id="rId10"/>
    <p:sldId id="1083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37" autoAdjust="0"/>
    <p:restoredTop sz="91621" autoAdjust="0"/>
  </p:normalViewPr>
  <p:slideViewPr>
    <p:cSldViewPr snapToGrid="0">
      <p:cViewPr varScale="1">
        <p:scale>
          <a:sx n="81" d="100"/>
          <a:sy n="81" d="100"/>
        </p:scale>
        <p:origin x="1296" y="176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1E967F-1420-4D95-824B-B95F0F194DFF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7F936C9F-CC84-4BB7-956D-76F671998815}">
      <dgm:prSet phldrT="[Metin]"/>
      <dgm:spPr/>
      <dgm:t>
        <a:bodyPr/>
        <a:lstStyle/>
        <a:p>
          <a:r>
            <a:rPr lang="tr-TR" dirty="0"/>
            <a:t>Cumhuriyet: «Devlet» Şekli mi, «Hükümet» Şekli mi?</a:t>
          </a:r>
        </a:p>
      </dgm:t>
    </dgm:pt>
    <dgm:pt modelId="{8FE83980-5C95-44A3-A8A6-75B5A3397683}" type="parTrans" cxnId="{EF0D6B7B-C88E-4CAA-8EBC-20B87BE02583}">
      <dgm:prSet/>
      <dgm:spPr/>
      <dgm:t>
        <a:bodyPr/>
        <a:lstStyle/>
        <a:p>
          <a:endParaRPr lang="tr-TR"/>
        </a:p>
      </dgm:t>
    </dgm:pt>
    <dgm:pt modelId="{1DDF72AA-03E0-4C51-9D14-569F196EE1BB}" type="sibTrans" cxnId="{EF0D6B7B-C88E-4CAA-8EBC-20B87BE02583}">
      <dgm:prSet/>
      <dgm:spPr/>
      <dgm:t>
        <a:bodyPr/>
        <a:lstStyle/>
        <a:p>
          <a:endParaRPr lang="tr-TR"/>
        </a:p>
      </dgm:t>
    </dgm:pt>
    <dgm:pt modelId="{004F8264-B5D2-498B-9D53-2BC4BC963F39}">
      <dgm:prSet phldrT="[Metin]"/>
      <dgm:spPr/>
      <dgm:t>
        <a:bodyPr/>
        <a:lstStyle/>
        <a:p>
          <a:r>
            <a:rPr lang="tr-TR" dirty="0"/>
            <a:t>Dar Anlamda Cumhuriyet; </a:t>
          </a:r>
          <a:r>
            <a:rPr lang="tr-TR" i="1" dirty="0"/>
            <a:t>Dünyadan Yansımalar</a:t>
          </a:r>
        </a:p>
      </dgm:t>
    </dgm:pt>
    <dgm:pt modelId="{748FE8AD-F134-4D99-AA56-695DB22FCD56}" type="parTrans" cxnId="{E85EE52A-5D47-48CE-86EC-BCA0408A4E13}">
      <dgm:prSet/>
      <dgm:spPr/>
      <dgm:t>
        <a:bodyPr/>
        <a:lstStyle/>
        <a:p>
          <a:endParaRPr lang="tr-TR"/>
        </a:p>
      </dgm:t>
    </dgm:pt>
    <dgm:pt modelId="{46987817-1511-4419-92F7-76DD7EBB771F}" type="sibTrans" cxnId="{E85EE52A-5D47-48CE-86EC-BCA0408A4E13}">
      <dgm:prSet/>
      <dgm:spPr/>
      <dgm:t>
        <a:bodyPr/>
        <a:lstStyle/>
        <a:p>
          <a:endParaRPr lang="tr-TR"/>
        </a:p>
      </dgm:t>
    </dgm:pt>
    <dgm:pt modelId="{42B44FA7-9B57-444B-96D2-DE25AA400D7F}">
      <dgm:prSet phldrT="[Metin]"/>
      <dgm:spPr/>
      <dgm:t>
        <a:bodyPr/>
        <a:lstStyle/>
        <a:p>
          <a:r>
            <a:rPr lang="tr-TR" dirty="0"/>
            <a:t>Geniş Anlamda Cumhuriyet; </a:t>
          </a:r>
          <a:r>
            <a:rPr lang="tr-TR" i="1" dirty="0"/>
            <a:t>Demokrasi Etkisi </a:t>
          </a:r>
        </a:p>
      </dgm:t>
    </dgm:pt>
    <dgm:pt modelId="{1053FFA8-0CFC-451A-9461-83545521A49F}" type="parTrans" cxnId="{8A67C47E-8D7F-4865-A5C6-EB81BBA8F8DE}">
      <dgm:prSet/>
      <dgm:spPr/>
      <dgm:t>
        <a:bodyPr/>
        <a:lstStyle/>
        <a:p>
          <a:endParaRPr lang="tr-TR"/>
        </a:p>
      </dgm:t>
    </dgm:pt>
    <dgm:pt modelId="{A274CB52-F1E5-43F4-AB38-B50D460CEFC6}" type="sibTrans" cxnId="{8A67C47E-8D7F-4865-A5C6-EB81BBA8F8DE}">
      <dgm:prSet/>
      <dgm:spPr/>
      <dgm:t>
        <a:bodyPr/>
        <a:lstStyle/>
        <a:p>
          <a:endParaRPr lang="tr-TR"/>
        </a:p>
      </dgm:t>
    </dgm:pt>
    <dgm:pt modelId="{4C82401C-B946-44DA-A57C-50DE79666B25}" type="pres">
      <dgm:prSet presAssocID="{921E967F-1420-4D95-824B-B95F0F194DFF}" presName="linear" presStyleCnt="0">
        <dgm:presLayoutVars>
          <dgm:dir/>
          <dgm:animLvl val="lvl"/>
          <dgm:resizeHandles val="exact"/>
        </dgm:presLayoutVars>
      </dgm:prSet>
      <dgm:spPr/>
    </dgm:pt>
    <dgm:pt modelId="{E3A35F5A-02A8-47CD-B991-FC42E61D6410}" type="pres">
      <dgm:prSet presAssocID="{7F936C9F-CC84-4BB7-956D-76F671998815}" presName="parentLin" presStyleCnt="0"/>
      <dgm:spPr/>
    </dgm:pt>
    <dgm:pt modelId="{1170E265-B62F-42A2-BEAA-27637BFDF536}" type="pres">
      <dgm:prSet presAssocID="{7F936C9F-CC84-4BB7-956D-76F671998815}" presName="parentLeftMargin" presStyleLbl="node1" presStyleIdx="0" presStyleCnt="3"/>
      <dgm:spPr/>
    </dgm:pt>
    <dgm:pt modelId="{7407235D-128B-471C-BB86-F7180674722D}" type="pres">
      <dgm:prSet presAssocID="{7F936C9F-CC84-4BB7-956D-76F671998815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64AFDF70-B57A-4B48-9137-65A833B07D4B}" type="pres">
      <dgm:prSet presAssocID="{7F936C9F-CC84-4BB7-956D-76F671998815}" presName="negativeSpace" presStyleCnt="0"/>
      <dgm:spPr/>
    </dgm:pt>
    <dgm:pt modelId="{0071C1ED-99A9-4512-9F00-C05719B6D163}" type="pres">
      <dgm:prSet presAssocID="{7F936C9F-CC84-4BB7-956D-76F671998815}" presName="childText" presStyleLbl="conFgAcc1" presStyleIdx="0" presStyleCnt="3">
        <dgm:presLayoutVars>
          <dgm:bulletEnabled val="1"/>
        </dgm:presLayoutVars>
      </dgm:prSet>
      <dgm:spPr/>
    </dgm:pt>
    <dgm:pt modelId="{EAAF2EE4-91F1-429C-8959-AC76D0C7B0AB}" type="pres">
      <dgm:prSet presAssocID="{1DDF72AA-03E0-4C51-9D14-569F196EE1BB}" presName="spaceBetweenRectangles" presStyleCnt="0"/>
      <dgm:spPr/>
    </dgm:pt>
    <dgm:pt modelId="{96B5378F-6462-4389-B240-6EC346F5D09D}" type="pres">
      <dgm:prSet presAssocID="{004F8264-B5D2-498B-9D53-2BC4BC963F39}" presName="parentLin" presStyleCnt="0"/>
      <dgm:spPr/>
    </dgm:pt>
    <dgm:pt modelId="{954EB421-F49D-4801-AD13-A12952E0DEE9}" type="pres">
      <dgm:prSet presAssocID="{004F8264-B5D2-498B-9D53-2BC4BC963F39}" presName="parentLeftMargin" presStyleLbl="node1" presStyleIdx="0" presStyleCnt="3"/>
      <dgm:spPr/>
    </dgm:pt>
    <dgm:pt modelId="{42267DF1-42AA-454C-B5A2-4CC784E9DFEE}" type="pres">
      <dgm:prSet presAssocID="{004F8264-B5D2-498B-9D53-2BC4BC963F3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4D6B71C-1AE1-46FF-8733-950AEC149C6A}" type="pres">
      <dgm:prSet presAssocID="{004F8264-B5D2-498B-9D53-2BC4BC963F39}" presName="negativeSpace" presStyleCnt="0"/>
      <dgm:spPr/>
    </dgm:pt>
    <dgm:pt modelId="{DC63A75E-3D70-4057-B97B-9EDA4FB97836}" type="pres">
      <dgm:prSet presAssocID="{004F8264-B5D2-498B-9D53-2BC4BC963F39}" presName="childText" presStyleLbl="conFgAcc1" presStyleIdx="1" presStyleCnt="3">
        <dgm:presLayoutVars>
          <dgm:bulletEnabled val="1"/>
        </dgm:presLayoutVars>
      </dgm:prSet>
      <dgm:spPr/>
    </dgm:pt>
    <dgm:pt modelId="{5168E0BF-818F-40F4-8026-0DFB81AC3EFE}" type="pres">
      <dgm:prSet presAssocID="{46987817-1511-4419-92F7-76DD7EBB771F}" presName="spaceBetweenRectangles" presStyleCnt="0"/>
      <dgm:spPr/>
    </dgm:pt>
    <dgm:pt modelId="{6377C84F-B6AF-49FE-B22D-AC3CD0E1611F}" type="pres">
      <dgm:prSet presAssocID="{42B44FA7-9B57-444B-96D2-DE25AA400D7F}" presName="parentLin" presStyleCnt="0"/>
      <dgm:spPr/>
    </dgm:pt>
    <dgm:pt modelId="{E87E38D3-3318-464F-95FF-38A734F04387}" type="pres">
      <dgm:prSet presAssocID="{42B44FA7-9B57-444B-96D2-DE25AA400D7F}" presName="parentLeftMargin" presStyleLbl="node1" presStyleIdx="1" presStyleCnt="3"/>
      <dgm:spPr/>
    </dgm:pt>
    <dgm:pt modelId="{690D8A5F-370F-4B5B-AED8-7ADAA4018CE4}" type="pres">
      <dgm:prSet presAssocID="{42B44FA7-9B57-444B-96D2-DE25AA400D7F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F31DCBB8-B18A-41A0-BD4A-FD14BA9892FD}" type="pres">
      <dgm:prSet presAssocID="{42B44FA7-9B57-444B-96D2-DE25AA400D7F}" presName="negativeSpace" presStyleCnt="0"/>
      <dgm:spPr/>
    </dgm:pt>
    <dgm:pt modelId="{12064ABE-FDD9-4DBB-A27B-973E6B9DC306}" type="pres">
      <dgm:prSet presAssocID="{42B44FA7-9B57-444B-96D2-DE25AA400D7F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E85EE52A-5D47-48CE-86EC-BCA0408A4E13}" srcId="{921E967F-1420-4D95-824B-B95F0F194DFF}" destId="{004F8264-B5D2-498B-9D53-2BC4BC963F39}" srcOrd="1" destOrd="0" parTransId="{748FE8AD-F134-4D99-AA56-695DB22FCD56}" sibTransId="{46987817-1511-4419-92F7-76DD7EBB771F}"/>
    <dgm:cxn modelId="{AE86D858-A2AA-402C-B866-21D4BC38FFC6}" type="presOf" srcId="{42B44FA7-9B57-444B-96D2-DE25AA400D7F}" destId="{E87E38D3-3318-464F-95FF-38A734F04387}" srcOrd="0" destOrd="0" presId="urn:microsoft.com/office/officeart/2005/8/layout/list1"/>
    <dgm:cxn modelId="{881B9E5A-7DAD-49B1-AF88-67905B52EF7A}" type="presOf" srcId="{921E967F-1420-4D95-824B-B95F0F194DFF}" destId="{4C82401C-B946-44DA-A57C-50DE79666B25}" srcOrd="0" destOrd="0" presId="urn:microsoft.com/office/officeart/2005/8/layout/list1"/>
    <dgm:cxn modelId="{774E616B-5D7C-4461-B95B-70E67D6CABAC}" type="presOf" srcId="{7F936C9F-CC84-4BB7-956D-76F671998815}" destId="{7407235D-128B-471C-BB86-F7180674722D}" srcOrd="1" destOrd="0" presId="urn:microsoft.com/office/officeart/2005/8/layout/list1"/>
    <dgm:cxn modelId="{E9952672-B976-485B-8BDD-FAAA12680890}" type="presOf" srcId="{004F8264-B5D2-498B-9D53-2BC4BC963F39}" destId="{42267DF1-42AA-454C-B5A2-4CC784E9DFEE}" srcOrd="1" destOrd="0" presId="urn:microsoft.com/office/officeart/2005/8/layout/list1"/>
    <dgm:cxn modelId="{EF0D6B7B-C88E-4CAA-8EBC-20B87BE02583}" srcId="{921E967F-1420-4D95-824B-B95F0F194DFF}" destId="{7F936C9F-CC84-4BB7-956D-76F671998815}" srcOrd="0" destOrd="0" parTransId="{8FE83980-5C95-44A3-A8A6-75B5A3397683}" sibTransId="{1DDF72AA-03E0-4C51-9D14-569F196EE1BB}"/>
    <dgm:cxn modelId="{8A67C47E-8D7F-4865-A5C6-EB81BBA8F8DE}" srcId="{921E967F-1420-4D95-824B-B95F0F194DFF}" destId="{42B44FA7-9B57-444B-96D2-DE25AA400D7F}" srcOrd="2" destOrd="0" parTransId="{1053FFA8-0CFC-451A-9461-83545521A49F}" sibTransId="{A274CB52-F1E5-43F4-AB38-B50D460CEFC6}"/>
    <dgm:cxn modelId="{719377BE-14C3-465E-A844-3AF05361FCDD}" type="presOf" srcId="{004F8264-B5D2-498B-9D53-2BC4BC963F39}" destId="{954EB421-F49D-4801-AD13-A12952E0DEE9}" srcOrd="0" destOrd="0" presId="urn:microsoft.com/office/officeart/2005/8/layout/list1"/>
    <dgm:cxn modelId="{81519AC6-FE6E-48FB-A030-D7BE57F966BE}" type="presOf" srcId="{42B44FA7-9B57-444B-96D2-DE25AA400D7F}" destId="{690D8A5F-370F-4B5B-AED8-7ADAA4018CE4}" srcOrd="1" destOrd="0" presId="urn:microsoft.com/office/officeart/2005/8/layout/list1"/>
    <dgm:cxn modelId="{56FDDAE6-A5BF-4D82-AD55-355D58FE0A84}" type="presOf" srcId="{7F936C9F-CC84-4BB7-956D-76F671998815}" destId="{1170E265-B62F-42A2-BEAA-27637BFDF536}" srcOrd="0" destOrd="0" presId="urn:microsoft.com/office/officeart/2005/8/layout/list1"/>
    <dgm:cxn modelId="{4BA2202D-1577-4378-9CC6-D3B320466B91}" type="presParOf" srcId="{4C82401C-B946-44DA-A57C-50DE79666B25}" destId="{E3A35F5A-02A8-47CD-B991-FC42E61D6410}" srcOrd="0" destOrd="0" presId="urn:microsoft.com/office/officeart/2005/8/layout/list1"/>
    <dgm:cxn modelId="{D55DA019-55F5-4950-A818-69D1EAF012F3}" type="presParOf" srcId="{E3A35F5A-02A8-47CD-B991-FC42E61D6410}" destId="{1170E265-B62F-42A2-BEAA-27637BFDF536}" srcOrd="0" destOrd="0" presId="urn:microsoft.com/office/officeart/2005/8/layout/list1"/>
    <dgm:cxn modelId="{49931FD4-004E-4EC7-9C5D-D3ACE9361DF9}" type="presParOf" srcId="{E3A35F5A-02A8-47CD-B991-FC42E61D6410}" destId="{7407235D-128B-471C-BB86-F7180674722D}" srcOrd="1" destOrd="0" presId="urn:microsoft.com/office/officeart/2005/8/layout/list1"/>
    <dgm:cxn modelId="{C4B80D3C-8D86-4390-AADB-0A5FB5AABEE2}" type="presParOf" srcId="{4C82401C-B946-44DA-A57C-50DE79666B25}" destId="{64AFDF70-B57A-4B48-9137-65A833B07D4B}" srcOrd="1" destOrd="0" presId="urn:microsoft.com/office/officeart/2005/8/layout/list1"/>
    <dgm:cxn modelId="{64250C5D-3387-4000-9D21-1AEAB830678B}" type="presParOf" srcId="{4C82401C-B946-44DA-A57C-50DE79666B25}" destId="{0071C1ED-99A9-4512-9F00-C05719B6D163}" srcOrd="2" destOrd="0" presId="urn:microsoft.com/office/officeart/2005/8/layout/list1"/>
    <dgm:cxn modelId="{6537BB01-6AAB-450D-BADF-3BE43AA8E25E}" type="presParOf" srcId="{4C82401C-B946-44DA-A57C-50DE79666B25}" destId="{EAAF2EE4-91F1-429C-8959-AC76D0C7B0AB}" srcOrd="3" destOrd="0" presId="urn:microsoft.com/office/officeart/2005/8/layout/list1"/>
    <dgm:cxn modelId="{1745A805-2B3F-40BA-B3C7-21BD85AD3AE9}" type="presParOf" srcId="{4C82401C-B946-44DA-A57C-50DE79666B25}" destId="{96B5378F-6462-4389-B240-6EC346F5D09D}" srcOrd="4" destOrd="0" presId="urn:microsoft.com/office/officeart/2005/8/layout/list1"/>
    <dgm:cxn modelId="{DFE68253-80FB-48BD-ABEA-87179ABE9C19}" type="presParOf" srcId="{96B5378F-6462-4389-B240-6EC346F5D09D}" destId="{954EB421-F49D-4801-AD13-A12952E0DEE9}" srcOrd="0" destOrd="0" presId="urn:microsoft.com/office/officeart/2005/8/layout/list1"/>
    <dgm:cxn modelId="{72B8A6B4-8DA5-4720-AFE3-94CBA3FEF960}" type="presParOf" srcId="{96B5378F-6462-4389-B240-6EC346F5D09D}" destId="{42267DF1-42AA-454C-B5A2-4CC784E9DFEE}" srcOrd="1" destOrd="0" presId="urn:microsoft.com/office/officeart/2005/8/layout/list1"/>
    <dgm:cxn modelId="{5E06850F-0EDD-40BF-BF5E-DE163941D0B2}" type="presParOf" srcId="{4C82401C-B946-44DA-A57C-50DE79666B25}" destId="{94D6B71C-1AE1-46FF-8733-950AEC149C6A}" srcOrd="5" destOrd="0" presId="urn:microsoft.com/office/officeart/2005/8/layout/list1"/>
    <dgm:cxn modelId="{501D26D6-6F15-479A-9460-4E58ACA9D6C6}" type="presParOf" srcId="{4C82401C-B946-44DA-A57C-50DE79666B25}" destId="{DC63A75E-3D70-4057-B97B-9EDA4FB97836}" srcOrd="6" destOrd="0" presId="urn:microsoft.com/office/officeart/2005/8/layout/list1"/>
    <dgm:cxn modelId="{634D09CE-F41A-4802-8A41-A0EAFDD70E2E}" type="presParOf" srcId="{4C82401C-B946-44DA-A57C-50DE79666B25}" destId="{5168E0BF-818F-40F4-8026-0DFB81AC3EFE}" srcOrd="7" destOrd="0" presId="urn:microsoft.com/office/officeart/2005/8/layout/list1"/>
    <dgm:cxn modelId="{41911C23-05D4-4130-A4CF-1490F51DF153}" type="presParOf" srcId="{4C82401C-B946-44DA-A57C-50DE79666B25}" destId="{6377C84F-B6AF-49FE-B22D-AC3CD0E1611F}" srcOrd="8" destOrd="0" presId="urn:microsoft.com/office/officeart/2005/8/layout/list1"/>
    <dgm:cxn modelId="{10F4B0C8-2081-4BBC-9ACD-2FAD317E0BA9}" type="presParOf" srcId="{6377C84F-B6AF-49FE-B22D-AC3CD0E1611F}" destId="{E87E38D3-3318-464F-95FF-38A734F04387}" srcOrd="0" destOrd="0" presId="urn:microsoft.com/office/officeart/2005/8/layout/list1"/>
    <dgm:cxn modelId="{A5C1F471-8DA0-448F-AE4A-BB5CBDD8649B}" type="presParOf" srcId="{6377C84F-B6AF-49FE-B22D-AC3CD0E1611F}" destId="{690D8A5F-370F-4B5B-AED8-7ADAA4018CE4}" srcOrd="1" destOrd="0" presId="urn:microsoft.com/office/officeart/2005/8/layout/list1"/>
    <dgm:cxn modelId="{84B10C68-12F1-4C76-BBF0-E4114A25F180}" type="presParOf" srcId="{4C82401C-B946-44DA-A57C-50DE79666B25}" destId="{F31DCBB8-B18A-41A0-BD4A-FD14BA9892FD}" srcOrd="9" destOrd="0" presId="urn:microsoft.com/office/officeart/2005/8/layout/list1"/>
    <dgm:cxn modelId="{CB15B424-E55B-45B9-8875-7AD0AC975A47}" type="presParOf" srcId="{4C82401C-B946-44DA-A57C-50DE79666B25}" destId="{12064ABE-FDD9-4DBB-A27B-973E6B9DC306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71C1ED-99A9-4512-9F00-C05719B6D163}">
      <dsp:nvSpPr>
        <dsp:cNvPr id="0" name=""/>
        <dsp:cNvSpPr/>
      </dsp:nvSpPr>
      <dsp:spPr>
        <a:xfrm>
          <a:off x="0" y="1234986"/>
          <a:ext cx="8631622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07235D-128B-471C-BB86-F7180674722D}">
      <dsp:nvSpPr>
        <dsp:cNvPr id="0" name=""/>
        <dsp:cNvSpPr/>
      </dsp:nvSpPr>
      <dsp:spPr>
        <a:xfrm>
          <a:off x="431581" y="939786"/>
          <a:ext cx="6042135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378" tIns="0" rIns="228378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/>
            <a:t>Cumhuriyet: «Devlet» Şekli mi, «Hükümet» Şekli mi?</a:t>
          </a:r>
        </a:p>
      </dsp:txBody>
      <dsp:txXfrm>
        <a:off x="460402" y="968607"/>
        <a:ext cx="5984493" cy="532758"/>
      </dsp:txXfrm>
    </dsp:sp>
    <dsp:sp modelId="{DC63A75E-3D70-4057-B97B-9EDA4FB97836}">
      <dsp:nvSpPr>
        <dsp:cNvPr id="0" name=""/>
        <dsp:cNvSpPr/>
      </dsp:nvSpPr>
      <dsp:spPr>
        <a:xfrm>
          <a:off x="0" y="2142186"/>
          <a:ext cx="8631622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267DF1-42AA-454C-B5A2-4CC784E9DFEE}">
      <dsp:nvSpPr>
        <dsp:cNvPr id="0" name=""/>
        <dsp:cNvSpPr/>
      </dsp:nvSpPr>
      <dsp:spPr>
        <a:xfrm>
          <a:off x="431581" y="1846986"/>
          <a:ext cx="6042135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378" tIns="0" rIns="228378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/>
            <a:t>Dar Anlamda Cumhuriyet; </a:t>
          </a:r>
          <a:r>
            <a:rPr lang="tr-TR" sz="2000" i="1" kern="1200" dirty="0"/>
            <a:t>Dünyadan Yansımalar</a:t>
          </a:r>
        </a:p>
      </dsp:txBody>
      <dsp:txXfrm>
        <a:off x="460402" y="1875807"/>
        <a:ext cx="5984493" cy="532758"/>
      </dsp:txXfrm>
    </dsp:sp>
    <dsp:sp modelId="{12064ABE-FDD9-4DBB-A27B-973E6B9DC306}">
      <dsp:nvSpPr>
        <dsp:cNvPr id="0" name=""/>
        <dsp:cNvSpPr/>
      </dsp:nvSpPr>
      <dsp:spPr>
        <a:xfrm>
          <a:off x="0" y="3049386"/>
          <a:ext cx="8631622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0D8A5F-370F-4B5B-AED8-7ADAA4018CE4}">
      <dsp:nvSpPr>
        <dsp:cNvPr id="0" name=""/>
        <dsp:cNvSpPr/>
      </dsp:nvSpPr>
      <dsp:spPr>
        <a:xfrm>
          <a:off x="431581" y="2754186"/>
          <a:ext cx="6042135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378" tIns="0" rIns="228378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/>
            <a:t>Geniş Anlamda Cumhuriyet; </a:t>
          </a:r>
          <a:r>
            <a:rPr lang="tr-TR" sz="2000" i="1" kern="1200" dirty="0"/>
            <a:t>Demokrasi Etkisi </a:t>
          </a:r>
        </a:p>
      </dsp:txBody>
      <dsp:txXfrm>
        <a:off x="460402" y="2783007"/>
        <a:ext cx="5984493" cy="5327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2/26/20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2/26/20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2/26/20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2/26/20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2/26/20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2/26/20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2/26/20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2/26/20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2/26/20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2/26/20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2.jpe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0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686926" y="2005292"/>
            <a:ext cx="777014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4000" dirty="0"/>
              <a:t>VII. Türk Kamu Hukukun </a:t>
            </a:r>
            <a:br>
              <a:rPr lang="tr-TR" sz="4000" dirty="0"/>
            </a:br>
            <a:r>
              <a:rPr lang="tr-TR" sz="4000" dirty="0"/>
              <a:t>Temel Kavramı Olarak </a:t>
            </a:r>
            <a:br>
              <a:rPr lang="tr-TR" sz="4000" dirty="0"/>
            </a:br>
            <a:r>
              <a:rPr lang="tr-TR" sz="4000" dirty="0"/>
              <a:t>«Cumhuriyet»</a:t>
            </a:r>
            <a:endParaRPr lang="tr-TR" dirty="0"/>
          </a:p>
          <a:p>
            <a:r>
              <a:rPr lang="tr-TR" dirty="0"/>
              <a:t>ANLAMI – TÜRLERİ – MONARŞİ İLE FARKLARI </a:t>
            </a:r>
          </a:p>
          <a:p>
            <a:r>
              <a:rPr lang="tr-TR" dirty="0"/>
              <a:t>TÜRKİYE CUMHURİYETİNİN NİTELİKLERİ</a:t>
            </a: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Unvan 1">
            <a:extLst>
              <a:ext uri="{FF2B5EF4-FFF2-40B4-BE49-F238E27FC236}">
                <a16:creationId xmlns:a16="http://schemas.microsoft.com/office/drawing/2014/main" id="{A9595681-8BE1-2E4E-84E7-A78A9F515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15311"/>
            <a:ext cx="7803930" cy="504496"/>
          </a:xfrm>
        </p:spPr>
        <p:txBody>
          <a:bodyPr/>
          <a:lstStyle/>
          <a:p>
            <a:r>
              <a:rPr lang="tr-TR" sz="2800" dirty="0"/>
              <a:t>«</a:t>
            </a:r>
            <a:r>
              <a:rPr lang="tr-TR" sz="2800" dirty="0" err="1"/>
              <a:t>Cumhuriyet»in</a:t>
            </a:r>
            <a:r>
              <a:rPr lang="tr-TR" sz="2800" dirty="0"/>
              <a:t> Tanımı ve Türleri</a:t>
            </a:r>
          </a:p>
        </p:txBody>
      </p:sp>
      <p:graphicFrame>
        <p:nvGraphicFramePr>
          <p:cNvPr id="13" name="İçerik Yer Tutucusu 6">
            <a:extLst>
              <a:ext uri="{FF2B5EF4-FFF2-40B4-BE49-F238E27FC236}">
                <a16:creationId xmlns:a16="http://schemas.microsoft.com/office/drawing/2014/main" id="{4B28B835-8F07-A246-9853-CB2D4AEDEF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6523171"/>
              </p:ext>
            </p:extLst>
          </p:nvPr>
        </p:nvGraphicFramePr>
        <p:xfrm>
          <a:off x="165537" y="819806"/>
          <a:ext cx="8631622" cy="44931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90390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Unvan 1">
            <a:extLst>
              <a:ext uri="{FF2B5EF4-FFF2-40B4-BE49-F238E27FC236}">
                <a16:creationId xmlns:a16="http://schemas.microsoft.com/office/drawing/2014/main" id="{A9595681-8BE1-2E4E-84E7-A78A9F515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891" y="378373"/>
            <a:ext cx="7803930" cy="504496"/>
          </a:xfrm>
        </p:spPr>
        <p:txBody>
          <a:bodyPr/>
          <a:lstStyle/>
          <a:p>
            <a:r>
              <a:rPr lang="tr-TR" sz="2500" dirty="0"/>
              <a:t>Cumhuriyet ve Monarşi Kavramları - I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56DAEC7-3EFC-E446-B1D4-66EE1180BE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3834" y="1371600"/>
            <a:ext cx="7543800" cy="4114800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2500" b="1" dirty="0"/>
              <a:t>1. Cumhuriyet ve Monarşi Farkı; «Veraset Usulü Yokluğu»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2500" dirty="0"/>
              <a:t> Veraset Usulü ve Temel Devlet Organlarının Devri Sorunu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2500" dirty="0"/>
              <a:t> </a:t>
            </a:r>
            <a:r>
              <a:rPr lang="tr-TR" sz="2500" dirty="0" err="1"/>
              <a:t>Irsî</a:t>
            </a:r>
            <a:r>
              <a:rPr lang="tr-TR" sz="2500" dirty="0"/>
              <a:t> Monarşiler ve Seçimli Monarşiler Farkı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2500" dirty="0"/>
              <a:t> Tartışmalı Örnekler: Azerbaycan, Suriye, Kuzey Kore vb.</a:t>
            </a:r>
          </a:p>
          <a:p>
            <a:endParaRPr lang="tr-TR" sz="2500" dirty="0"/>
          </a:p>
        </p:txBody>
      </p:sp>
    </p:spTree>
    <p:extLst>
      <p:ext uri="{BB962C8B-B14F-4D97-AF65-F5344CB8AC3E}">
        <p14:creationId xmlns:p14="http://schemas.microsoft.com/office/powerpoint/2010/main" val="1689500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13081" y="1265736"/>
            <a:ext cx="851783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3000" b="1" dirty="0"/>
              <a:t>2. Anayasal Monarşi – Mutlak Monarşi Ayrımı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000" dirty="0"/>
              <a:t> Veraset Usulü ve Temel Devlet Organlarının Devri Sorunu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000" dirty="0"/>
              <a:t> Güncel Mutlak Monarşiler: Suudi Arabistan, Butan vb.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000" dirty="0"/>
              <a:t> Güncel Anayasal Monarşiler: Birleşik Krallık, Hollanda Krallığı vb.  </a:t>
            </a:r>
          </a:p>
        </p:txBody>
      </p:sp>
      <p:sp>
        <p:nvSpPr>
          <p:cNvPr id="10" name="Unvan 1">
            <a:extLst>
              <a:ext uri="{FF2B5EF4-FFF2-40B4-BE49-F238E27FC236}">
                <a16:creationId xmlns:a16="http://schemas.microsoft.com/office/drawing/2014/main" id="{A9595681-8BE1-2E4E-84E7-A78A9F515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466" y="626879"/>
            <a:ext cx="6936377" cy="431854"/>
          </a:xfrm>
        </p:spPr>
        <p:txBody>
          <a:bodyPr/>
          <a:lstStyle/>
          <a:p>
            <a:r>
              <a:rPr lang="tr-TR" dirty="0"/>
              <a:t>Cumhuriyet ve Monarşi Kavramları - II</a:t>
            </a:r>
          </a:p>
        </p:txBody>
      </p:sp>
    </p:spTree>
    <p:extLst>
      <p:ext uri="{BB962C8B-B14F-4D97-AF65-F5344CB8AC3E}">
        <p14:creationId xmlns:p14="http://schemas.microsoft.com/office/powerpoint/2010/main" val="2109017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Unvan 1">
            <a:extLst>
              <a:ext uri="{FF2B5EF4-FFF2-40B4-BE49-F238E27FC236}">
                <a16:creationId xmlns:a16="http://schemas.microsoft.com/office/drawing/2014/main" id="{A9595681-8BE1-2E4E-84E7-A78A9F515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271" y="479922"/>
            <a:ext cx="7899763" cy="431854"/>
          </a:xfrm>
        </p:spPr>
        <p:txBody>
          <a:bodyPr/>
          <a:lstStyle/>
          <a:p>
            <a:r>
              <a:rPr lang="tr-TR" dirty="0"/>
              <a:t>Cumhuriyet ve Monarşi Kavramları - III</a:t>
            </a:r>
          </a:p>
        </p:txBody>
      </p:sp>
      <p:sp>
        <p:nvSpPr>
          <p:cNvPr id="7" name="İçerik Yer Tutucusu 2">
            <a:extLst>
              <a:ext uri="{FF2B5EF4-FFF2-40B4-BE49-F238E27FC236}">
                <a16:creationId xmlns:a16="http://schemas.microsoft.com/office/drawing/2014/main" id="{C1729018-AAB4-FB46-9DED-F597499DF0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271" y="1568148"/>
            <a:ext cx="8474529" cy="4023360"/>
          </a:xfrm>
        </p:spPr>
        <p:txBody>
          <a:bodyPr>
            <a:normAutofit fontScale="92500" lnSpcReduction="20000"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4000" b="1" dirty="0"/>
              <a:t>3. Ayırıcı Unsur Olarak «Demokrasi» Tartışmaları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600" dirty="0"/>
              <a:t> </a:t>
            </a:r>
            <a:r>
              <a:rPr lang="tr-TR" sz="3600" dirty="0" err="1"/>
              <a:t>Monarşik</a:t>
            </a:r>
            <a:r>
              <a:rPr lang="tr-TR" sz="3600" dirty="0"/>
              <a:t> rejimler demokrasi ilkeleriyle bağdaşır mı?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600" dirty="0"/>
              <a:t> Cumhuriyetlerin demokratik olması zorunlu  mudur?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600" dirty="0"/>
              <a:t> İstatistiki veriler herhangi bir türün demokrasiye daha elverişli olduğuna dair veriler sunmakta mıdır?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2664994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80423" y="1526992"/>
            <a:ext cx="825941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1. «Başlangıçta Belirtilen Temel İlkelere Dayanan» Devlet Olma Niteliği ve Anlamı</a:t>
            </a:r>
          </a:p>
          <a:p>
            <a:r>
              <a:rPr lang="tr-TR" sz="2400" dirty="0"/>
              <a:t>2. «Toplumun Huzuru», «Millî Dayanışma» ve «Adalet Anlayışı» Kavramları</a:t>
            </a:r>
          </a:p>
          <a:p>
            <a:r>
              <a:rPr lang="tr-TR" sz="2400" dirty="0"/>
              <a:t>3. Atatürk Milliyetçiliğine Bağlı Devlet</a:t>
            </a:r>
          </a:p>
          <a:p>
            <a:r>
              <a:rPr lang="tr-TR" sz="2400" dirty="0"/>
              <a:t>4. Demokratik Devlet</a:t>
            </a:r>
          </a:p>
          <a:p>
            <a:r>
              <a:rPr lang="tr-TR" sz="2400" dirty="0"/>
              <a:t>5. Lâik Devlet</a:t>
            </a:r>
          </a:p>
          <a:p>
            <a:r>
              <a:rPr lang="tr-TR" sz="2400" dirty="0"/>
              <a:t>6. Sosyal Devlet</a:t>
            </a:r>
          </a:p>
          <a:p>
            <a:r>
              <a:rPr lang="tr-TR" sz="2400" dirty="0"/>
              <a:t>7. Hukuk Devleti</a:t>
            </a:r>
          </a:p>
          <a:p>
            <a:r>
              <a:rPr lang="tr-TR" sz="2400" dirty="0"/>
              <a:t>8. İnsan Haklarına Saygılı Devlet</a:t>
            </a:r>
          </a:p>
        </p:txBody>
      </p:sp>
      <p:sp>
        <p:nvSpPr>
          <p:cNvPr id="10" name="Unvan 1">
            <a:extLst>
              <a:ext uri="{FF2B5EF4-FFF2-40B4-BE49-F238E27FC236}">
                <a16:creationId xmlns:a16="http://schemas.microsoft.com/office/drawing/2014/main" id="{A9595681-8BE1-2E4E-84E7-A78A9F515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3485" y="248506"/>
            <a:ext cx="7409905" cy="431854"/>
          </a:xfrm>
        </p:spPr>
        <p:txBody>
          <a:bodyPr/>
          <a:lstStyle/>
          <a:p>
            <a:r>
              <a:rPr lang="tr-TR" dirty="0"/>
              <a:t>1982 Anayasası m. 2: </a:t>
            </a:r>
            <a:br>
              <a:rPr lang="tr-TR" dirty="0"/>
            </a:br>
            <a:r>
              <a:rPr lang="tr-TR" dirty="0"/>
              <a:t>«Cumhuriyet’in Nitelikleri»</a:t>
            </a:r>
          </a:p>
        </p:txBody>
      </p:sp>
    </p:spTree>
    <p:extLst>
      <p:ext uri="{BB962C8B-B14F-4D97-AF65-F5344CB8AC3E}">
        <p14:creationId xmlns:p14="http://schemas.microsoft.com/office/powerpoint/2010/main" val="32146831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b="1" dirty="0"/>
              <a:t>IV.  Değiştirilemeyecek hükümler</a:t>
            </a:r>
            <a:endParaRPr lang="tr-TR" sz="2400" dirty="0"/>
          </a:p>
          <a:p>
            <a:pPr algn="just"/>
            <a:r>
              <a:rPr lang="tr-TR" sz="2400" b="1" dirty="0"/>
              <a:t>MADDE 4</a:t>
            </a:r>
            <a:r>
              <a:rPr lang="tr-TR" sz="2400" dirty="0"/>
              <a:t>. – Anayasanın 1 inci maddesindeki Devletin şeklinin Cumhuriyet olduğu hakkındaki hüküm ile, </a:t>
            </a:r>
            <a:r>
              <a:rPr lang="tr-TR" sz="2400" b="1" dirty="0"/>
              <a:t>2 </a:t>
            </a:r>
            <a:r>
              <a:rPr lang="tr-TR" sz="2400" b="1" dirty="0" err="1"/>
              <a:t>nci</a:t>
            </a:r>
            <a:r>
              <a:rPr lang="tr-TR" sz="2400" b="1" dirty="0"/>
              <a:t> maddesindeki Cumhuriyetin nitelikleri</a:t>
            </a:r>
            <a:r>
              <a:rPr lang="tr-TR" sz="2400" dirty="0"/>
              <a:t> ve 3 üncü maddesi hükümleri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sz="2400" dirty="0"/>
              <a:t> değiştirilemez ve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sz="2400" dirty="0"/>
              <a:t> değiştirilmesi teklif edilemez.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313081" y="161016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dirty="0"/>
              <a:t>1982 Anayasası m. 4: </a:t>
            </a:r>
            <a:br>
              <a:rPr lang="tr-TR" sz="2400" dirty="0"/>
            </a:br>
            <a:r>
              <a:rPr lang="tr-TR" sz="2400" dirty="0"/>
              <a:t>«Cumhuriyet’in Değiştirilemez Niteliği»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4188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- Anayasa Mahkemesi’ne göre Türk Kamu Hukuku Açısından «Cumhuriyet» Kavramı ve İçeriği</a:t>
            </a:r>
          </a:p>
          <a:p>
            <a:r>
              <a:rPr lang="tr-TR" sz="2400" dirty="0"/>
              <a:t>- Anayasal bir Yorum Tekniği Olarak Cumhuriyetçi Yaklaşım</a:t>
            </a:r>
          </a:p>
          <a:p>
            <a:r>
              <a:rPr lang="tr-TR" sz="2400" dirty="0"/>
              <a:t>- İptal Davaları ve İtiraz Başvuruları Sonucunda Verilen Kararlar</a:t>
            </a:r>
          </a:p>
          <a:p>
            <a:r>
              <a:rPr lang="tr-TR" sz="2400" dirty="0"/>
              <a:t>- Siyasî Parti Kapatma Davaları Sonucunda Verilen Kararlar</a:t>
            </a:r>
          </a:p>
          <a:p>
            <a:endParaRPr lang="tr-TR" sz="2400" dirty="0"/>
          </a:p>
        </p:txBody>
      </p:sp>
      <p:sp>
        <p:nvSpPr>
          <p:cNvPr id="11" name="Dikdörtgen 10"/>
          <p:cNvSpPr/>
          <p:nvPr/>
        </p:nvSpPr>
        <p:spPr>
          <a:xfrm>
            <a:off x="313081" y="248979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dirty="0"/>
              <a:t>Anayasa Mahkemesi Kararlarında «</a:t>
            </a:r>
            <a:r>
              <a:rPr lang="tr-TR" sz="2400" dirty="0" err="1"/>
              <a:t>Cumhuriyet»in</a:t>
            </a:r>
            <a:r>
              <a:rPr lang="tr-TR" sz="2400" dirty="0"/>
              <a:t> Tanımı ve Korunması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4259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12646</TotalTime>
  <Words>362</Words>
  <Application>Microsoft Macintosh PowerPoint</Application>
  <PresentationFormat>Ekran Gösterisi (4:3)</PresentationFormat>
  <Paragraphs>42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Arial</vt:lpstr>
      <vt:lpstr>Calibri</vt:lpstr>
      <vt:lpstr>Wingdings</vt:lpstr>
      <vt:lpstr>ekonomi</vt:lpstr>
      <vt:lpstr>1_Rics</vt:lpstr>
      <vt:lpstr>h.t.</vt:lpstr>
      <vt:lpstr>PowerPoint Sunusu</vt:lpstr>
      <vt:lpstr>«Cumhuriyet»in Tanımı ve Türleri</vt:lpstr>
      <vt:lpstr>Cumhuriyet ve Monarşi Kavramları - I</vt:lpstr>
      <vt:lpstr>Cumhuriyet ve Monarşi Kavramları - II</vt:lpstr>
      <vt:lpstr>Cumhuriyet ve Monarşi Kavramları - III</vt:lpstr>
      <vt:lpstr>1982 Anayasası m. 2:  «Cumhuriyet’in Nitelikleri»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Ali.Erdem.Doganoglu</cp:lastModifiedBy>
  <cp:revision>821</cp:revision>
  <cp:lastPrinted>2016-10-24T07:53:35Z</cp:lastPrinted>
  <dcterms:created xsi:type="dcterms:W3CDTF">2016-09-18T09:35:24Z</dcterms:created>
  <dcterms:modified xsi:type="dcterms:W3CDTF">2020-02-26T11:55:43Z</dcterms:modified>
</cp:coreProperties>
</file>