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6" r:id="rId2"/>
    <p:sldId id="274" r:id="rId3"/>
    <p:sldId id="275" r:id="rId4"/>
    <p:sldId id="297" r:id="rId5"/>
    <p:sldId id="276" r:id="rId6"/>
    <p:sldId id="277" r:id="rId7"/>
    <p:sldId id="278" r:id="rId8"/>
    <p:sldId id="265" r:id="rId9"/>
    <p:sldId id="273" r:id="rId10"/>
    <p:sldId id="279" r:id="rId11"/>
    <p:sldId id="280" r:id="rId12"/>
    <p:sldId id="284" r:id="rId13"/>
    <p:sldId id="281" r:id="rId14"/>
    <p:sldId id="282" r:id="rId15"/>
    <p:sldId id="283" r:id="rId16"/>
    <p:sldId id="285" r:id="rId17"/>
    <p:sldId id="286" r:id="rId18"/>
    <p:sldId id="287" r:id="rId19"/>
    <p:sldId id="288" r:id="rId20"/>
    <p:sldId id="289" r:id="rId21"/>
    <p:sldId id="27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4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9.12.2020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930226" y="2387990"/>
            <a:ext cx="10515600" cy="4808257"/>
          </a:xfrm>
        </p:spPr>
        <p:txBody>
          <a:bodyPr>
            <a:normAutofit/>
          </a:bodyPr>
          <a:lstStyle/>
          <a:p>
            <a:pPr>
              <a:spcBef>
                <a:spcPts val="1800"/>
              </a:spcBef>
            </a:pPr>
            <a:r>
              <a:rPr lang="tr-TR" sz="2800" dirty="0" smtClean="0"/>
              <a:t>İnsanlar arasında kişilik özellikleri, çevresel faktörler, yetiştiriliş tarzları, değer yargıları, tecrübeleri, bakış açısını farklılıkları </a:t>
            </a:r>
            <a:r>
              <a:rPr lang="tr-TR" sz="2800" dirty="0"/>
              <a:t>g</a:t>
            </a:r>
            <a:r>
              <a:rPr lang="tr-TR" sz="2800" dirty="0" smtClean="0"/>
              <a:t>ibi bir çok alanda farklılıklar vardır. Bu farklılıklar insanların kullandığı iletişim yöntemlerini ve kurduklarını iletişimi de etkilemektedir. </a:t>
            </a:r>
          </a:p>
          <a:p>
            <a:pPr>
              <a:spcBef>
                <a:spcPts val="1800"/>
              </a:spcBef>
            </a:pPr>
            <a:r>
              <a:rPr lang="tr-TR" sz="2800" dirty="0" smtClean="0"/>
              <a:t>Bu farklılıkların iletişim üzerine etkilisi olumlu ya da olumsuz olarak gözlemlenebilmektedir. </a:t>
            </a:r>
          </a:p>
          <a:p>
            <a:pPr>
              <a:spcBef>
                <a:spcPts val="1800"/>
              </a:spcBef>
            </a:pPr>
            <a:endParaRPr lang="tr-TR" sz="2800" dirty="0" smtClean="0"/>
          </a:p>
          <a:p>
            <a:pPr>
              <a:spcBef>
                <a:spcPts val="1800"/>
              </a:spcBef>
            </a:pPr>
            <a:endParaRPr lang="tr-TR" sz="2800" dirty="0"/>
          </a:p>
        </p:txBody>
      </p:sp>
    </p:spTree>
    <p:extLst>
      <p:ext uri="{BB962C8B-B14F-4D97-AF65-F5344CB8AC3E}">
        <p14:creationId xmlns:p14="http://schemas.microsoft.com/office/powerpoint/2010/main" val="677252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dirty="0" smtClean="0"/>
              <a:t>İletişim genel olarak değerlendirildiğinde empati, saygı, saydamlık, bireysel ve toplumsal farklılıklar, zaman, bakış açısı, önyargılar, dinleme yöntemleri, kişiler arası ilişkiler, eleştirel düşünce, güven duygusu gibi bir çok farklı kavram ve süreç kurulan iletişimi olumlu ya da olumsuz, hatta hem olumlu hem olumsuz olarak etkileyebilir.</a:t>
            </a:r>
          </a:p>
          <a:p>
            <a:pPr>
              <a:spcBef>
                <a:spcPts val="1800"/>
              </a:spcBef>
            </a:pPr>
            <a:r>
              <a:rPr lang="tr-TR" sz="2800" dirty="0" smtClean="0"/>
              <a:t>Bu genel kavramların dışında ise çocukla iletişim sürecini etkileyen farklı kavramlar da yer almaktadır. </a:t>
            </a:r>
          </a:p>
          <a:p>
            <a:pPr>
              <a:spcBef>
                <a:spcPts val="1800"/>
              </a:spcBef>
            </a:pPr>
            <a:r>
              <a:rPr lang="tr-TR" sz="2800" dirty="0" smtClean="0"/>
              <a:t>Bu kavramlar çocuğun gelişim özelliklerinden tutun da empati, saygı kabullenme gibi bir çok başlıktan oluşmaktadır.</a:t>
            </a:r>
            <a:endParaRPr lang="tr-TR" sz="2800" dirty="0"/>
          </a:p>
        </p:txBody>
      </p:sp>
    </p:spTree>
    <p:extLst>
      <p:ext uri="{BB962C8B-B14F-4D97-AF65-F5344CB8AC3E}">
        <p14:creationId xmlns:p14="http://schemas.microsoft.com/office/powerpoint/2010/main" val="2626637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endParaRPr lang="tr-TR" sz="2800" b="1" dirty="0" smtClean="0"/>
          </a:p>
          <a:p>
            <a:pPr marL="0" indent="0">
              <a:spcBef>
                <a:spcPts val="1800"/>
              </a:spcBef>
              <a:buNone/>
            </a:pPr>
            <a:endParaRPr lang="tr-TR" sz="2800" b="1" dirty="0" smtClean="0"/>
          </a:p>
          <a:p>
            <a:pPr marL="0" indent="0">
              <a:spcBef>
                <a:spcPts val="1800"/>
              </a:spcBef>
              <a:buNone/>
            </a:pPr>
            <a:r>
              <a:rPr lang="tr-TR" sz="2800" b="1" dirty="0" smtClean="0"/>
              <a:t>Kabul:</a:t>
            </a:r>
          </a:p>
          <a:p>
            <a:r>
              <a:rPr lang="tr-TR" sz="2800" dirty="0"/>
              <a:t>Kişiler arası iletişim sürecinde temel ilke insanları kendilerine özgü </a:t>
            </a:r>
            <a:r>
              <a:rPr lang="tr-TR" sz="2800" dirty="0" smtClean="0"/>
              <a:t>niteliklerle kabul </a:t>
            </a:r>
            <a:r>
              <a:rPr lang="tr-TR" sz="2800" dirty="0"/>
              <a:t>edebilmektir</a:t>
            </a:r>
            <a:r>
              <a:rPr lang="tr-TR" sz="2800" dirty="0" smtClean="0"/>
              <a:t>. Çocuklarla iletişim kurarken çocuğu bir birey olarak artıları eksileri farklılıkları ile duygu ve düşüncelerinde özgür olduklarını kabul etmek gerekir.</a:t>
            </a:r>
          </a:p>
        </p:txBody>
      </p:sp>
    </p:spTree>
    <p:extLst>
      <p:ext uri="{BB962C8B-B14F-4D97-AF65-F5344CB8AC3E}">
        <p14:creationId xmlns:p14="http://schemas.microsoft.com/office/powerpoint/2010/main" val="577745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r>
              <a:rPr lang="tr-TR" sz="2800" b="1" dirty="0" smtClean="0"/>
              <a:t>Dinleme</a:t>
            </a:r>
            <a:r>
              <a:rPr lang="tr-TR" sz="2800" b="1" dirty="0"/>
              <a:t>:  </a:t>
            </a:r>
          </a:p>
          <a:p>
            <a:r>
              <a:rPr lang="tr-TR" sz="2800" dirty="0"/>
              <a:t>Dinleme, anlatılanların alıcı tarafından göndericinin söylemek istediği şekilde anlaşılması ve kendisi için ne anlama geldiğini bilmesidir. Dinleme üç ayrı süreci içerisinde barındırır. Bunlardan birincisi sözel ya da sözel olmayan mesajları seçmek, ikincisi bu mesajları seçmek onları anlamak ve anlamlandırmak, üçüncüsü ise bu mesajlara karşılık vermektir. </a:t>
            </a:r>
            <a:endParaRPr lang="tr-TR" sz="2800" dirty="0" smtClean="0"/>
          </a:p>
          <a:p>
            <a:r>
              <a:rPr lang="tr-TR" sz="2800" dirty="0"/>
              <a:t>Çocuklarla kurulan iletişimde çocuğu doğru şekilde dinlemek oldukça önem taşımaktadır. Çocuğu doğru şekilde dinlemek çocuk ile kurulacak olan iletişimde önemli rol oynamaktadır. Öyle ki çocuk dinlendiğinde aynı zamanda değer gördüğünü de hissedecektir.</a:t>
            </a:r>
            <a:r>
              <a:rPr lang="tr-TR" sz="2800" dirty="0" smtClean="0"/>
              <a:t> </a:t>
            </a:r>
            <a:endParaRPr lang="tr-TR" sz="2800" dirty="0"/>
          </a:p>
          <a:p>
            <a:pPr>
              <a:spcBef>
                <a:spcPts val="1800"/>
              </a:spcBef>
            </a:pPr>
            <a:endParaRPr lang="tr-TR" sz="2800" dirty="0"/>
          </a:p>
        </p:txBody>
      </p:sp>
    </p:spTree>
    <p:extLst>
      <p:ext uri="{BB962C8B-B14F-4D97-AF65-F5344CB8AC3E}">
        <p14:creationId xmlns:p14="http://schemas.microsoft.com/office/powerpoint/2010/main" val="308564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Empati: </a:t>
            </a:r>
          </a:p>
          <a:p>
            <a:pPr>
              <a:spcBef>
                <a:spcPts val="1800"/>
              </a:spcBef>
            </a:pPr>
            <a:r>
              <a:rPr lang="tr-TR" sz="2800" dirty="0" smtClean="0"/>
              <a:t>Bir çocuğa onu anladığınızı hissettirmek için yalnızca onu dinlemek yeterli değildir. Aynı zamanda onu dinlerken ona onu anladığınızı da hissettirmeniz gerekir. Bunun en  doğru yolu onun ile empati kurmaktan geçmektedir. </a:t>
            </a:r>
          </a:p>
          <a:p>
            <a:pPr>
              <a:spcBef>
                <a:spcPts val="1800"/>
              </a:spcBef>
            </a:pPr>
            <a:r>
              <a:rPr lang="tr-TR" sz="2800" dirty="0"/>
              <a:t>Empatinin ilk belirtileri bebeklik dönemine kadar uzanmaktadır. Aynı zamanda sağlıklı iletişim kurmanın koşulların biri empati kurmaktır. , Hangi yaşta olunursa olunsun </a:t>
            </a:r>
            <a:r>
              <a:rPr lang="tr-TR" sz="2800" dirty="0" err="1"/>
              <a:t>empatik</a:t>
            </a:r>
            <a:r>
              <a:rPr lang="tr-TR" sz="2800" dirty="0"/>
              <a:t> anlayış biçimi insanları birbirine yakınlaştırır ve iletişimi kolaylaştırır. Bu nedenle çocuklarla kurulan iletişimde empati daha büyük bir öneme sahiptir. </a:t>
            </a:r>
          </a:p>
          <a:p>
            <a:pPr>
              <a:spcBef>
                <a:spcPts val="1800"/>
              </a:spcBef>
            </a:pPr>
            <a:endParaRPr lang="tr-TR" sz="2800" dirty="0"/>
          </a:p>
        </p:txBody>
      </p:sp>
    </p:spTree>
    <p:extLst>
      <p:ext uri="{BB962C8B-B14F-4D97-AF65-F5344CB8AC3E}">
        <p14:creationId xmlns:p14="http://schemas.microsoft.com/office/powerpoint/2010/main" val="1553029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endParaRPr lang="tr-TR" sz="2800" b="1" dirty="0" smtClean="0"/>
          </a:p>
          <a:p>
            <a:pPr>
              <a:spcBef>
                <a:spcPts val="1800"/>
              </a:spcBef>
            </a:pPr>
            <a:r>
              <a:rPr lang="tr-TR" sz="2800" b="1" dirty="0" smtClean="0"/>
              <a:t>Dürüst Olmak: </a:t>
            </a:r>
          </a:p>
          <a:p>
            <a:pPr>
              <a:spcBef>
                <a:spcPts val="1800"/>
              </a:spcBef>
            </a:pPr>
            <a:r>
              <a:rPr lang="tr-TR" sz="2800" dirty="0" smtClean="0"/>
              <a:t>Kurulan her iletişimde olduğu gibi çocuklarla kurulan iletişimde de dürüst olmak ve ne hissediliyorsa karşı tarafa doğru bir şekilde aktarmak önemlidir. İletişimde dürüst olunmaması durumunda iletişimin kurulduğu anda ya da sonrasında olumsuz bir iletişim sürecine girilmesi muhtemeldir.</a:t>
            </a:r>
            <a:endParaRPr lang="tr-TR" sz="2800" dirty="0"/>
          </a:p>
        </p:txBody>
      </p:sp>
    </p:spTree>
    <p:extLst>
      <p:ext uri="{BB962C8B-B14F-4D97-AF65-F5344CB8AC3E}">
        <p14:creationId xmlns:p14="http://schemas.microsoft.com/office/powerpoint/2010/main" val="3986994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Beden Dili: </a:t>
            </a:r>
          </a:p>
          <a:p>
            <a:pPr>
              <a:spcBef>
                <a:spcPts val="1800"/>
              </a:spcBef>
            </a:pPr>
            <a:r>
              <a:rPr lang="tr-TR" sz="2800" dirty="0" smtClean="0"/>
              <a:t>İletişim kurarken mesajın iletilme yöntemlerinden biri de beden dilidir. Çocuklara mesajın doğrun bir şekilde iletilmesi için ve çocuğun mesajı doğru şekilde yorumlayabilmesi için beden diline ihtiyaç duyulmaktadır. Söylenilen sözlerin ya da verilmek istenilen mesajın beden dili ile desteklenmesi oldukça önemlidir. </a:t>
            </a:r>
          </a:p>
          <a:p>
            <a:pPr>
              <a:spcBef>
                <a:spcPts val="1800"/>
              </a:spcBef>
            </a:pPr>
            <a:r>
              <a:rPr lang="tr-TR" sz="2800" dirty="0" smtClean="0"/>
              <a:t>Aynı şekilde dilin yetmediği yerde de yetişkin beden dilini kullanırsa çocukla sağlıklı bir iletişim kurabilir. </a:t>
            </a:r>
            <a:endParaRPr lang="tr-TR" sz="2800" dirty="0"/>
          </a:p>
        </p:txBody>
      </p:sp>
    </p:spTree>
    <p:extLst>
      <p:ext uri="{BB962C8B-B14F-4D97-AF65-F5344CB8AC3E}">
        <p14:creationId xmlns:p14="http://schemas.microsoft.com/office/powerpoint/2010/main" val="997092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Saydamlık: </a:t>
            </a:r>
          </a:p>
          <a:p>
            <a:pPr>
              <a:spcBef>
                <a:spcPts val="1800"/>
              </a:spcBef>
            </a:pPr>
            <a:r>
              <a:rPr lang="tr-TR" sz="2800" dirty="0" smtClean="0"/>
              <a:t>Saydamlığın tanımına baktığımızda açıklık, doğruluk, içtenlik gibi anlamlara geldiği görülmektedir. İlişkilerde içten olmak ilişkinin ömrünü uzatmaktadır. </a:t>
            </a:r>
          </a:p>
          <a:p>
            <a:pPr>
              <a:spcBef>
                <a:spcPts val="1800"/>
              </a:spcBef>
            </a:pPr>
            <a:r>
              <a:rPr lang="tr-TR" sz="2800" dirty="0" smtClean="0"/>
              <a:t>Çocuklar özel bir grup olarak kişisin kendilerine karşı ne kadar içten olduğunu çok kolay anlayabilmekte ve kurdukları iletişimi de bu doğrultuda yönetmektedir. Çocuklara karşı ne kadar saydam olunursa çocuğun iletişim kurduğu kişiye olan güveni o derece artar. Bu sayede de sağlıklı iletişim daha kolay kurulur. Bu nedenle çocuklarla kurulan iletişimde saydamlık ve net olmak esastır.</a:t>
            </a:r>
            <a:endParaRPr lang="tr-TR" sz="2800" dirty="0"/>
          </a:p>
        </p:txBody>
      </p:sp>
    </p:spTree>
    <p:extLst>
      <p:ext uri="{BB962C8B-B14F-4D97-AF65-F5344CB8AC3E}">
        <p14:creationId xmlns:p14="http://schemas.microsoft.com/office/powerpoint/2010/main" val="2376013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Algı: </a:t>
            </a:r>
          </a:p>
          <a:p>
            <a:pPr>
              <a:spcBef>
                <a:spcPts val="1800"/>
              </a:spcBef>
            </a:pPr>
            <a:r>
              <a:rPr lang="tr-TR" sz="2800" dirty="0" smtClean="0"/>
              <a:t>Algının tanımını yaşananları şekillendiren süreç olarak tanımlamak yanlış olmayacaktır. Duyu organlarımıza ulaşan veriler algı sayesinde anlamlandırılır ve algı olmadan duyularımızın bir anlamı yoktur. </a:t>
            </a:r>
          </a:p>
          <a:p>
            <a:pPr>
              <a:spcBef>
                <a:spcPts val="1800"/>
              </a:spcBef>
            </a:pPr>
            <a:r>
              <a:rPr lang="tr-TR" sz="2800" dirty="0" smtClean="0"/>
              <a:t>İletişim kanalları aracılığı ile duyu organlarımız tarafından gelen bilgiler alıcıda yani çocukta algılanmadığı sürece iletişimin gerçekleşmesi mümkün değildir. </a:t>
            </a:r>
            <a:endParaRPr lang="tr-TR" sz="2800" dirty="0"/>
          </a:p>
        </p:txBody>
      </p:sp>
    </p:spTree>
    <p:extLst>
      <p:ext uri="{BB962C8B-B14F-4D97-AF65-F5344CB8AC3E}">
        <p14:creationId xmlns:p14="http://schemas.microsoft.com/office/powerpoint/2010/main" val="2773039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lnSpcReduction="10000"/>
          </a:bodyPr>
          <a:lstStyle/>
          <a:p>
            <a:pPr>
              <a:spcBef>
                <a:spcPts val="1800"/>
              </a:spcBef>
            </a:pPr>
            <a:r>
              <a:rPr lang="tr-TR" sz="2800" b="1" dirty="0" smtClean="0"/>
              <a:t>İletişimde Çocuğun Gelişiminin Rolü:</a:t>
            </a:r>
          </a:p>
          <a:p>
            <a:pPr>
              <a:spcBef>
                <a:spcPts val="1800"/>
              </a:spcBef>
            </a:pPr>
            <a:r>
              <a:rPr lang="tr-TR" sz="2800" dirty="0" smtClean="0"/>
              <a:t>Çocukla kurulan iletişimde temel amaçlardan bir tanesi çocukta sağlıklı bir kişilik oluşturmaktır.  Kişiliğin ise temelleri ilk 5-6 yaşta atılır ve özellikle bu süreçte çocuk ile kurulacak olan sağlıklı iletişim çocuğun gelişiminde önemli bir etki bırakacaktır. </a:t>
            </a:r>
          </a:p>
          <a:p>
            <a:pPr>
              <a:spcBef>
                <a:spcPts val="1800"/>
              </a:spcBef>
            </a:pPr>
            <a:r>
              <a:rPr lang="tr-TR" sz="2800" dirty="0" smtClean="0"/>
              <a:t>Bu yaş grubunda çocukların hem niceliksel hem niteliksel olarak iletişime geçtikleri kişiler anne, baba ve öğretmenleridir.  </a:t>
            </a:r>
          </a:p>
          <a:p>
            <a:pPr>
              <a:spcBef>
                <a:spcPts val="1800"/>
              </a:spcBef>
            </a:pPr>
            <a:r>
              <a:rPr lang="tr-TR" sz="2800" dirty="0" smtClean="0"/>
              <a:t>Bu grupların çocuklar ile iletişime geçerken çocuğun gelişimsel özelliklerini bilmeli ve çağına, gelişim döneminin özelliklerine uygun yöntem ve kanallar tercih etmesi çocuğun gelişimi için ve iletişimin niteliği için önem taşımaktadır.</a:t>
            </a:r>
            <a:endParaRPr lang="tr-TR" sz="2800" dirty="0"/>
          </a:p>
        </p:txBody>
      </p:sp>
    </p:spTree>
    <p:extLst>
      <p:ext uri="{BB962C8B-B14F-4D97-AF65-F5344CB8AC3E}">
        <p14:creationId xmlns:p14="http://schemas.microsoft.com/office/powerpoint/2010/main" val="33479629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dirty="0" smtClean="0"/>
              <a:t>Örneğin okul öncesi dönemde olan bir çocuk ile iletişime giren anne, bu yaş grubunda yalan söyleme davranışının sıklıkla görüldüğünü ve bu yalan söyleme davranışının kişilik problemlerinden kaynaklanmadığını, dönemin normal özelliği olduğunu biliyorsa çocuk ile doğru ve sağlıklı bir iletişim kurabilir. Ancak bu anne yalan söylemenin bu yaşın gelişimsel bir özelliği olduğunu bilmemesi durumunda çocuk ile doğru ve sağlıklı bir iletişim kuramaz. Bu durumda anne ya bu davranışı görmezden gelerek, tepki vermeyerek davranışın pekişmesini destekleyebilir. Ya da tam tersi olarak çocuğa aşırı, eleştirel ve suçlayıcı tepkiler vererek çocuğun gelişimini olumsuz yönde etkileyebilecek bir sürece girebilir.</a:t>
            </a:r>
            <a:endParaRPr lang="tr-TR" sz="2800" dirty="0"/>
          </a:p>
        </p:txBody>
      </p:sp>
    </p:spTree>
    <p:extLst>
      <p:ext uri="{BB962C8B-B14F-4D97-AF65-F5344CB8AC3E}">
        <p14:creationId xmlns:p14="http://schemas.microsoft.com/office/powerpoint/2010/main" val="2456154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dirty="0" smtClean="0"/>
              <a:t>Can (1999) İletişim sürecine etki eden etmenleri 3 başlık altında toplamıştır. Bu başlıklar;</a:t>
            </a:r>
          </a:p>
          <a:p>
            <a:pPr>
              <a:spcBef>
                <a:spcPts val="1800"/>
              </a:spcBef>
            </a:pPr>
            <a:endParaRPr lang="tr-TR" sz="2800" dirty="0" smtClean="0"/>
          </a:p>
          <a:p>
            <a:pPr>
              <a:spcBef>
                <a:spcPts val="1800"/>
              </a:spcBef>
              <a:buFontTx/>
              <a:buChar char="-"/>
            </a:pPr>
            <a:r>
              <a:rPr lang="tr-TR" sz="2800" dirty="0" smtClean="0"/>
              <a:t>Göndericiye İlişkin Değişkenler </a:t>
            </a:r>
          </a:p>
          <a:p>
            <a:pPr>
              <a:spcBef>
                <a:spcPts val="1800"/>
              </a:spcBef>
              <a:buFontTx/>
              <a:buChar char="-"/>
            </a:pPr>
            <a:r>
              <a:rPr lang="tr-TR" sz="2800" dirty="0" smtClean="0"/>
              <a:t>Alıcıya İlişkin Değişkenler</a:t>
            </a:r>
          </a:p>
          <a:p>
            <a:pPr>
              <a:spcBef>
                <a:spcPts val="1800"/>
              </a:spcBef>
              <a:buFontTx/>
              <a:buChar char="-"/>
            </a:pPr>
            <a:r>
              <a:rPr lang="tr-TR" sz="2800" dirty="0" smtClean="0"/>
              <a:t>Kanala İlişkin değişkenler</a:t>
            </a:r>
            <a:endParaRPr lang="tr-TR" sz="2800" dirty="0"/>
          </a:p>
        </p:txBody>
      </p:sp>
    </p:spTree>
    <p:extLst>
      <p:ext uri="{BB962C8B-B14F-4D97-AF65-F5344CB8AC3E}">
        <p14:creationId xmlns:p14="http://schemas.microsoft.com/office/powerpoint/2010/main" val="18247312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dirty="0" smtClean="0"/>
              <a:t>Çocukla doğru ve sağlıklı bir iletişim kurabilmek için;</a:t>
            </a:r>
          </a:p>
          <a:p>
            <a:pPr>
              <a:spcBef>
                <a:spcPts val="1800"/>
              </a:spcBef>
            </a:pPr>
            <a:r>
              <a:rPr lang="tr-TR" sz="2800" dirty="0" smtClean="0"/>
              <a:t>-  </a:t>
            </a:r>
            <a:r>
              <a:rPr lang="tr-TR" sz="2800" dirty="0"/>
              <a:t>İ</a:t>
            </a:r>
            <a:r>
              <a:rPr lang="tr-TR" sz="2800" dirty="0" smtClean="0"/>
              <a:t>letişime geçilecek olan çocuğun gelişimsel özelliklerini bilmek</a:t>
            </a:r>
          </a:p>
          <a:p>
            <a:pPr>
              <a:spcBef>
                <a:spcPts val="1800"/>
              </a:spcBef>
            </a:pPr>
            <a:r>
              <a:rPr lang="tr-TR" sz="2800" dirty="0" smtClean="0"/>
              <a:t>- Normal gelişim örüntüsü hakkında bilgi sahibi olmak </a:t>
            </a:r>
          </a:p>
          <a:p>
            <a:pPr>
              <a:spcBef>
                <a:spcPts val="1800"/>
              </a:spcBef>
            </a:pPr>
            <a:r>
              <a:rPr lang="tr-TR" sz="2800" dirty="0" smtClean="0"/>
              <a:t>- İletişimdeki temel koşulları </a:t>
            </a:r>
            <a:r>
              <a:rPr lang="tr-TR" sz="2800" dirty="0"/>
              <a:t>anlayarak uygulamak oldukça önemlidir.</a:t>
            </a:r>
          </a:p>
        </p:txBody>
      </p:sp>
    </p:spTree>
    <p:extLst>
      <p:ext uri="{BB962C8B-B14F-4D97-AF65-F5344CB8AC3E}">
        <p14:creationId xmlns:p14="http://schemas.microsoft.com/office/powerpoint/2010/main" val="36832430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p:txBody>
          <a:bodyPr>
            <a:normAutofit fontScale="55000" lnSpcReduction="20000"/>
          </a:bodyPr>
          <a:lstStyle/>
          <a:p>
            <a:r>
              <a:rPr lang="tr-TR" dirty="0" err="1" smtClean="0"/>
              <a:t>Akoğuz</a:t>
            </a:r>
            <a:r>
              <a:rPr lang="tr-TR" dirty="0" smtClean="0"/>
              <a:t>, M. 2002. </a:t>
            </a:r>
            <a:r>
              <a:rPr lang="tr-TR" i="1" dirty="0" smtClean="0"/>
              <a:t>İletişim Becerilerinin Geliştirilmesinde Yaratıcı </a:t>
            </a:r>
            <a:r>
              <a:rPr lang="tr-TR" i="1" dirty="0" err="1" smtClean="0"/>
              <a:t>Dramanın</a:t>
            </a:r>
            <a:r>
              <a:rPr lang="tr-TR" i="1" dirty="0" smtClean="0"/>
              <a:t> Etkisi</a:t>
            </a:r>
            <a:r>
              <a:rPr lang="tr-TR" dirty="0" smtClean="0"/>
              <a:t>. Yüksek Lisans Tezi. Ankara Üniversitesi. Ankara</a:t>
            </a:r>
          </a:p>
          <a:p>
            <a:r>
              <a:rPr lang="tr-TR" dirty="0" smtClean="0"/>
              <a:t>Temiz, G. (2014). </a:t>
            </a:r>
            <a:r>
              <a:rPr lang="tr-TR" i="1" dirty="0" smtClean="0"/>
              <a:t>Anne Çocuk İletişim Becerileri Eğitiminin Çocukların Duyguları Tanıma Ve İfade Etme Becerilerine Etkisi. </a:t>
            </a:r>
            <a:r>
              <a:rPr lang="tr-TR" dirty="0" smtClean="0"/>
              <a:t>Doktora Tezi. Selçuk Üniversitesi. Konya. </a:t>
            </a:r>
          </a:p>
          <a:p>
            <a:r>
              <a:rPr lang="tr-TR" dirty="0" smtClean="0"/>
              <a:t>Basit, O. (2017). </a:t>
            </a:r>
            <a:r>
              <a:rPr lang="tr-TR" i="1" dirty="0" smtClean="0"/>
              <a:t>Çocuktan Anneye Yaklaşımıyla Uygulanan İletişim Eğitiminin Anne Çocuk İletişimine Etkisinin İncelenmesi. </a:t>
            </a:r>
            <a:r>
              <a:rPr lang="tr-TR" dirty="0" smtClean="0"/>
              <a:t>Gazi Üniversitesi. Ankara.</a:t>
            </a:r>
          </a:p>
          <a:p>
            <a:r>
              <a:rPr lang="tr-TR" dirty="0" smtClean="0"/>
              <a:t>Doğan, S. (2019). </a:t>
            </a:r>
            <a:r>
              <a:rPr lang="tr-TR" i="1" dirty="0" smtClean="0"/>
              <a:t>Problem Çözme Becerileri ve Akıllı Telefon Bağımlılığı Belirtilerinin Ebeveyn Çocuk İletişimi Üzerindeki Etkisi. </a:t>
            </a:r>
            <a:r>
              <a:rPr lang="tr-TR" dirty="0" smtClean="0"/>
              <a:t>Beykent Üniversitesi. İstanbul.</a:t>
            </a:r>
          </a:p>
          <a:p>
            <a:r>
              <a:rPr lang="tr-TR" dirty="0" smtClean="0"/>
              <a:t>Dere Çiftçi, H. (2014). İletişim ve Temel Kavramlar. Her Yönü ile Okul Öncesi Eğitim – Etkili İletişim. Ed.: Prof. Dr. F. Abide Güngör </a:t>
            </a:r>
            <a:r>
              <a:rPr lang="tr-TR" dirty="0" err="1" smtClean="0"/>
              <a:t>Aytar</a:t>
            </a:r>
            <a:r>
              <a:rPr lang="tr-TR" dirty="0" smtClean="0"/>
              <a:t>. Hedef Cs. Basın Yayın. Ankara.</a:t>
            </a:r>
          </a:p>
          <a:p>
            <a:r>
              <a:rPr lang="tr-TR" dirty="0" smtClean="0"/>
              <a:t>Körükçü, Ö. (2017). Çocukla İletişimde Temel Koşullar.  Çocuk ve İletişim. Ed.: Prof. Dr. Neriman Aral. Vize Basın Yayın. Ankara.</a:t>
            </a:r>
          </a:p>
          <a:p>
            <a:r>
              <a:rPr lang="tr-TR" dirty="0" smtClean="0"/>
              <a:t>Tayfun, R. (2007). Etkili iletişim ve beden dili. Nobel Basım Evi. Ankara.</a:t>
            </a:r>
          </a:p>
          <a:p>
            <a:r>
              <a:rPr lang="tr-TR" dirty="0" smtClean="0"/>
              <a:t>Yüksel, Y.,  </a:t>
            </a:r>
            <a:r>
              <a:rPr lang="tr-TR" dirty="0" err="1" smtClean="0"/>
              <a:t>Durna</a:t>
            </a:r>
            <a:r>
              <a:rPr lang="tr-TR" dirty="0" smtClean="0"/>
              <a:t>, T. Ulusal Kültürün İletişim, Liderlik, Performans Ve Motivasyona Etkisi Ve Yönetim Modellerinin Kültürler Arası Uygulanabilirliği. </a:t>
            </a:r>
            <a:r>
              <a:rPr lang="tr-TR" i="1" dirty="0" smtClean="0"/>
              <a:t>İletişim Çalışmaları Dergisi</a:t>
            </a:r>
            <a:r>
              <a:rPr lang="tr-TR" dirty="0" smtClean="0"/>
              <a:t>, </a:t>
            </a:r>
            <a:r>
              <a:rPr lang="tr-TR" i="1" dirty="0" smtClean="0"/>
              <a:t>5</a:t>
            </a:r>
            <a:r>
              <a:rPr lang="tr-TR" dirty="0" smtClean="0"/>
              <a:t>(2), 75-100.</a:t>
            </a:r>
          </a:p>
          <a:p>
            <a:r>
              <a:rPr lang="tr-TR" dirty="0" smtClean="0"/>
              <a:t>Can, H., (1999). Organizasyon ve Yönetim. 5.Baskı, Siyasal Basımevi, Ankara. s. 256. </a:t>
            </a:r>
          </a:p>
          <a:p>
            <a:r>
              <a:rPr lang="tr-TR" dirty="0" smtClean="0"/>
              <a:t>Azizoğlu, R.O. (2011</a:t>
            </a:r>
            <a:r>
              <a:rPr lang="tr-TR" dirty="0"/>
              <a:t>). </a:t>
            </a:r>
            <a:r>
              <a:rPr lang="tr-TR" dirty="0" smtClean="0"/>
              <a:t>Kültürün Örgütsel İletişim Üzerine Etkisi: İki Farklı Ülkede Faaliyet Gösteren İki İşletme Arasında Karşılaştırmalı Bir Araştırma. Yüksek Lisans Tezi. Ankara Üniversitesi. Ankara</a:t>
            </a:r>
          </a:p>
          <a:p>
            <a:r>
              <a:rPr lang="tr-TR" dirty="0"/>
              <a:t>Temiz, G. (2014). </a:t>
            </a:r>
            <a:r>
              <a:rPr lang="tr-TR" dirty="0" smtClean="0"/>
              <a:t>Anne Çocuk İletişim Becerileri Eğitiminin Çocukların Duyguları Tanıma Ve İfade Etme Becerilerine Etkisi. Selçuk Üniversitesi. Konya.</a:t>
            </a:r>
            <a:endParaRPr lang="tr-TR" dirty="0"/>
          </a:p>
        </p:txBody>
      </p:sp>
    </p:spTree>
    <p:extLst>
      <p:ext uri="{BB962C8B-B14F-4D97-AF65-F5344CB8AC3E}">
        <p14:creationId xmlns:p14="http://schemas.microsoft.com/office/powerpoint/2010/main" val="204057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2484706"/>
            <a:ext cx="10515600" cy="4808257"/>
          </a:xfrm>
        </p:spPr>
        <p:txBody>
          <a:bodyPr numCol="2">
            <a:normAutofit/>
          </a:bodyPr>
          <a:lstStyle/>
          <a:p>
            <a:pPr>
              <a:spcBef>
                <a:spcPts val="1800"/>
              </a:spcBef>
            </a:pPr>
            <a:r>
              <a:rPr lang="tr-TR" sz="2800" b="1" dirty="0" smtClean="0"/>
              <a:t>Göndericiye İlişkin Değişkenler:</a:t>
            </a:r>
          </a:p>
          <a:p>
            <a:pPr>
              <a:spcBef>
                <a:spcPts val="1800"/>
              </a:spcBef>
            </a:pPr>
            <a:r>
              <a:rPr lang="tr-TR" sz="2800" dirty="0" smtClean="0"/>
              <a:t>1</a:t>
            </a:r>
            <a:r>
              <a:rPr lang="tr-TR" sz="2800" dirty="0"/>
              <a:t>. İletişim Becerileri </a:t>
            </a:r>
            <a:endParaRPr lang="tr-TR" sz="2800" dirty="0" smtClean="0"/>
          </a:p>
          <a:p>
            <a:pPr>
              <a:spcBef>
                <a:spcPts val="1800"/>
              </a:spcBef>
            </a:pPr>
            <a:r>
              <a:rPr lang="tr-TR" sz="2800" dirty="0" smtClean="0"/>
              <a:t>2</a:t>
            </a:r>
            <a:r>
              <a:rPr lang="tr-TR" sz="2800" dirty="0"/>
              <a:t>. Tecrübe Alanı </a:t>
            </a:r>
            <a:endParaRPr lang="tr-TR" sz="2800" dirty="0" smtClean="0"/>
          </a:p>
          <a:p>
            <a:pPr>
              <a:spcBef>
                <a:spcPts val="1800"/>
              </a:spcBef>
            </a:pPr>
            <a:r>
              <a:rPr lang="tr-TR" sz="2800" dirty="0" smtClean="0"/>
              <a:t>3</a:t>
            </a:r>
            <a:r>
              <a:rPr lang="tr-TR" sz="2800" dirty="0"/>
              <a:t>. İhtiyaçlar </a:t>
            </a:r>
            <a:endParaRPr lang="tr-TR" sz="2800" dirty="0" smtClean="0"/>
          </a:p>
          <a:p>
            <a:pPr>
              <a:spcBef>
                <a:spcPts val="1800"/>
              </a:spcBef>
            </a:pPr>
            <a:r>
              <a:rPr lang="tr-TR" sz="2800" dirty="0" smtClean="0"/>
              <a:t>4</a:t>
            </a:r>
            <a:r>
              <a:rPr lang="tr-TR" sz="2800" dirty="0"/>
              <a:t>. Kişiliği ve İlgileri </a:t>
            </a:r>
            <a:endParaRPr lang="tr-TR" sz="2800" dirty="0" smtClean="0"/>
          </a:p>
          <a:p>
            <a:pPr>
              <a:spcBef>
                <a:spcPts val="1800"/>
              </a:spcBef>
            </a:pPr>
            <a:endParaRPr lang="tr-TR" sz="2800" dirty="0" smtClean="0"/>
          </a:p>
          <a:p>
            <a:pPr>
              <a:spcBef>
                <a:spcPts val="1800"/>
              </a:spcBef>
            </a:pPr>
            <a:endParaRPr lang="tr-TR" sz="2800" dirty="0"/>
          </a:p>
          <a:p>
            <a:pPr>
              <a:spcBef>
                <a:spcPts val="1800"/>
              </a:spcBef>
            </a:pPr>
            <a:endParaRPr lang="tr-TR" sz="2800" dirty="0" smtClean="0"/>
          </a:p>
          <a:p>
            <a:pPr>
              <a:spcBef>
                <a:spcPts val="1800"/>
              </a:spcBef>
            </a:pPr>
            <a:r>
              <a:rPr lang="tr-TR" sz="2800" dirty="0" smtClean="0"/>
              <a:t>5</a:t>
            </a:r>
            <a:r>
              <a:rPr lang="tr-TR" sz="2800" dirty="0"/>
              <a:t>. Tutum, Duygu ve Taraf </a:t>
            </a:r>
            <a:r>
              <a:rPr lang="tr-TR" sz="2800" dirty="0" err="1"/>
              <a:t>Girliği</a:t>
            </a:r>
            <a:r>
              <a:rPr lang="tr-TR" sz="2800" dirty="0"/>
              <a:t> </a:t>
            </a:r>
            <a:endParaRPr lang="tr-TR" sz="2800" dirty="0" smtClean="0"/>
          </a:p>
          <a:p>
            <a:pPr>
              <a:spcBef>
                <a:spcPts val="1800"/>
              </a:spcBef>
            </a:pPr>
            <a:r>
              <a:rPr lang="tr-TR" sz="2800" dirty="0" smtClean="0"/>
              <a:t>6</a:t>
            </a:r>
            <a:r>
              <a:rPr lang="tr-TR" sz="2800" dirty="0"/>
              <a:t>. Makam ve Saygınlığı </a:t>
            </a:r>
            <a:endParaRPr lang="tr-TR" sz="2800" dirty="0" smtClean="0"/>
          </a:p>
          <a:p>
            <a:pPr>
              <a:spcBef>
                <a:spcPts val="1800"/>
              </a:spcBef>
            </a:pPr>
            <a:r>
              <a:rPr lang="tr-TR" sz="2800" dirty="0" smtClean="0"/>
              <a:t>7. Alıcı hakkındaki varsayımları </a:t>
            </a:r>
          </a:p>
          <a:p>
            <a:pPr>
              <a:spcBef>
                <a:spcPts val="1800"/>
              </a:spcBef>
            </a:pPr>
            <a:r>
              <a:rPr lang="tr-TR" sz="2800" dirty="0" smtClean="0"/>
              <a:t>8. Alıcıya mevcut ilişkileri</a:t>
            </a:r>
            <a:endParaRPr lang="tr-TR" sz="2800" dirty="0"/>
          </a:p>
        </p:txBody>
      </p:sp>
    </p:spTree>
    <p:extLst>
      <p:ext uri="{BB962C8B-B14F-4D97-AF65-F5344CB8AC3E}">
        <p14:creationId xmlns:p14="http://schemas.microsoft.com/office/powerpoint/2010/main" val="1499055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2405576"/>
            <a:ext cx="10515600" cy="4808257"/>
          </a:xfrm>
        </p:spPr>
        <p:txBody>
          <a:bodyPr numCol="2">
            <a:normAutofit/>
          </a:bodyPr>
          <a:lstStyle/>
          <a:p>
            <a:pPr>
              <a:spcBef>
                <a:spcPts val="1800"/>
              </a:spcBef>
            </a:pPr>
            <a:r>
              <a:rPr lang="tr-TR" sz="2800" b="1" dirty="0" smtClean="0"/>
              <a:t>Alıcıya İlişkin Değişkenler:</a:t>
            </a:r>
          </a:p>
          <a:p>
            <a:pPr>
              <a:spcBef>
                <a:spcPts val="1800"/>
              </a:spcBef>
            </a:pPr>
            <a:r>
              <a:rPr lang="tr-TR" sz="2800" dirty="0" smtClean="0"/>
              <a:t>1</a:t>
            </a:r>
            <a:r>
              <a:rPr lang="tr-TR" sz="2800" dirty="0"/>
              <a:t>. İletişim Becerileri </a:t>
            </a:r>
            <a:endParaRPr lang="tr-TR" sz="2800" dirty="0" smtClean="0"/>
          </a:p>
          <a:p>
            <a:pPr>
              <a:spcBef>
                <a:spcPts val="1800"/>
              </a:spcBef>
            </a:pPr>
            <a:r>
              <a:rPr lang="tr-TR" sz="2800" dirty="0" smtClean="0"/>
              <a:t>2</a:t>
            </a:r>
            <a:r>
              <a:rPr lang="tr-TR" sz="2800" dirty="0"/>
              <a:t>. Tecrübe Alanı </a:t>
            </a:r>
            <a:endParaRPr lang="tr-TR" sz="2800" dirty="0" smtClean="0"/>
          </a:p>
          <a:p>
            <a:pPr>
              <a:spcBef>
                <a:spcPts val="1800"/>
              </a:spcBef>
            </a:pPr>
            <a:r>
              <a:rPr lang="tr-TR" sz="2800" dirty="0" smtClean="0"/>
              <a:t>3</a:t>
            </a:r>
            <a:r>
              <a:rPr lang="tr-TR" sz="2800" dirty="0"/>
              <a:t>. İhtiyaçlar </a:t>
            </a:r>
            <a:endParaRPr lang="tr-TR" sz="2800" dirty="0" smtClean="0"/>
          </a:p>
          <a:p>
            <a:pPr>
              <a:spcBef>
                <a:spcPts val="1800"/>
              </a:spcBef>
            </a:pPr>
            <a:r>
              <a:rPr lang="tr-TR" sz="2800" dirty="0" smtClean="0"/>
              <a:t>4</a:t>
            </a:r>
            <a:r>
              <a:rPr lang="tr-TR" sz="2800" dirty="0"/>
              <a:t>. Kişiliği ve İlgileri </a:t>
            </a:r>
            <a:endParaRPr lang="tr-TR" sz="2800" dirty="0" smtClean="0"/>
          </a:p>
          <a:p>
            <a:pPr>
              <a:spcBef>
                <a:spcPts val="1800"/>
              </a:spcBef>
            </a:pPr>
            <a:endParaRPr lang="tr-TR" sz="2800" dirty="0" smtClean="0"/>
          </a:p>
          <a:p>
            <a:pPr>
              <a:spcBef>
                <a:spcPts val="1800"/>
              </a:spcBef>
            </a:pPr>
            <a:endParaRPr lang="tr-TR" sz="2800" dirty="0"/>
          </a:p>
          <a:p>
            <a:pPr>
              <a:spcBef>
                <a:spcPts val="1800"/>
              </a:spcBef>
            </a:pPr>
            <a:endParaRPr lang="tr-TR" sz="2800" dirty="0" smtClean="0"/>
          </a:p>
          <a:p>
            <a:pPr>
              <a:spcBef>
                <a:spcPts val="1800"/>
              </a:spcBef>
            </a:pPr>
            <a:r>
              <a:rPr lang="tr-TR" sz="2800" dirty="0" smtClean="0"/>
              <a:t>5</a:t>
            </a:r>
            <a:r>
              <a:rPr lang="tr-TR" sz="2800" dirty="0"/>
              <a:t>. Tutum, Duygu ve Taraf </a:t>
            </a:r>
            <a:r>
              <a:rPr lang="tr-TR" sz="2800" dirty="0" err="1"/>
              <a:t>Girliği</a:t>
            </a:r>
            <a:r>
              <a:rPr lang="tr-TR" sz="2800" dirty="0"/>
              <a:t> </a:t>
            </a:r>
            <a:endParaRPr lang="tr-TR" sz="2800" dirty="0" smtClean="0"/>
          </a:p>
          <a:p>
            <a:pPr>
              <a:spcBef>
                <a:spcPts val="1800"/>
              </a:spcBef>
            </a:pPr>
            <a:r>
              <a:rPr lang="tr-TR" sz="2800" dirty="0" smtClean="0"/>
              <a:t>6</a:t>
            </a:r>
            <a:r>
              <a:rPr lang="tr-TR" sz="2800" dirty="0"/>
              <a:t>. Makam ve Saygınlığı </a:t>
            </a:r>
            <a:endParaRPr lang="tr-TR" sz="2800" dirty="0" smtClean="0"/>
          </a:p>
          <a:p>
            <a:pPr>
              <a:spcBef>
                <a:spcPts val="1800"/>
              </a:spcBef>
            </a:pPr>
            <a:r>
              <a:rPr lang="tr-TR" sz="2800" dirty="0"/>
              <a:t>7. Gönderici hakkındaki varsayımları </a:t>
            </a:r>
            <a:endParaRPr lang="tr-TR" sz="2800" dirty="0" smtClean="0"/>
          </a:p>
          <a:p>
            <a:pPr>
              <a:spcBef>
                <a:spcPts val="1800"/>
              </a:spcBef>
            </a:pPr>
            <a:r>
              <a:rPr lang="tr-TR" sz="2800" dirty="0" smtClean="0"/>
              <a:t>8</a:t>
            </a:r>
            <a:r>
              <a:rPr lang="tr-TR" sz="2800" dirty="0"/>
              <a:t>. Göndericiyle mevcut ilişkileri </a:t>
            </a:r>
          </a:p>
        </p:txBody>
      </p:sp>
    </p:spTree>
    <p:extLst>
      <p:ext uri="{BB962C8B-B14F-4D97-AF65-F5344CB8AC3E}">
        <p14:creationId xmlns:p14="http://schemas.microsoft.com/office/powerpoint/2010/main" val="384607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b="1" dirty="0" smtClean="0"/>
              <a:t>Kanala İlişkin değişkenler:</a:t>
            </a:r>
          </a:p>
          <a:p>
            <a:pPr>
              <a:spcBef>
                <a:spcPts val="1800"/>
              </a:spcBef>
            </a:pPr>
            <a:endParaRPr lang="tr-TR" sz="2800" b="1" dirty="0" smtClean="0"/>
          </a:p>
          <a:p>
            <a:pPr>
              <a:spcBef>
                <a:spcPts val="1800"/>
              </a:spcBef>
            </a:pPr>
            <a:r>
              <a:rPr lang="tr-TR" sz="2800" dirty="0"/>
              <a:t>1. Sözlü (Sözcükler, sayılar) </a:t>
            </a:r>
            <a:endParaRPr lang="tr-TR" sz="2800" dirty="0" smtClean="0"/>
          </a:p>
          <a:p>
            <a:pPr>
              <a:spcBef>
                <a:spcPts val="1800"/>
              </a:spcBef>
            </a:pPr>
            <a:r>
              <a:rPr lang="tr-TR" sz="2800" dirty="0" smtClean="0"/>
              <a:t>2</a:t>
            </a:r>
            <a:r>
              <a:rPr lang="tr-TR" sz="2800" dirty="0"/>
              <a:t>. Yazılı (Sözcükler, sayılar, resimler) </a:t>
            </a:r>
            <a:endParaRPr lang="tr-TR" sz="2800" dirty="0" smtClean="0"/>
          </a:p>
          <a:p>
            <a:pPr>
              <a:spcBef>
                <a:spcPts val="1800"/>
              </a:spcBef>
            </a:pPr>
            <a:r>
              <a:rPr lang="tr-TR" sz="2800" dirty="0" smtClean="0"/>
              <a:t>3</a:t>
            </a:r>
            <a:r>
              <a:rPr lang="tr-TR" sz="2800" dirty="0"/>
              <a:t>. Mimik ve hareketler </a:t>
            </a:r>
            <a:endParaRPr lang="tr-TR" sz="2800" dirty="0" smtClean="0"/>
          </a:p>
          <a:p>
            <a:pPr>
              <a:spcBef>
                <a:spcPts val="1800"/>
              </a:spcBef>
            </a:pPr>
            <a:r>
              <a:rPr lang="tr-TR" sz="2800" dirty="0" smtClean="0"/>
              <a:t>4</a:t>
            </a:r>
            <a:r>
              <a:rPr lang="tr-TR" sz="2800" dirty="0"/>
              <a:t>. Elektronik ortam </a:t>
            </a:r>
          </a:p>
        </p:txBody>
      </p:sp>
    </p:spTree>
    <p:extLst>
      <p:ext uri="{BB962C8B-B14F-4D97-AF65-F5344CB8AC3E}">
        <p14:creationId xmlns:p14="http://schemas.microsoft.com/office/powerpoint/2010/main" val="2197764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fontScale="92500" lnSpcReduction="10000"/>
          </a:bodyPr>
          <a:lstStyle/>
          <a:p>
            <a:pPr>
              <a:spcBef>
                <a:spcPts val="1800"/>
              </a:spcBef>
            </a:pPr>
            <a:r>
              <a:rPr lang="tr-TR" sz="2800" dirty="0" smtClean="0"/>
              <a:t>İletişim </a:t>
            </a:r>
            <a:r>
              <a:rPr lang="tr-TR" sz="2800" dirty="0"/>
              <a:t>sürecini etkileyen </a:t>
            </a:r>
            <a:r>
              <a:rPr lang="tr-TR" sz="2800" dirty="0" smtClean="0"/>
              <a:t>etmenlerden </a:t>
            </a:r>
            <a:r>
              <a:rPr lang="tr-TR" sz="2800" dirty="0"/>
              <a:t>olan iletişim becerileri </a:t>
            </a:r>
            <a:r>
              <a:rPr lang="tr-TR" sz="2800" dirty="0" smtClean="0"/>
              <a:t>hem gönderici açısından hem alıcı tarafından süreci etkilemektedir. </a:t>
            </a:r>
          </a:p>
          <a:p>
            <a:pPr>
              <a:spcBef>
                <a:spcPts val="1800"/>
              </a:spcBef>
            </a:pPr>
            <a:r>
              <a:rPr lang="tr-TR" sz="2800" dirty="0" smtClean="0"/>
              <a:t>Göndericinin iletişim becerileri açısından </a:t>
            </a:r>
            <a:r>
              <a:rPr lang="tr-TR" sz="2800" dirty="0"/>
              <a:t>bakıldığında göndericinin </a:t>
            </a:r>
            <a:r>
              <a:rPr lang="tr-TR" sz="2800" dirty="0" smtClean="0"/>
              <a:t>kendini ifade ediş biçimi şeklinde açıklanabilir. Göndericinin kendini konuşarak, yazarak ya da farklı bir teknikle kendini anlatış biçimi iletişimi etkiler. Alıcı </a:t>
            </a:r>
            <a:r>
              <a:rPr lang="tr-TR" sz="2800" dirty="0"/>
              <a:t>tarafından </a:t>
            </a:r>
            <a:r>
              <a:rPr lang="tr-TR" sz="2800" dirty="0" smtClean="0"/>
              <a:t>İletişim becerilerinin alıcı tarafından etkileyen faktörüne baktığımızda da burada alıcının mesajı nasıl aldığı, nasıl dinlediği, nasıl anladığı ve ne kadar etkili yorumladığı ile ilişkilidir. </a:t>
            </a:r>
            <a:endParaRPr lang="tr-TR" sz="2800" dirty="0"/>
          </a:p>
          <a:p>
            <a:pPr>
              <a:spcBef>
                <a:spcPts val="1800"/>
              </a:spcBef>
            </a:pPr>
            <a:r>
              <a:rPr lang="tr-TR" sz="2800" dirty="0" smtClean="0"/>
              <a:t>Hem gönderici hem de alıcıya ilişkin ortak olan diğer değişkenler ise (tecrübe alanı, ihtiyaçlar, kişiliği ve ilgileri, tutum ve duyguları) kişilerin </a:t>
            </a:r>
            <a:r>
              <a:rPr lang="tr-TR" sz="2800" dirty="0"/>
              <a:t>kendilerine özgü özellikleridir. Geri kalan değişkenler ise, alıcı ve gönderici arasındaki ortak tecrübelerin sonucu olarak </a:t>
            </a:r>
            <a:r>
              <a:rPr lang="tr-TR" sz="2800" dirty="0" smtClean="0"/>
              <a:t>güçlenir.</a:t>
            </a:r>
            <a:endParaRPr lang="tr-TR" sz="2800" dirty="0"/>
          </a:p>
        </p:txBody>
      </p:sp>
    </p:spTree>
    <p:extLst>
      <p:ext uri="{BB962C8B-B14F-4D97-AF65-F5344CB8AC3E}">
        <p14:creationId xmlns:p14="http://schemas.microsoft.com/office/powerpoint/2010/main" val="2636694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a:bodyPr>
          <a:lstStyle/>
          <a:p>
            <a:pPr>
              <a:spcBef>
                <a:spcPts val="1800"/>
              </a:spcBef>
            </a:pPr>
            <a:r>
              <a:rPr lang="tr-TR" sz="2800" dirty="0" smtClean="0"/>
              <a:t>İletişim kanalına bağlı olan faktörler de iletişimi etkileyen diğer etmenleri içermektedir. Etkili bir iletişim sürecinin yaşanabilmesi için iletişimin kurulduğu ortam ve kullanılan yöntemler büyük önem taşımaktadır. </a:t>
            </a:r>
          </a:p>
          <a:p>
            <a:pPr>
              <a:spcBef>
                <a:spcPts val="1800"/>
              </a:spcBef>
            </a:pPr>
            <a:r>
              <a:rPr lang="tr-TR" sz="2800" dirty="0" smtClean="0"/>
              <a:t>İletişim sözlü ya da yazılı olarak, jest mimik ve hareketler kullanılarak ya da elektronik ortam yoluyla gerçekleştirilebilir. Bu doğrudan kişilerin tercihine bağlıdır. Bu kanalın seçimi alıcının mesajı nasıl anladığını doğrudan etkileyecektir. Gönderici, alıcının mesajı etkili bir şekilde anlayacağı yöntem ya da ortamı seçerse, yani doğru kanalı seçerse etkili bir iletişimden söz edilebilir.  </a:t>
            </a:r>
            <a:endParaRPr lang="tr-TR" sz="2800" dirty="0"/>
          </a:p>
        </p:txBody>
      </p:sp>
    </p:spTree>
    <p:extLst>
      <p:ext uri="{BB962C8B-B14F-4D97-AF65-F5344CB8AC3E}">
        <p14:creationId xmlns:p14="http://schemas.microsoft.com/office/powerpoint/2010/main" val="9131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fontScale="92500" lnSpcReduction="10000"/>
          </a:bodyPr>
          <a:lstStyle/>
          <a:p>
            <a:pPr>
              <a:spcBef>
                <a:spcPts val="1800"/>
              </a:spcBef>
            </a:pPr>
            <a:r>
              <a:rPr lang="tr-TR" sz="2800" dirty="0"/>
              <a:t>Bu üç boyutun dışında iletişimi doğrudan ya da dolaylı olarak etkileyen bir çok farklı etmen vardır. Bu etmenler hangi ortamdaki iletişim için konuşulduğuna bağlı olarak değişiklik göstermektedir. Örneğim toplumsal ya da kişiler arası iletişim bağlamında baktığımızda kültür kavramı en önemli değişkenlerden biri haline gelmektedir. </a:t>
            </a:r>
            <a:endParaRPr lang="tr-TR" sz="2800" dirty="0" smtClean="0"/>
          </a:p>
          <a:p>
            <a:pPr>
              <a:spcBef>
                <a:spcPts val="1800"/>
              </a:spcBef>
            </a:pPr>
            <a:r>
              <a:rPr lang="tr-TR" sz="2800" dirty="0" smtClean="0"/>
              <a:t>İletişim sürecinde alıcının kültürel ortamı iletişimi etkileyen faktörler arasındadır. </a:t>
            </a:r>
          </a:p>
          <a:p>
            <a:pPr>
              <a:spcBef>
                <a:spcPts val="1800"/>
              </a:spcBef>
            </a:pPr>
            <a:r>
              <a:rPr lang="tr-TR" sz="2800" dirty="0" smtClean="0"/>
              <a:t>Ancak kültürden ya da değer yargılardan kaynaklanan farklılıkları üstünlük olarak değil zenginlik olarak kabullenmek sürecin sağlıklı şekilde işlemesine katkıda bulunacaktır. </a:t>
            </a:r>
          </a:p>
          <a:p>
            <a:pPr>
              <a:spcBef>
                <a:spcPts val="1800"/>
              </a:spcBef>
            </a:pPr>
            <a:r>
              <a:rPr lang="tr-TR" sz="2800" dirty="0" smtClean="0"/>
              <a:t>Kültürel farklılıklar iletişimi olumlu yönde de etkileyebilir olumsuz yönde de etkileyebilir.</a:t>
            </a:r>
          </a:p>
        </p:txBody>
      </p:sp>
    </p:spTree>
    <p:extLst>
      <p:ext uri="{BB962C8B-B14F-4D97-AF65-F5344CB8AC3E}">
        <p14:creationId xmlns:p14="http://schemas.microsoft.com/office/powerpoint/2010/main" val="1615818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 ETKİLEYEN ETMENLER</a:t>
            </a:r>
            <a:endParaRPr lang="tr-TR" b="1" dirty="0"/>
          </a:p>
        </p:txBody>
      </p:sp>
      <p:sp>
        <p:nvSpPr>
          <p:cNvPr id="3" name="İçerik Yer Tutucusu 2"/>
          <p:cNvSpPr>
            <a:spLocks noGrp="1"/>
          </p:cNvSpPr>
          <p:nvPr>
            <p:ph idx="1"/>
          </p:nvPr>
        </p:nvSpPr>
        <p:spPr>
          <a:xfrm>
            <a:off x="868680" y="1737360"/>
            <a:ext cx="10515600" cy="4808257"/>
          </a:xfrm>
        </p:spPr>
        <p:txBody>
          <a:bodyPr>
            <a:normAutofit lnSpcReduction="10000"/>
          </a:bodyPr>
          <a:lstStyle/>
          <a:p>
            <a:pPr>
              <a:spcBef>
                <a:spcPts val="1800"/>
              </a:spcBef>
            </a:pPr>
            <a:r>
              <a:rPr lang="tr-TR" sz="2800" dirty="0" smtClean="0"/>
              <a:t>İletişim kurduğunuz insanların kültürel farklılıkları hakkında ne kadar çok bilgi sahibi olunursa o kadar sağlıklı iletişim kurulabilir. Bunun nedeni bu bilgilerin kurulacak olan iletişimin kurulacağına önceden karar vermekte yardımcı olması ve karşıdan gelecek olan tepkilerin ne anlama geldiği konusunda öngörüde bulunabilme imkanı sağlamasıdır.</a:t>
            </a:r>
          </a:p>
          <a:p>
            <a:pPr>
              <a:spcBef>
                <a:spcPts val="1800"/>
              </a:spcBef>
            </a:pPr>
            <a:r>
              <a:rPr lang="tr-TR" sz="2800" dirty="0" smtClean="0"/>
              <a:t>Örneğin bireyselliğin </a:t>
            </a:r>
            <a:r>
              <a:rPr lang="tr-TR" sz="2800" dirty="0"/>
              <a:t>yüksek olduğu toplumlarda, </a:t>
            </a:r>
            <a:r>
              <a:rPr lang="tr-TR" sz="2800" dirty="0" smtClean="0"/>
              <a:t>doğrudan </a:t>
            </a:r>
            <a:r>
              <a:rPr lang="tr-TR" sz="2800" dirty="0"/>
              <a:t>iletişim daha fazla tercih </a:t>
            </a:r>
            <a:r>
              <a:rPr lang="tr-TR" sz="2800" dirty="0" smtClean="0"/>
              <a:t>edilmektedir. Ya da bir toplumda yemekten sonra çatal bıçağı tabağın üzerinde bırakmak teşekkür etmek anlamına gelirken başka bir kültürde aynı davranış yemeği beğenmemek anlamına gelebilir. </a:t>
            </a:r>
          </a:p>
          <a:p>
            <a:pPr>
              <a:spcBef>
                <a:spcPts val="1800"/>
              </a:spcBef>
            </a:pPr>
            <a:r>
              <a:rPr lang="tr-TR" sz="2800" dirty="0"/>
              <a:t>Her kültürde, iletişimin görev ve ilişki boyutunda bir denge vardır. ektedir. </a:t>
            </a:r>
          </a:p>
        </p:txBody>
      </p:sp>
    </p:spTree>
    <p:extLst>
      <p:ext uri="{BB962C8B-B14F-4D97-AF65-F5344CB8AC3E}">
        <p14:creationId xmlns:p14="http://schemas.microsoft.com/office/powerpoint/2010/main" val="3700721682"/>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465</TotalTime>
  <Words>1615</Words>
  <Application>Microsoft Office PowerPoint</Application>
  <PresentationFormat>Geniş ekran</PresentationFormat>
  <Paragraphs>115</Paragraphs>
  <Slides>21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21</vt:i4>
      </vt:variant>
    </vt:vector>
  </HeadingPairs>
  <TitlesOfParts>
    <vt:vector size="24" baseType="lpstr">
      <vt:lpstr>Calibri</vt:lpstr>
      <vt:lpstr>Calibri Light</vt:lpstr>
      <vt:lpstr>Geçmişe bakış</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İLETİŞİMİ ETKİLEYEN ETMENLER</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62</cp:revision>
  <dcterms:created xsi:type="dcterms:W3CDTF">2020-08-13T09:39:35Z</dcterms:created>
  <dcterms:modified xsi:type="dcterms:W3CDTF">2020-12-09T19:16:52Z</dcterms:modified>
</cp:coreProperties>
</file>