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2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51528-92AE-47C2-9A13-82B554D0B0B0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FF03-3F28-4E18-B07D-DE66B93D7F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27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30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65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CA11D-49EF-4E4B-87BA-DC79D834058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317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F74F398-C5F0-4D7A-B915-08C878542EB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5980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4B569-145E-40DA-8408-2D789C9EFA3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5223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6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92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6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25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53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7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04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50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5DED-C081-4E5A-97CB-98D4D44832A3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7DA3-CC47-4EBA-BDB8-9F7887586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73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hyperlink" Target="http://images.google.com/imgres?imgurl=http://www.rkm.com.au/CELL/cellimages/protein-synthesis-400.jpg&amp;imgrefurl=http://www.rkm.com.au/CELL/protein-synthesis.html&amp;h=320&amp;w=400&amp;sz=26&amp;tbnid=0K5KssctzrYJ:&amp;tbnh=96&amp;tbnw=120&amp;start=5&amp;prev=/images%3Fq%3DPROTEIN%26hl%3Den%26lr%3D%26sa%3DG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://images.google.com/imgres?imgurl=http://www.a1nutritionproducts.com/graphics/Products/MetRx/protein_plus.jpg&amp;imgrefurl=http://www.a1nutritionproducts.com/buy/MET-Rx/protein_plus&amp;h=500&amp;w=500&amp;sz=53&amp;tbnid=R1jSGaHQxVYJ:&amp;tbnh=127&amp;tbnw=127&amp;start=80&amp;prev=/images%3Fq%3DPROTEIN%26start%3D60%26hl%3Den%26lr%3D%26sa%3D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ediatric-orthopedics.com/Topics/Bow_Legs/Blount3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1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/>
              <a:t>ANT 311 Beslenme İlkeleri ve Beslenme Antropolojisi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7467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Prof.Dr. Timur Gültekin</a:t>
            </a:r>
          </a:p>
          <a:p>
            <a:pPr eaLnBrk="1" hangingPunct="1">
              <a:defRPr/>
            </a:pPr>
            <a:endParaRPr lang="tr-TR" altLang="tr-TR" smtClean="0"/>
          </a:p>
          <a:p>
            <a:pPr eaLnBrk="1" hangingPunct="1">
              <a:defRPr/>
            </a:pPr>
            <a:r>
              <a:rPr lang="tr-TR" altLang="tr-TR" smtClean="0"/>
              <a:t>Email: tgultekin@ankara.edu.trin</a:t>
            </a:r>
          </a:p>
        </p:txBody>
      </p:sp>
    </p:spTree>
    <p:extLst>
      <p:ext uri="{BB962C8B-B14F-4D97-AF65-F5344CB8AC3E}">
        <p14:creationId xmlns:p14="http://schemas.microsoft.com/office/powerpoint/2010/main" val="150021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/>
              <a:t>KARBONHİDRAT TÜKETİMİNDEKİ TREND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2765426" y="1966914"/>
            <a:ext cx="6664325" cy="4127499"/>
            <a:chOff x="782" y="1239"/>
            <a:chExt cx="4198" cy="2600"/>
          </a:xfrm>
        </p:grpSpPr>
        <p:sp>
          <p:nvSpPr>
            <p:cNvPr id="47108" name="Freeform 5"/>
            <p:cNvSpPr>
              <a:spLocks/>
            </p:cNvSpPr>
            <p:nvPr/>
          </p:nvSpPr>
          <p:spPr bwMode="auto">
            <a:xfrm>
              <a:off x="1831" y="1384"/>
              <a:ext cx="1971" cy="1956"/>
            </a:xfrm>
            <a:custGeom>
              <a:avLst/>
              <a:gdLst>
                <a:gd name="T0" fmla="*/ 0 w 1971"/>
                <a:gd name="T1" fmla="*/ 1955 h 1956"/>
                <a:gd name="T2" fmla="*/ 1970 w 1971"/>
                <a:gd name="T3" fmla="*/ 1955 h 1956"/>
                <a:gd name="T4" fmla="*/ 0 w 1971"/>
                <a:gd name="T5" fmla="*/ 1955 h 1956"/>
                <a:gd name="T6" fmla="*/ 0 w 1971"/>
                <a:gd name="T7" fmla="*/ 1554 h 1956"/>
                <a:gd name="T8" fmla="*/ 1970 w 1971"/>
                <a:gd name="T9" fmla="*/ 1554 h 1956"/>
                <a:gd name="T10" fmla="*/ 0 w 1971"/>
                <a:gd name="T11" fmla="*/ 1554 h 1956"/>
                <a:gd name="T12" fmla="*/ 0 w 1971"/>
                <a:gd name="T13" fmla="*/ 1171 h 1956"/>
                <a:gd name="T14" fmla="*/ 1970 w 1971"/>
                <a:gd name="T15" fmla="*/ 1171 h 1956"/>
                <a:gd name="T16" fmla="*/ 0 w 1971"/>
                <a:gd name="T17" fmla="*/ 1171 h 1956"/>
                <a:gd name="T18" fmla="*/ 0 w 1971"/>
                <a:gd name="T19" fmla="*/ 782 h 1956"/>
                <a:gd name="T20" fmla="*/ 1970 w 1971"/>
                <a:gd name="T21" fmla="*/ 782 h 1956"/>
                <a:gd name="T22" fmla="*/ 0 w 1971"/>
                <a:gd name="T23" fmla="*/ 782 h 1956"/>
                <a:gd name="T24" fmla="*/ 0 w 1971"/>
                <a:gd name="T25" fmla="*/ 391 h 1956"/>
                <a:gd name="T26" fmla="*/ 1970 w 1971"/>
                <a:gd name="T27" fmla="*/ 391 h 1956"/>
                <a:gd name="T28" fmla="*/ 0 w 1971"/>
                <a:gd name="T29" fmla="*/ 391 h 1956"/>
                <a:gd name="T30" fmla="*/ 0 w 1971"/>
                <a:gd name="T31" fmla="*/ 0 h 1956"/>
                <a:gd name="T32" fmla="*/ 1970 w 1971"/>
                <a:gd name="T33" fmla="*/ 0 h 1956"/>
                <a:gd name="T34" fmla="*/ 0 w 1971"/>
                <a:gd name="T35" fmla="*/ 0 h 1956"/>
                <a:gd name="T36" fmla="*/ 0 w 1971"/>
                <a:gd name="T37" fmla="*/ 1955 h 19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71"/>
                <a:gd name="T58" fmla="*/ 0 h 1956"/>
                <a:gd name="T59" fmla="*/ 1971 w 1971"/>
                <a:gd name="T60" fmla="*/ 1956 h 19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71" h="1956">
                  <a:moveTo>
                    <a:pt x="0" y="1955"/>
                  </a:moveTo>
                  <a:lnTo>
                    <a:pt x="1970" y="1955"/>
                  </a:lnTo>
                  <a:lnTo>
                    <a:pt x="0" y="1955"/>
                  </a:lnTo>
                  <a:lnTo>
                    <a:pt x="0" y="1554"/>
                  </a:lnTo>
                  <a:lnTo>
                    <a:pt x="1970" y="1554"/>
                  </a:lnTo>
                  <a:lnTo>
                    <a:pt x="0" y="1554"/>
                  </a:lnTo>
                  <a:lnTo>
                    <a:pt x="0" y="1171"/>
                  </a:lnTo>
                  <a:lnTo>
                    <a:pt x="1970" y="1171"/>
                  </a:lnTo>
                  <a:lnTo>
                    <a:pt x="0" y="1171"/>
                  </a:lnTo>
                  <a:lnTo>
                    <a:pt x="0" y="782"/>
                  </a:lnTo>
                  <a:lnTo>
                    <a:pt x="1970" y="782"/>
                  </a:lnTo>
                  <a:lnTo>
                    <a:pt x="0" y="782"/>
                  </a:lnTo>
                  <a:lnTo>
                    <a:pt x="0" y="391"/>
                  </a:lnTo>
                  <a:lnTo>
                    <a:pt x="1970" y="391"/>
                  </a:lnTo>
                  <a:lnTo>
                    <a:pt x="0" y="391"/>
                  </a:lnTo>
                  <a:lnTo>
                    <a:pt x="0" y="0"/>
                  </a:lnTo>
                  <a:lnTo>
                    <a:pt x="1970" y="0"/>
                  </a:lnTo>
                  <a:lnTo>
                    <a:pt x="0" y="0"/>
                  </a:lnTo>
                  <a:lnTo>
                    <a:pt x="0" y="195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09" name="Freeform 6"/>
            <p:cNvSpPr>
              <a:spLocks/>
            </p:cNvSpPr>
            <p:nvPr/>
          </p:nvSpPr>
          <p:spPr bwMode="auto">
            <a:xfrm>
              <a:off x="1835" y="1388"/>
              <a:ext cx="1977" cy="1961"/>
            </a:xfrm>
            <a:custGeom>
              <a:avLst/>
              <a:gdLst>
                <a:gd name="T0" fmla="*/ 0 w 1977"/>
                <a:gd name="T1" fmla="*/ 1960 h 1961"/>
                <a:gd name="T2" fmla="*/ 1976 w 1977"/>
                <a:gd name="T3" fmla="*/ 1960 h 1961"/>
                <a:gd name="T4" fmla="*/ 0 w 1977"/>
                <a:gd name="T5" fmla="*/ 1960 h 1961"/>
                <a:gd name="T6" fmla="*/ 0 w 1977"/>
                <a:gd name="T7" fmla="*/ 1559 h 1961"/>
                <a:gd name="T8" fmla="*/ 1976 w 1977"/>
                <a:gd name="T9" fmla="*/ 1559 h 1961"/>
                <a:gd name="T10" fmla="*/ 0 w 1977"/>
                <a:gd name="T11" fmla="*/ 1559 h 1961"/>
                <a:gd name="T12" fmla="*/ 0 w 1977"/>
                <a:gd name="T13" fmla="*/ 1175 h 1961"/>
                <a:gd name="T14" fmla="*/ 1976 w 1977"/>
                <a:gd name="T15" fmla="*/ 1175 h 1961"/>
                <a:gd name="T16" fmla="*/ 0 w 1977"/>
                <a:gd name="T17" fmla="*/ 1175 h 1961"/>
                <a:gd name="T18" fmla="*/ 0 w 1977"/>
                <a:gd name="T19" fmla="*/ 784 h 1961"/>
                <a:gd name="T20" fmla="*/ 1976 w 1977"/>
                <a:gd name="T21" fmla="*/ 784 h 1961"/>
                <a:gd name="T22" fmla="*/ 0 w 1977"/>
                <a:gd name="T23" fmla="*/ 784 h 1961"/>
                <a:gd name="T24" fmla="*/ 0 w 1977"/>
                <a:gd name="T25" fmla="*/ 392 h 1961"/>
                <a:gd name="T26" fmla="*/ 1976 w 1977"/>
                <a:gd name="T27" fmla="*/ 392 h 1961"/>
                <a:gd name="T28" fmla="*/ 0 w 1977"/>
                <a:gd name="T29" fmla="*/ 392 h 1961"/>
                <a:gd name="T30" fmla="*/ 0 w 1977"/>
                <a:gd name="T31" fmla="*/ 0 h 1961"/>
                <a:gd name="T32" fmla="*/ 1976 w 1977"/>
                <a:gd name="T33" fmla="*/ 0 h 1961"/>
                <a:gd name="T34" fmla="*/ 0 w 1977"/>
                <a:gd name="T35" fmla="*/ 0 h 19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77"/>
                <a:gd name="T55" fmla="*/ 0 h 1961"/>
                <a:gd name="T56" fmla="*/ 1977 w 1977"/>
                <a:gd name="T57" fmla="*/ 1961 h 19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77" h="1961">
                  <a:moveTo>
                    <a:pt x="0" y="1960"/>
                  </a:moveTo>
                  <a:lnTo>
                    <a:pt x="1976" y="1960"/>
                  </a:lnTo>
                  <a:lnTo>
                    <a:pt x="0" y="1960"/>
                  </a:lnTo>
                  <a:lnTo>
                    <a:pt x="0" y="1559"/>
                  </a:lnTo>
                  <a:lnTo>
                    <a:pt x="1976" y="1559"/>
                  </a:lnTo>
                  <a:lnTo>
                    <a:pt x="0" y="1559"/>
                  </a:lnTo>
                  <a:lnTo>
                    <a:pt x="0" y="1175"/>
                  </a:lnTo>
                  <a:lnTo>
                    <a:pt x="1976" y="1175"/>
                  </a:lnTo>
                  <a:lnTo>
                    <a:pt x="0" y="1175"/>
                  </a:lnTo>
                  <a:lnTo>
                    <a:pt x="0" y="784"/>
                  </a:lnTo>
                  <a:lnTo>
                    <a:pt x="1976" y="784"/>
                  </a:lnTo>
                  <a:lnTo>
                    <a:pt x="0" y="784"/>
                  </a:lnTo>
                  <a:lnTo>
                    <a:pt x="0" y="392"/>
                  </a:lnTo>
                  <a:lnTo>
                    <a:pt x="1976" y="392"/>
                  </a:lnTo>
                  <a:lnTo>
                    <a:pt x="0" y="392"/>
                  </a:lnTo>
                  <a:lnTo>
                    <a:pt x="0" y="0"/>
                  </a:lnTo>
                  <a:lnTo>
                    <a:pt x="1976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D59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10" name="Freeform 7"/>
            <p:cNvSpPr>
              <a:spLocks/>
            </p:cNvSpPr>
            <p:nvPr/>
          </p:nvSpPr>
          <p:spPr bwMode="auto">
            <a:xfrm>
              <a:off x="1831" y="1384"/>
              <a:ext cx="1971" cy="1956"/>
            </a:xfrm>
            <a:custGeom>
              <a:avLst/>
              <a:gdLst>
                <a:gd name="T0" fmla="*/ 0 w 1971"/>
                <a:gd name="T1" fmla="*/ 1955 h 1956"/>
                <a:gd name="T2" fmla="*/ 0 w 1971"/>
                <a:gd name="T3" fmla="*/ 0 h 1956"/>
                <a:gd name="T4" fmla="*/ 0 w 1971"/>
                <a:gd name="T5" fmla="*/ 1955 h 1956"/>
                <a:gd name="T6" fmla="*/ 661 w 1971"/>
                <a:gd name="T7" fmla="*/ 1955 h 1956"/>
                <a:gd name="T8" fmla="*/ 661 w 1971"/>
                <a:gd name="T9" fmla="*/ 0 h 1956"/>
                <a:gd name="T10" fmla="*/ 661 w 1971"/>
                <a:gd name="T11" fmla="*/ 1955 h 1956"/>
                <a:gd name="T12" fmla="*/ 1308 w 1971"/>
                <a:gd name="T13" fmla="*/ 1955 h 1956"/>
                <a:gd name="T14" fmla="*/ 1308 w 1971"/>
                <a:gd name="T15" fmla="*/ 0 h 1956"/>
                <a:gd name="T16" fmla="*/ 1308 w 1971"/>
                <a:gd name="T17" fmla="*/ 1955 h 1956"/>
                <a:gd name="T18" fmla="*/ 1970 w 1971"/>
                <a:gd name="T19" fmla="*/ 1955 h 1956"/>
                <a:gd name="T20" fmla="*/ 1970 w 1971"/>
                <a:gd name="T21" fmla="*/ 0 h 1956"/>
                <a:gd name="T22" fmla="*/ 1970 w 1971"/>
                <a:gd name="T23" fmla="*/ 1955 h 1956"/>
                <a:gd name="T24" fmla="*/ 0 w 1971"/>
                <a:gd name="T25" fmla="*/ 1955 h 19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71"/>
                <a:gd name="T40" fmla="*/ 0 h 1956"/>
                <a:gd name="T41" fmla="*/ 1971 w 1971"/>
                <a:gd name="T42" fmla="*/ 1956 h 19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71" h="1956">
                  <a:moveTo>
                    <a:pt x="0" y="1955"/>
                  </a:moveTo>
                  <a:lnTo>
                    <a:pt x="0" y="0"/>
                  </a:lnTo>
                  <a:lnTo>
                    <a:pt x="0" y="1955"/>
                  </a:lnTo>
                  <a:lnTo>
                    <a:pt x="661" y="1955"/>
                  </a:lnTo>
                  <a:lnTo>
                    <a:pt x="661" y="0"/>
                  </a:lnTo>
                  <a:lnTo>
                    <a:pt x="661" y="1955"/>
                  </a:lnTo>
                  <a:lnTo>
                    <a:pt x="1308" y="1955"/>
                  </a:lnTo>
                  <a:lnTo>
                    <a:pt x="1308" y="0"/>
                  </a:lnTo>
                  <a:lnTo>
                    <a:pt x="1308" y="1955"/>
                  </a:lnTo>
                  <a:lnTo>
                    <a:pt x="1970" y="1955"/>
                  </a:lnTo>
                  <a:lnTo>
                    <a:pt x="1970" y="0"/>
                  </a:lnTo>
                  <a:lnTo>
                    <a:pt x="1970" y="1955"/>
                  </a:lnTo>
                  <a:lnTo>
                    <a:pt x="0" y="195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11" name="Freeform 8"/>
            <p:cNvSpPr>
              <a:spLocks/>
            </p:cNvSpPr>
            <p:nvPr/>
          </p:nvSpPr>
          <p:spPr bwMode="auto">
            <a:xfrm>
              <a:off x="1835" y="1388"/>
              <a:ext cx="1977" cy="1961"/>
            </a:xfrm>
            <a:custGeom>
              <a:avLst/>
              <a:gdLst>
                <a:gd name="T0" fmla="*/ 0 w 1977"/>
                <a:gd name="T1" fmla="*/ 1960 h 1961"/>
                <a:gd name="T2" fmla="*/ 0 w 1977"/>
                <a:gd name="T3" fmla="*/ 0 h 1961"/>
                <a:gd name="T4" fmla="*/ 0 w 1977"/>
                <a:gd name="T5" fmla="*/ 1960 h 1961"/>
                <a:gd name="T6" fmla="*/ 662 w 1977"/>
                <a:gd name="T7" fmla="*/ 1960 h 1961"/>
                <a:gd name="T8" fmla="*/ 662 w 1977"/>
                <a:gd name="T9" fmla="*/ 0 h 1961"/>
                <a:gd name="T10" fmla="*/ 662 w 1977"/>
                <a:gd name="T11" fmla="*/ 1960 h 1961"/>
                <a:gd name="T12" fmla="*/ 1311 w 1977"/>
                <a:gd name="T13" fmla="*/ 1960 h 1961"/>
                <a:gd name="T14" fmla="*/ 1311 w 1977"/>
                <a:gd name="T15" fmla="*/ 0 h 1961"/>
                <a:gd name="T16" fmla="*/ 1311 w 1977"/>
                <a:gd name="T17" fmla="*/ 1960 h 1961"/>
                <a:gd name="T18" fmla="*/ 1976 w 1977"/>
                <a:gd name="T19" fmla="*/ 1960 h 1961"/>
                <a:gd name="T20" fmla="*/ 1976 w 1977"/>
                <a:gd name="T21" fmla="*/ 0 h 1961"/>
                <a:gd name="T22" fmla="*/ 1976 w 1977"/>
                <a:gd name="T23" fmla="*/ 1960 h 19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77"/>
                <a:gd name="T37" fmla="*/ 0 h 1961"/>
                <a:gd name="T38" fmla="*/ 1977 w 1977"/>
                <a:gd name="T39" fmla="*/ 1961 h 19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77" h="1961">
                  <a:moveTo>
                    <a:pt x="0" y="1960"/>
                  </a:moveTo>
                  <a:lnTo>
                    <a:pt x="0" y="0"/>
                  </a:lnTo>
                  <a:lnTo>
                    <a:pt x="0" y="1960"/>
                  </a:lnTo>
                  <a:lnTo>
                    <a:pt x="662" y="1960"/>
                  </a:lnTo>
                  <a:lnTo>
                    <a:pt x="662" y="0"/>
                  </a:lnTo>
                  <a:lnTo>
                    <a:pt x="662" y="1960"/>
                  </a:lnTo>
                  <a:lnTo>
                    <a:pt x="1311" y="1960"/>
                  </a:lnTo>
                  <a:lnTo>
                    <a:pt x="1311" y="0"/>
                  </a:lnTo>
                  <a:lnTo>
                    <a:pt x="1311" y="1960"/>
                  </a:lnTo>
                  <a:lnTo>
                    <a:pt x="1976" y="1960"/>
                  </a:lnTo>
                  <a:lnTo>
                    <a:pt x="1976" y="0"/>
                  </a:lnTo>
                  <a:lnTo>
                    <a:pt x="1976" y="196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 flipV="1">
              <a:off x="3811" y="1380"/>
              <a:ext cx="0" cy="1969"/>
            </a:xfrm>
            <a:prstGeom prst="line">
              <a:avLst/>
            </a:prstGeom>
            <a:noFill/>
            <a:ln w="12700">
              <a:solidFill>
                <a:srgbClr val="D59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13" name="Freeform 10"/>
            <p:cNvSpPr>
              <a:spLocks/>
            </p:cNvSpPr>
            <p:nvPr/>
          </p:nvSpPr>
          <p:spPr bwMode="auto">
            <a:xfrm>
              <a:off x="1729" y="1388"/>
              <a:ext cx="107" cy="2057"/>
            </a:xfrm>
            <a:custGeom>
              <a:avLst/>
              <a:gdLst>
                <a:gd name="T0" fmla="*/ 0 w 107"/>
                <a:gd name="T1" fmla="*/ 2056 h 2057"/>
                <a:gd name="T2" fmla="*/ 106 w 107"/>
                <a:gd name="T3" fmla="*/ 1960 h 2057"/>
                <a:gd name="T4" fmla="*/ 106 w 107"/>
                <a:gd name="T5" fmla="*/ 0 h 2057"/>
                <a:gd name="T6" fmla="*/ 0 w 107"/>
                <a:gd name="T7" fmla="*/ 104 h 20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2057"/>
                <a:gd name="T14" fmla="*/ 107 w 107"/>
                <a:gd name="T15" fmla="*/ 2057 h 20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2057">
                  <a:moveTo>
                    <a:pt x="0" y="2056"/>
                  </a:moveTo>
                  <a:lnTo>
                    <a:pt x="106" y="1960"/>
                  </a:lnTo>
                  <a:lnTo>
                    <a:pt x="106" y="0"/>
                  </a:lnTo>
                  <a:lnTo>
                    <a:pt x="0" y="104"/>
                  </a:lnTo>
                </a:path>
              </a:pathLst>
            </a:custGeom>
            <a:noFill/>
            <a:ln w="12700" cap="rnd" cmpd="sng">
              <a:solidFill>
                <a:srgbClr val="D59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14" name="Freeform 11"/>
            <p:cNvSpPr>
              <a:spLocks/>
            </p:cNvSpPr>
            <p:nvPr/>
          </p:nvSpPr>
          <p:spPr bwMode="auto">
            <a:xfrm>
              <a:off x="1729" y="3348"/>
              <a:ext cx="2083" cy="97"/>
            </a:xfrm>
            <a:custGeom>
              <a:avLst/>
              <a:gdLst>
                <a:gd name="T0" fmla="*/ 0 w 2083"/>
                <a:gd name="T1" fmla="*/ 96 h 97"/>
                <a:gd name="T2" fmla="*/ 106 w 2083"/>
                <a:gd name="T3" fmla="*/ 0 h 97"/>
                <a:gd name="T4" fmla="*/ 2082 w 2083"/>
                <a:gd name="T5" fmla="*/ 0 h 97"/>
                <a:gd name="T6" fmla="*/ 1986 w 2083"/>
                <a:gd name="T7" fmla="*/ 96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3"/>
                <a:gd name="T13" fmla="*/ 0 h 97"/>
                <a:gd name="T14" fmla="*/ 2083 w 2083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3" h="97">
                  <a:moveTo>
                    <a:pt x="0" y="96"/>
                  </a:moveTo>
                  <a:lnTo>
                    <a:pt x="106" y="0"/>
                  </a:lnTo>
                  <a:lnTo>
                    <a:pt x="2082" y="0"/>
                  </a:lnTo>
                  <a:lnTo>
                    <a:pt x="1986" y="96"/>
                  </a:lnTo>
                </a:path>
              </a:pathLst>
            </a:custGeom>
            <a:noFill/>
            <a:ln w="12700" cap="rnd" cmpd="sng">
              <a:solidFill>
                <a:srgbClr val="D59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15" name="Freeform 12"/>
            <p:cNvSpPr>
              <a:spLocks/>
            </p:cNvSpPr>
            <p:nvPr/>
          </p:nvSpPr>
          <p:spPr bwMode="auto">
            <a:xfrm>
              <a:off x="1729" y="3444"/>
              <a:ext cx="1987" cy="57"/>
            </a:xfrm>
            <a:custGeom>
              <a:avLst/>
              <a:gdLst>
                <a:gd name="T0" fmla="*/ 0 w 1987"/>
                <a:gd name="T1" fmla="*/ 0 h 57"/>
                <a:gd name="T2" fmla="*/ 0 w 1987"/>
                <a:gd name="T3" fmla="*/ 56 h 57"/>
                <a:gd name="T4" fmla="*/ 0 w 1987"/>
                <a:gd name="T5" fmla="*/ 0 h 57"/>
                <a:gd name="T6" fmla="*/ 665 w 1987"/>
                <a:gd name="T7" fmla="*/ 0 h 57"/>
                <a:gd name="T8" fmla="*/ 665 w 1987"/>
                <a:gd name="T9" fmla="*/ 56 h 57"/>
                <a:gd name="T10" fmla="*/ 665 w 1987"/>
                <a:gd name="T11" fmla="*/ 0 h 57"/>
                <a:gd name="T12" fmla="*/ 1321 w 1987"/>
                <a:gd name="T13" fmla="*/ 0 h 57"/>
                <a:gd name="T14" fmla="*/ 1321 w 1987"/>
                <a:gd name="T15" fmla="*/ 56 h 57"/>
                <a:gd name="T16" fmla="*/ 1321 w 1987"/>
                <a:gd name="T17" fmla="*/ 0 h 57"/>
                <a:gd name="T18" fmla="*/ 1986 w 1987"/>
                <a:gd name="T19" fmla="*/ 0 h 57"/>
                <a:gd name="T20" fmla="*/ 1986 w 1987"/>
                <a:gd name="T21" fmla="*/ 56 h 57"/>
                <a:gd name="T22" fmla="*/ 1986 w 1987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87"/>
                <a:gd name="T37" fmla="*/ 0 h 57"/>
                <a:gd name="T38" fmla="*/ 1987 w 198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87" h="57">
                  <a:moveTo>
                    <a:pt x="0" y="0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665" y="0"/>
                  </a:lnTo>
                  <a:lnTo>
                    <a:pt x="665" y="56"/>
                  </a:lnTo>
                  <a:lnTo>
                    <a:pt x="665" y="0"/>
                  </a:lnTo>
                  <a:lnTo>
                    <a:pt x="1321" y="0"/>
                  </a:lnTo>
                  <a:lnTo>
                    <a:pt x="1321" y="56"/>
                  </a:lnTo>
                  <a:lnTo>
                    <a:pt x="1321" y="0"/>
                  </a:lnTo>
                  <a:lnTo>
                    <a:pt x="1986" y="0"/>
                  </a:lnTo>
                  <a:lnTo>
                    <a:pt x="1986" y="56"/>
                  </a:lnTo>
                  <a:lnTo>
                    <a:pt x="1986" y="0"/>
                  </a:lnTo>
                </a:path>
              </a:pathLst>
            </a:custGeom>
            <a:noFill/>
            <a:ln w="12700" cap="rnd" cmpd="sng">
              <a:solidFill>
                <a:srgbClr val="D59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1729" y="3444"/>
              <a:ext cx="1978" cy="0"/>
            </a:xfrm>
            <a:prstGeom prst="line">
              <a:avLst/>
            </a:prstGeom>
            <a:noFill/>
            <a:ln w="12700">
              <a:solidFill>
                <a:srgbClr val="D59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17" name="Freeform 14"/>
            <p:cNvSpPr>
              <a:spLocks/>
            </p:cNvSpPr>
            <p:nvPr/>
          </p:nvSpPr>
          <p:spPr bwMode="auto">
            <a:xfrm>
              <a:off x="1706" y="1588"/>
              <a:ext cx="24" cy="1857"/>
            </a:xfrm>
            <a:custGeom>
              <a:avLst/>
              <a:gdLst>
                <a:gd name="T0" fmla="*/ 23 w 24"/>
                <a:gd name="T1" fmla="*/ 1856 h 1857"/>
                <a:gd name="T2" fmla="*/ 0 w 24"/>
                <a:gd name="T3" fmla="*/ 1856 h 1857"/>
                <a:gd name="T4" fmla="*/ 23 w 24"/>
                <a:gd name="T5" fmla="*/ 1856 h 1857"/>
                <a:gd name="T6" fmla="*/ 23 w 24"/>
                <a:gd name="T7" fmla="*/ 1760 h 1857"/>
                <a:gd name="T8" fmla="*/ 0 w 24"/>
                <a:gd name="T9" fmla="*/ 1760 h 1857"/>
                <a:gd name="T10" fmla="*/ 23 w 24"/>
                <a:gd name="T11" fmla="*/ 1760 h 1857"/>
                <a:gd name="T12" fmla="*/ 23 w 24"/>
                <a:gd name="T13" fmla="*/ 1657 h 1857"/>
                <a:gd name="T14" fmla="*/ 0 w 24"/>
                <a:gd name="T15" fmla="*/ 1657 h 1857"/>
                <a:gd name="T16" fmla="*/ 23 w 24"/>
                <a:gd name="T17" fmla="*/ 1657 h 1857"/>
                <a:gd name="T18" fmla="*/ 23 w 24"/>
                <a:gd name="T19" fmla="*/ 1561 h 1857"/>
                <a:gd name="T20" fmla="*/ 0 w 24"/>
                <a:gd name="T21" fmla="*/ 1561 h 1857"/>
                <a:gd name="T22" fmla="*/ 23 w 24"/>
                <a:gd name="T23" fmla="*/ 1561 h 1857"/>
                <a:gd name="T24" fmla="*/ 23 w 24"/>
                <a:gd name="T25" fmla="*/ 1465 h 1857"/>
                <a:gd name="T26" fmla="*/ 0 w 24"/>
                <a:gd name="T27" fmla="*/ 1465 h 1857"/>
                <a:gd name="T28" fmla="*/ 23 w 24"/>
                <a:gd name="T29" fmla="*/ 1465 h 1857"/>
                <a:gd name="T30" fmla="*/ 23 w 24"/>
                <a:gd name="T31" fmla="*/ 1359 h 1857"/>
                <a:gd name="T32" fmla="*/ 0 w 24"/>
                <a:gd name="T33" fmla="*/ 1359 h 1857"/>
                <a:gd name="T34" fmla="*/ 23 w 24"/>
                <a:gd name="T35" fmla="*/ 1359 h 1857"/>
                <a:gd name="T36" fmla="*/ 23 w 24"/>
                <a:gd name="T37" fmla="*/ 1263 h 1857"/>
                <a:gd name="T38" fmla="*/ 0 w 24"/>
                <a:gd name="T39" fmla="*/ 1263 h 1857"/>
                <a:gd name="T40" fmla="*/ 23 w 24"/>
                <a:gd name="T41" fmla="*/ 1263 h 1857"/>
                <a:gd name="T42" fmla="*/ 23 w 24"/>
                <a:gd name="T43" fmla="*/ 1167 h 1857"/>
                <a:gd name="T44" fmla="*/ 0 w 24"/>
                <a:gd name="T45" fmla="*/ 1167 h 1857"/>
                <a:gd name="T46" fmla="*/ 23 w 24"/>
                <a:gd name="T47" fmla="*/ 1167 h 1857"/>
                <a:gd name="T48" fmla="*/ 23 w 24"/>
                <a:gd name="T49" fmla="*/ 1071 h 1857"/>
                <a:gd name="T50" fmla="*/ 0 w 24"/>
                <a:gd name="T51" fmla="*/ 1071 h 1857"/>
                <a:gd name="T52" fmla="*/ 23 w 24"/>
                <a:gd name="T53" fmla="*/ 1071 h 1857"/>
                <a:gd name="T54" fmla="*/ 23 w 24"/>
                <a:gd name="T55" fmla="*/ 975 h 1857"/>
                <a:gd name="T56" fmla="*/ 0 w 24"/>
                <a:gd name="T57" fmla="*/ 975 h 1857"/>
                <a:gd name="T58" fmla="*/ 23 w 24"/>
                <a:gd name="T59" fmla="*/ 975 h 1857"/>
                <a:gd name="T60" fmla="*/ 23 w 24"/>
                <a:gd name="T61" fmla="*/ 872 h 1857"/>
                <a:gd name="T62" fmla="*/ 0 w 24"/>
                <a:gd name="T63" fmla="*/ 872 h 1857"/>
                <a:gd name="T64" fmla="*/ 23 w 24"/>
                <a:gd name="T65" fmla="*/ 872 h 1857"/>
                <a:gd name="T66" fmla="*/ 23 w 24"/>
                <a:gd name="T67" fmla="*/ 776 h 1857"/>
                <a:gd name="T68" fmla="*/ 0 w 24"/>
                <a:gd name="T69" fmla="*/ 776 h 1857"/>
                <a:gd name="T70" fmla="*/ 23 w 24"/>
                <a:gd name="T71" fmla="*/ 776 h 1857"/>
                <a:gd name="T72" fmla="*/ 23 w 24"/>
                <a:gd name="T73" fmla="*/ 680 h 1857"/>
                <a:gd name="T74" fmla="*/ 0 w 24"/>
                <a:gd name="T75" fmla="*/ 680 h 1857"/>
                <a:gd name="T76" fmla="*/ 23 w 24"/>
                <a:gd name="T77" fmla="*/ 680 h 1857"/>
                <a:gd name="T78" fmla="*/ 23 w 24"/>
                <a:gd name="T79" fmla="*/ 584 h 1857"/>
                <a:gd name="T80" fmla="*/ 0 w 24"/>
                <a:gd name="T81" fmla="*/ 584 h 1857"/>
                <a:gd name="T82" fmla="*/ 23 w 24"/>
                <a:gd name="T83" fmla="*/ 584 h 1857"/>
                <a:gd name="T84" fmla="*/ 23 w 24"/>
                <a:gd name="T85" fmla="*/ 488 h 1857"/>
                <a:gd name="T86" fmla="*/ 0 w 24"/>
                <a:gd name="T87" fmla="*/ 488 h 1857"/>
                <a:gd name="T88" fmla="*/ 23 w 24"/>
                <a:gd name="T89" fmla="*/ 488 h 1857"/>
                <a:gd name="T90" fmla="*/ 23 w 24"/>
                <a:gd name="T91" fmla="*/ 384 h 1857"/>
                <a:gd name="T92" fmla="*/ 0 w 24"/>
                <a:gd name="T93" fmla="*/ 384 h 1857"/>
                <a:gd name="T94" fmla="*/ 23 w 24"/>
                <a:gd name="T95" fmla="*/ 384 h 1857"/>
                <a:gd name="T96" fmla="*/ 23 w 24"/>
                <a:gd name="T97" fmla="*/ 288 h 1857"/>
                <a:gd name="T98" fmla="*/ 0 w 24"/>
                <a:gd name="T99" fmla="*/ 288 h 1857"/>
                <a:gd name="T100" fmla="*/ 23 w 24"/>
                <a:gd name="T101" fmla="*/ 288 h 1857"/>
                <a:gd name="T102" fmla="*/ 23 w 24"/>
                <a:gd name="T103" fmla="*/ 192 h 1857"/>
                <a:gd name="T104" fmla="*/ 0 w 24"/>
                <a:gd name="T105" fmla="*/ 192 h 1857"/>
                <a:gd name="T106" fmla="*/ 23 w 24"/>
                <a:gd name="T107" fmla="*/ 192 h 1857"/>
                <a:gd name="T108" fmla="*/ 23 w 24"/>
                <a:gd name="T109" fmla="*/ 96 h 1857"/>
                <a:gd name="T110" fmla="*/ 0 w 24"/>
                <a:gd name="T111" fmla="*/ 96 h 1857"/>
                <a:gd name="T112" fmla="*/ 23 w 24"/>
                <a:gd name="T113" fmla="*/ 96 h 1857"/>
                <a:gd name="T114" fmla="*/ 23 w 24"/>
                <a:gd name="T115" fmla="*/ 0 h 1857"/>
                <a:gd name="T116" fmla="*/ 0 w 24"/>
                <a:gd name="T117" fmla="*/ 0 h 1857"/>
                <a:gd name="T118" fmla="*/ 23 w 24"/>
                <a:gd name="T119" fmla="*/ 0 h 18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"/>
                <a:gd name="T181" fmla="*/ 0 h 1857"/>
                <a:gd name="T182" fmla="*/ 24 w 24"/>
                <a:gd name="T183" fmla="*/ 1857 h 18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" h="1857">
                  <a:moveTo>
                    <a:pt x="23" y="1856"/>
                  </a:moveTo>
                  <a:lnTo>
                    <a:pt x="0" y="1856"/>
                  </a:lnTo>
                  <a:lnTo>
                    <a:pt x="23" y="1856"/>
                  </a:lnTo>
                  <a:lnTo>
                    <a:pt x="23" y="1760"/>
                  </a:lnTo>
                  <a:lnTo>
                    <a:pt x="0" y="1760"/>
                  </a:lnTo>
                  <a:lnTo>
                    <a:pt x="23" y="1760"/>
                  </a:lnTo>
                  <a:lnTo>
                    <a:pt x="23" y="1657"/>
                  </a:lnTo>
                  <a:lnTo>
                    <a:pt x="0" y="1657"/>
                  </a:lnTo>
                  <a:lnTo>
                    <a:pt x="23" y="1657"/>
                  </a:lnTo>
                  <a:lnTo>
                    <a:pt x="23" y="1561"/>
                  </a:lnTo>
                  <a:lnTo>
                    <a:pt x="0" y="1561"/>
                  </a:lnTo>
                  <a:lnTo>
                    <a:pt x="23" y="1561"/>
                  </a:lnTo>
                  <a:lnTo>
                    <a:pt x="23" y="1465"/>
                  </a:lnTo>
                  <a:lnTo>
                    <a:pt x="0" y="1465"/>
                  </a:lnTo>
                  <a:lnTo>
                    <a:pt x="23" y="1465"/>
                  </a:lnTo>
                  <a:lnTo>
                    <a:pt x="23" y="1359"/>
                  </a:lnTo>
                  <a:lnTo>
                    <a:pt x="0" y="1359"/>
                  </a:lnTo>
                  <a:lnTo>
                    <a:pt x="23" y="1359"/>
                  </a:lnTo>
                  <a:lnTo>
                    <a:pt x="23" y="1263"/>
                  </a:lnTo>
                  <a:lnTo>
                    <a:pt x="0" y="1263"/>
                  </a:lnTo>
                  <a:lnTo>
                    <a:pt x="23" y="1263"/>
                  </a:lnTo>
                  <a:lnTo>
                    <a:pt x="23" y="1167"/>
                  </a:lnTo>
                  <a:lnTo>
                    <a:pt x="0" y="1167"/>
                  </a:lnTo>
                  <a:lnTo>
                    <a:pt x="23" y="1167"/>
                  </a:lnTo>
                  <a:lnTo>
                    <a:pt x="23" y="1071"/>
                  </a:lnTo>
                  <a:lnTo>
                    <a:pt x="0" y="1071"/>
                  </a:lnTo>
                  <a:lnTo>
                    <a:pt x="23" y="1071"/>
                  </a:lnTo>
                  <a:lnTo>
                    <a:pt x="23" y="975"/>
                  </a:lnTo>
                  <a:lnTo>
                    <a:pt x="0" y="975"/>
                  </a:lnTo>
                  <a:lnTo>
                    <a:pt x="23" y="975"/>
                  </a:lnTo>
                  <a:lnTo>
                    <a:pt x="23" y="872"/>
                  </a:lnTo>
                  <a:lnTo>
                    <a:pt x="0" y="872"/>
                  </a:lnTo>
                  <a:lnTo>
                    <a:pt x="23" y="872"/>
                  </a:lnTo>
                  <a:lnTo>
                    <a:pt x="23" y="776"/>
                  </a:lnTo>
                  <a:lnTo>
                    <a:pt x="0" y="776"/>
                  </a:lnTo>
                  <a:lnTo>
                    <a:pt x="23" y="776"/>
                  </a:lnTo>
                  <a:lnTo>
                    <a:pt x="23" y="680"/>
                  </a:lnTo>
                  <a:lnTo>
                    <a:pt x="0" y="680"/>
                  </a:lnTo>
                  <a:lnTo>
                    <a:pt x="23" y="680"/>
                  </a:lnTo>
                  <a:lnTo>
                    <a:pt x="23" y="584"/>
                  </a:lnTo>
                  <a:lnTo>
                    <a:pt x="0" y="584"/>
                  </a:lnTo>
                  <a:lnTo>
                    <a:pt x="23" y="584"/>
                  </a:lnTo>
                  <a:lnTo>
                    <a:pt x="23" y="488"/>
                  </a:lnTo>
                  <a:lnTo>
                    <a:pt x="0" y="488"/>
                  </a:lnTo>
                  <a:lnTo>
                    <a:pt x="23" y="488"/>
                  </a:lnTo>
                  <a:lnTo>
                    <a:pt x="23" y="384"/>
                  </a:lnTo>
                  <a:lnTo>
                    <a:pt x="0" y="384"/>
                  </a:lnTo>
                  <a:lnTo>
                    <a:pt x="23" y="384"/>
                  </a:lnTo>
                  <a:lnTo>
                    <a:pt x="23" y="288"/>
                  </a:lnTo>
                  <a:lnTo>
                    <a:pt x="0" y="288"/>
                  </a:lnTo>
                  <a:lnTo>
                    <a:pt x="23" y="288"/>
                  </a:lnTo>
                  <a:lnTo>
                    <a:pt x="23" y="192"/>
                  </a:lnTo>
                  <a:lnTo>
                    <a:pt x="0" y="192"/>
                  </a:lnTo>
                  <a:lnTo>
                    <a:pt x="23" y="192"/>
                  </a:lnTo>
                  <a:lnTo>
                    <a:pt x="23" y="96"/>
                  </a:lnTo>
                  <a:lnTo>
                    <a:pt x="0" y="96"/>
                  </a:lnTo>
                  <a:lnTo>
                    <a:pt x="23" y="9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D59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18" name="Freeform 15"/>
            <p:cNvSpPr>
              <a:spLocks/>
            </p:cNvSpPr>
            <p:nvPr/>
          </p:nvSpPr>
          <p:spPr bwMode="auto">
            <a:xfrm>
              <a:off x="1674" y="1492"/>
              <a:ext cx="56" cy="1953"/>
            </a:xfrm>
            <a:custGeom>
              <a:avLst/>
              <a:gdLst>
                <a:gd name="T0" fmla="*/ 55 w 56"/>
                <a:gd name="T1" fmla="*/ 1952 h 1953"/>
                <a:gd name="T2" fmla="*/ 0 w 56"/>
                <a:gd name="T3" fmla="*/ 1952 h 1953"/>
                <a:gd name="T4" fmla="*/ 55 w 56"/>
                <a:gd name="T5" fmla="*/ 1952 h 1953"/>
                <a:gd name="T6" fmla="*/ 55 w 56"/>
                <a:gd name="T7" fmla="*/ 1561 h 1953"/>
                <a:gd name="T8" fmla="*/ 0 w 56"/>
                <a:gd name="T9" fmla="*/ 1561 h 1953"/>
                <a:gd name="T10" fmla="*/ 55 w 56"/>
                <a:gd name="T11" fmla="*/ 1561 h 1953"/>
                <a:gd name="T12" fmla="*/ 55 w 56"/>
                <a:gd name="T13" fmla="*/ 1167 h 1953"/>
                <a:gd name="T14" fmla="*/ 0 w 56"/>
                <a:gd name="T15" fmla="*/ 1167 h 1953"/>
                <a:gd name="T16" fmla="*/ 55 w 56"/>
                <a:gd name="T17" fmla="*/ 1167 h 1953"/>
                <a:gd name="T18" fmla="*/ 55 w 56"/>
                <a:gd name="T19" fmla="*/ 776 h 1953"/>
                <a:gd name="T20" fmla="*/ 0 w 56"/>
                <a:gd name="T21" fmla="*/ 776 h 1953"/>
                <a:gd name="T22" fmla="*/ 55 w 56"/>
                <a:gd name="T23" fmla="*/ 776 h 1953"/>
                <a:gd name="T24" fmla="*/ 55 w 56"/>
                <a:gd name="T25" fmla="*/ 384 h 1953"/>
                <a:gd name="T26" fmla="*/ 0 w 56"/>
                <a:gd name="T27" fmla="*/ 384 h 1953"/>
                <a:gd name="T28" fmla="*/ 55 w 56"/>
                <a:gd name="T29" fmla="*/ 384 h 1953"/>
                <a:gd name="T30" fmla="*/ 55 w 56"/>
                <a:gd name="T31" fmla="*/ 0 h 1953"/>
                <a:gd name="T32" fmla="*/ 0 w 56"/>
                <a:gd name="T33" fmla="*/ 0 h 1953"/>
                <a:gd name="T34" fmla="*/ 55 w 56"/>
                <a:gd name="T35" fmla="*/ 0 h 19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1953"/>
                <a:gd name="T56" fmla="*/ 56 w 56"/>
                <a:gd name="T57" fmla="*/ 1953 h 19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1953">
                  <a:moveTo>
                    <a:pt x="55" y="1952"/>
                  </a:moveTo>
                  <a:lnTo>
                    <a:pt x="0" y="1952"/>
                  </a:lnTo>
                  <a:lnTo>
                    <a:pt x="55" y="1952"/>
                  </a:lnTo>
                  <a:lnTo>
                    <a:pt x="55" y="1561"/>
                  </a:lnTo>
                  <a:lnTo>
                    <a:pt x="0" y="1561"/>
                  </a:lnTo>
                  <a:lnTo>
                    <a:pt x="55" y="1561"/>
                  </a:lnTo>
                  <a:lnTo>
                    <a:pt x="55" y="1167"/>
                  </a:lnTo>
                  <a:lnTo>
                    <a:pt x="0" y="1167"/>
                  </a:lnTo>
                  <a:lnTo>
                    <a:pt x="55" y="1167"/>
                  </a:lnTo>
                  <a:lnTo>
                    <a:pt x="55" y="776"/>
                  </a:lnTo>
                  <a:lnTo>
                    <a:pt x="0" y="776"/>
                  </a:lnTo>
                  <a:lnTo>
                    <a:pt x="55" y="776"/>
                  </a:lnTo>
                  <a:lnTo>
                    <a:pt x="55" y="384"/>
                  </a:lnTo>
                  <a:lnTo>
                    <a:pt x="0" y="384"/>
                  </a:lnTo>
                  <a:lnTo>
                    <a:pt x="55" y="384"/>
                  </a:lnTo>
                  <a:lnTo>
                    <a:pt x="55" y="0"/>
                  </a:lnTo>
                  <a:lnTo>
                    <a:pt x="0" y="0"/>
                  </a:lnTo>
                  <a:lnTo>
                    <a:pt x="55" y="0"/>
                  </a:lnTo>
                </a:path>
              </a:pathLst>
            </a:custGeom>
            <a:noFill/>
            <a:ln w="12700" cap="rnd" cmpd="sng">
              <a:solidFill>
                <a:srgbClr val="D59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19" name="Line 16"/>
            <p:cNvSpPr>
              <a:spLocks noChangeShapeType="1"/>
            </p:cNvSpPr>
            <p:nvPr/>
          </p:nvSpPr>
          <p:spPr bwMode="auto">
            <a:xfrm flipV="1">
              <a:off x="1729" y="1484"/>
              <a:ext cx="0" cy="1968"/>
            </a:xfrm>
            <a:prstGeom prst="line">
              <a:avLst/>
            </a:prstGeom>
            <a:noFill/>
            <a:ln w="12700">
              <a:solidFill>
                <a:srgbClr val="D59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20" name="Rectangle 17"/>
            <p:cNvSpPr>
              <a:spLocks noChangeArrowheads="1"/>
            </p:cNvSpPr>
            <p:nvPr/>
          </p:nvSpPr>
          <p:spPr bwMode="auto">
            <a:xfrm>
              <a:off x="1535" y="333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7121" name="Rectangle 18"/>
            <p:cNvSpPr>
              <a:spLocks noChangeArrowheads="1"/>
            </p:cNvSpPr>
            <p:nvPr/>
          </p:nvSpPr>
          <p:spPr bwMode="auto">
            <a:xfrm>
              <a:off x="1447" y="2939"/>
              <a:ext cx="2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47122" name="Rectangle 19"/>
            <p:cNvSpPr>
              <a:spLocks noChangeArrowheads="1"/>
            </p:cNvSpPr>
            <p:nvPr/>
          </p:nvSpPr>
          <p:spPr bwMode="auto">
            <a:xfrm>
              <a:off x="1447" y="2538"/>
              <a:ext cx="2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47123" name="Rectangle 20"/>
            <p:cNvSpPr>
              <a:spLocks noChangeArrowheads="1"/>
            </p:cNvSpPr>
            <p:nvPr/>
          </p:nvSpPr>
          <p:spPr bwMode="auto">
            <a:xfrm>
              <a:off x="1447" y="2146"/>
              <a:ext cx="2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47124" name="Rectangle 21"/>
            <p:cNvSpPr>
              <a:spLocks noChangeArrowheads="1"/>
            </p:cNvSpPr>
            <p:nvPr/>
          </p:nvSpPr>
          <p:spPr bwMode="auto">
            <a:xfrm>
              <a:off x="1447" y="1763"/>
              <a:ext cx="2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80</a:t>
              </a:r>
            </a:p>
          </p:txBody>
        </p:sp>
        <p:sp>
          <p:nvSpPr>
            <p:cNvPr id="47125" name="Rectangle 22"/>
            <p:cNvSpPr>
              <a:spLocks noChangeArrowheads="1"/>
            </p:cNvSpPr>
            <p:nvPr/>
          </p:nvSpPr>
          <p:spPr bwMode="auto">
            <a:xfrm>
              <a:off x="1358" y="1371"/>
              <a:ext cx="3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100</a:t>
              </a:r>
            </a:p>
          </p:txBody>
        </p:sp>
        <p:sp>
          <p:nvSpPr>
            <p:cNvPr id="47126" name="Rectangle 23"/>
            <p:cNvSpPr>
              <a:spLocks noChangeArrowheads="1"/>
            </p:cNvSpPr>
            <p:nvPr/>
          </p:nvSpPr>
          <p:spPr bwMode="auto">
            <a:xfrm>
              <a:off x="1030" y="1239"/>
              <a:ext cx="12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300" b="1">
                  <a:solidFill>
                    <a:srgbClr val="000000"/>
                  </a:solidFill>
                  <a:latin typeface="Geneva" charset="0"/>
                </a:rPr>
                <a:t> </a:t>
              </a:r>
            </a:p>
          </p:txBody>
        </p:sp>
        <p:sp>
          <p:nvSpPr>
            <p:cNvPr id="47127" name="Rectangle 24"/>
            <p:cNvSpPr>
              <a:spLocks noChangeArrowheads="1"/>
            </p:cNvSpPr>
            <p:nvPr/>
          </p:nvSpPr>
          <p:spPr bwMode="auto">
            <a:xfrm>
              <a:off x="1030" y="129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7128" name="Rectangle 25"/>
            <p:cNvSpPr>
              <a:spLocks noChangeArrowheads="1"/>
            </p:cNvSpPr>
            <p:nvPr/>
          </p:nvSpPr>
          <p:spPr bwMode="auto">
            <a:xfrm>
              <a:off x="1030" y="146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47129" name="Rectangle 26"/>
            <p:cNvSpPr>
              <a:spLocks noChangeArrowheads="1"/>
            </p:cNvSpPr>
            <p:nvPr/>
          </p:nvSpPr>
          <p:spPr bwMode="auto">
            <a:xfrm>
              <a:off x="1030" y="163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47130" name="Rectangle 27"/>
            <p:cNvSpPr>
              <a:spLocks noChangeArrowheads="1"/>
            </p:cNvSpPr>
            <p:nvPr/>
          </p:nvSpPr>
          <p:spPr bwMode="auto">
            <a:xfrm>
              <a:off x="1030" y="180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47131" name="Rectangle 28"/>
            <p:cNvSpPr>
              <a:spLocks noChangeArrowheads="1"/>
            </p:cNvSpPr>
            <p:nvPr/>
          </p:nvSpPr>
          <p:spPr bwMode="auto">
            <a:xfrm>
              <a:off x="1030" y="1970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47132" name="Rectangle 29"/>
            <p:cNvSpPr>
              <a:spLocks noChangeArrowheads="1"/>
            </p:cNvSpPr>
            <p:nvPr/>
          </p:nvSpPr>
          <p:spPr bwMode="auto">
            <a:xfrm>
              <a:off x="1030" y="213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H</a:t>
              </a:r>
            </a:p>
          </p:txBody>
        </p:sp>
        <p:sp>
          <p:nvSpPr>
            <p:cNvPr id="47133" name="Rectangle 30"/>
            <p:cNvSpPr>
              <a:spLocks noChangeArrowheads="1"/>
            </p:cNvSpPr>
            <p:nvPr/>
          </p:nvSpPr>
          <p:spPr bwMode="auto">
            <a:xfrm>
              <a:off x="1030" y="230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47134" name="Rectangle 31"/>
            <p:cNvSpPr>
              <a:spLocks noChangeArrowheads="1"/>
            </p:cNvSpPr>
            <p:nvPr/>
          </p:nvSpPr>
          <p:spPr bwMode="auto">
            <a:xfrm>
              <a:off x="1030" y="247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47135" name="Rectangle 32"/>
            <p:cNvSpPr>
              <a:spLocks noChangeArrowheads="1"/>
            </p:cNvSpPr>
            <p:nvPr/>
          </p:nvSpPr>
          <p:spPr bwMode="auto">
            <a:xfrm>
              <a:off x="1030" y="264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47136" name="Rectangle 33"/>
            <p:cNvSpPr>
              <a:spLocks noChangeArrowheads="1"/>
            </p:cNvSpPr>
            <p:nvPr/>
          </p:nvSpPr>
          <p:spPr bwMode="auto">
            <a:xfrm>
              <a:off x="1030" y="281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47137" name="Rectangle 34"/>
            <p:cNvSpPr>
              <a:spLocks noChangeArrowheads="1"/>
            </p:cNvSpPr>
            <p:nvPr/>
          </p:nvSpPr>
          <p:spPr bwMode="auto">
            <a:xfrm>
              <a:off x="1030" y="297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47138" name="Rectangle 35"/>
            <p:cNvSpPr>
              <a:spLocks noChangeArrowheads="1"/>
            </p:cNvSpPr>
            <p:nvPr/>
          </p:nvSpPr>
          <p:spPr bwMode="auto">
            <a:xfrm>
              <a:off x="1030" y="314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E</a:t>
              </a:r>
            </a:p>
          </p:txBody>
        </p:sp>
        <p:sp>
          <p:nvSpPr>
            <p:cNvPr id="47139" name="Rectangle 36"/>
            <p:cNvSpPr>
              <a:spLocks noChangeArrowheads="1"/>
            </p:cNvSpPr>
            <p:nvPr/>
          </p:nvSpPr>
          <p:spPr bwMode="auto">
            <a:xfrm>
              <a:off x="1030" y="331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47140" name="Rectangle 37"/>
            <p:cNvSpPr>
              <a:spLocks noChangeArrowheads="1"/>
            </p:cNvSpPr>
            <p:nvPr/>
          </p:nvSpPr>
          <p:spPr bwMode="auto">
            <a:xfrm>
              <a:off x="3917" y="1788"/>
              <a:ext cx="84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3000" b="1">
                  <a:solidFill>
                    <a:srgbClr val="FF4600"/>
                  </a:solidFill>
                </a:rPr>
                <a:t>BASİT</a:t>
              </a:r>
              <a:endParaRPr lang="en-US" altLang="tr-TR" sz="3000" b="1">
                <a:solidFill>
                  <a:srgbClr val="FF4600"/>
                </a:solidFill>
              </a:endParaRPr>
            </a:p>
          </p:txBody>
        </p:sp>
        <p:sp>
          <p:nvSpPr>
            <p:cNvPr id="47141" name="Rectangle 38"/>
            <p:cNvSpPr>
              <a:spLocks noChangeArrowheads="1"/>
            </p:cNvSpPr>
            <p:nvPr/>
          </p:nvSpPr>
          <p:spPr bwMode="auto">
            <a:xfrm>
              <a:off x="3909" y="2769"/>
              <a:ext cx="13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7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7142" name="Rectangle 39"/>
            <p:cNvSpPr>
              <a:spLocks noChangeArrowheads="1"/>
            </p:cNvSpPr>
            <p:nvPr/>
          </p:nvSpPr>
          <p:spPr bwMode="auto">
            <a:xfrm>
              <a:off x="3909" y="2603"/>
              <a:ext cx="107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sz="3000" b="1">
                  <a:solidFill>
                    <a:srgbClr val="FFFF00"/>
                  </a:solidFill>
                </a:rPr>
                <a:t>BİLEŞİK</a:t>
              </a:r>
              <a:endParaRPr lang="en-US" altLang="tr-TR" sz="3000" b="1">
                <a:solidFill>
                  <a:srgbClr val="FFFF00"/>
                </a:solidFill>
              </a:endParaRPr>
            </a:p>
          </p:txBody>
        </p:sp>
        <p:sp>
          <p:nvSpPr>
            <p:cNvPr id="47143" name="Rectangle 40"/>
            <p:cNvSpPr>
              <a:spLocks noChangeArrowheads="1"/>
            </p:cNvSpPr>
            <p:nvPr/>
          </p:nvSpPr>
          <p:spPr bwMode="auto">
            <a:xfrm>
              <a:off x="1765" y="3492"/>
              <a:ext cx="2133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3000">
                  <a:solidFill>
                    <a:srgbClr val="FFFFFF"/>
                  </a:solidFill>
                </a:rPr>
                <a:t>1910   1950   1980</a:t>
              </a:r>
            </a:p>
          </p:txBody>
        </p:sp>
        <p:sp>
          <p:nvSpPr>
            <p:cNvPr id="47144" name="Rectangle 41"/>
            <p:cNvSpPr>
              <a:spLocks noChangeArrowheads="1"/>
            </p:cNvSpPr>
            <p:nvPr/>
          </p:nvSpPr>
          <p:spPr bwMode="auto">
            <a:xfrm>
              <a:off x="782" y="1742"/>
              <a:ext cx="12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300">
                  <a:solidFill>
                    <a:srgbClr val="000000"/>
                  </a:solidFill>
                  <a:latin typeface="Geneva" charset="0"/>
                </a:rPr>
                <a:t> </a:t>
              </a:r>
            </a:p>
          </p:txBody>
        </p:sp>
        <p:sp>
          <p:nvSpPr>
            <p:cNvPr id="47145" name="Rectangle 42"/>
            <p:cNvSpPr>
              <a:spLocks noChangeArrowheads="1"/>
            </p:cNvSpPr>
            <p:nvPr/>
          </p:nvSpPr>
          <p:spPr bwMode="auto">
            <a:xfrm>
              <a:off x="782" y="18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47146" name="Rectangle 43"/>
            <p:cNvSpPr>
              <a:spLocks noChangeArrowheads="1"/>
            </p:cNvSpPr>
            <p:nvPr/>
          </p:nvSpPr>
          <p:spPr bwMode="auto">
            <a:xfrm>
              <a:off x="782" y="197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E</a:t>
              </a:r>
            </a:p>
          </p:txBody>
        </p:sp>
        <p:sp>
          <p:nvSpPr>
            <p:cNvPr id="47147" name="Rectangle 44"/>
            <p:cNvSpPr>
              <a:spLocks noChangeArrowheads="1"/>
            </p:cNvSpPr>
            <p:nvPr/>
          </p:nvSpPr>
          <p:spPr bwMode="auto">
            <a:xfrm>
              <a:off x="782" y="213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47148" name="Rectangle 45"/>
            <p:cNvSpPr>
              <a:spLocks noChangeArrowheads="1"/>
            </p:cNvSpPr>
            <p:nvPr/>
          </p:nvSpPr>
          <p:spPr bwMode="auto">
            <a:xfrm>
              <a:off x="782" y="230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7149" name="Rectangle 46"/>
            <p:cNvSpPr>
              <a:spLocks noChangeArrowheads="1"/>
            </p:cNvSpPr>
            <p:nvPr/>
          </p:nvSpPr>
          <p:spPr bwMode="auto">
            <a:xfrm>
              <a:off x="782" y="247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E</a:t>
              </a:r>
            </a:p>
          </p:txBody>
        </p:sp>
        <p:sp>
          <p:nvSpPr>
            <p:cNvPr id="47150" name="Rectangle 47"/>
            <p:cNvSpPr>
              <a:spLocks noChangeArrowheads="1"/>
            </p:cNvSpPr>
            <p:nvPr/>
          </p:nvSpPr>
          <p:spPr bwMode="auto">
            <a:xfrm>
              <a:off x="782" y="264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47151" name="Rectangle 48"/>
            <p:cNvSpPr>
              <a:spLocks noChangeArrowheads="1"/>
            </p:cNvSpPr>
            <p:nvPr/>
          </p:nvSpPr>
          <p:spPr bwMode="auto">
            <a:xfrm>
              <a:off x="782" y="281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47152" name="Line 49"/>
            <p:cNvSpPr>
              <a:spLocks noChangeShapeType="1"/>
            </p:cNvSpPr>
            <p:nvPr/>
          </p:nvSpPr>
          <p:spPr bwMode="auto">
            <a:xfrm>
              <a:off x="1835" y="1388"/>
              <a:ext cx="1976" cy="0"/>
            </a:xfrm>
            <a:prstGeom prst="line">
              <a:avLst/>
            </a:prstGeom>
            <a:noFill/>
            <a:ln w="12700">
              <a:solidFill>
                <a:srgbClr val="D59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53" name="Freeform 50"/>
            <p:cNvSpPr>
              <a:spLocks/>
            </p:cNvSpPr>
            <p:nvPr/>
          </p:nvSpPr>
          <p:spPr bwMode="auto">
            <a:xfrm>
              <a:off x="1850" y="2012"/>
              <a:ext cx="593" cy="97"/>
            </a:xfrm>
            <a:custGeom>
              <a:avLst/>
              <a:gdLst>
                <a:gd name="T0" fmla="*/ 496 w 593"/>
                <a:gd name="T1" fmla="*/ 96 h 97"/>
                <a:gd name="T2" fmla="*/ 592 w 593"/>
                <a:gd name="T3" fmla="*/ 0 h 97"/>
                <a:gd name="T4" fmla="*/ 104 w 593"/>
                <a:gd name="T5" fmla="*/ 0 h 97"/>
                <a:gd name="T6" fmla="*/ 0 w 593"/>
                <a:gd name="T7" fmla="*/ 96 h 97"/>
                <a:gd name="T8" fmla="*/ 496 w 593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97"/>
                <a:gd name="T17" fmla="*/ 593 w 593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97">
                  <a:moveTo>
                    <a:pt x="496" y="96"/>
                  </a:moveTo>
                  <a:lnTo>
                    <a:pt x="592" y="0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96" y="96"/>
                  </a:lnTo>
                </a:path>
              </a:pathLst>
            </a:custGeom>
            <a:solidFill>
              <a:srgbClr val="D3D500"/>
            </a:solidFill>
            <a:ln w="12700" cap="rnd" cmpd="sng">
              <a:solidFill>
                <a:srgbClr val="D3D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54" name="Freeform 51"/>
            <p:cNvSpPr>
              <a:spLocks/>
            </p:cNvSpPr>
            <p:nvPr/>
          </p:nvSpPr>
          <p:spPr bwMode="auto">
            <a:xfrm>
              <a:off x="2346" y="2012"/>
              <a:ext cx="97" cy="1426"/>
            </a:xfrm>
            <a:custGeom>
              <a:avLst/>
              <a:gdLst>
                <a:gd name="T0" fmla="*/ 0 w 97"/>
                <a:gd name="T1" fmla="*/ 96 h 1426"/>
                <a:gd name="T2" fmla="*/ 96 w 97"/>
                <a:gd name="T3" fmla="*/ 0 h 1426"/>
                <a:gd name="T4" fmla="*/ 96 w 97"/>
                <a:gd name="T5" fmla="*/ 1329 h 1426"/>
                <a:gd name="T6" fmla="*/ 0 w 97"/>
                <a:gd name="T7" fmla="*/ 1425 h 1426"/>
                <a:gd name="T8" fmla="*/ 0 w 97"/>
                <a:gd name="T9" fmla="*/ 96 h 1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426"/>
                <a:gd name="T17" fmla="*/ 97 w 97"/>
                <a:gd name="T18" fmla="*/ 1426 h 1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426">
                  <a:moveTo>
                    <a:pt x="0" y="96"/>
                  </a:moveTo>
                  <a:lnTo>
                    <a:pt x="96" y="0"/>
                  </a:lnTo>
                  <a:lnTo>
                    <a:pt x="96" y="1329"/>
                  </a:lnTo>
                  <a:lnTo>
                    <a:pt x="0" y="1425"/>
                  </a:lnTo>
                  <a:lnTo>
                    <a:pt x="0" y="96"/>
                  </a:lnTo>
                </a:path>
              </a:pathLst>
            </a:custGeom>
            <a:solidFill>
              <a:srgbClr val="D3D500"/>
            </a:solidFill>
            <a:ln w="12700" cap="rnd" cmpd="sng">
              <a:solidFill>
                <a:srgbClr val="D3D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55" name="Freeform 52"/>
            <p:cNvSpPr>
              <a:spLocks/>
            </p:cNvSpPr>
            <p:nvPr/>
          </p:nvSpPr>
          <p:spPr bwMode="auto">
            <a:xfrm>
              <a:off x="1850" y="1388"/>
              <a:ext cx="593" cy="105"/>
            </a:xfrm>
            <a:custGeom>
              <a:avLst/>
              <a:gdLst>
                <a:gd name="T0" fmla="*/ 496 w 593"/>
                <a:gd name="T1" fmla="*/ 104 h 105"/>
                <a:gd name="T2" fmla="*/ 592 w 593"/>
                <a:gd name="T3" fmla="*/ 0 h 105"/>
                <a:gd name="T4" fmla="*/ 104 w 593"/>
                <a:gd name="T5" fmla="*/ 0 h 105"/>
                <a:gd name="T6" fmla="*/ 0 w 593"/>
                <a:gd name="T7" fmla="*/ 104 h 105"/>
                <a:gd name="T8" fmla="*/ 496 w 593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105"/>
                <a:gd name="T17" fmla="*/ 593 w 593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105">
                  <a:moveTo>
                    <a:pt x="496" y="104"/>
                  </a:moveTo>
                  <a:lnTo>
                    <a:pt x="592" y="0"/>
                  </a:lnTo>
                  <a:lnTo>
                    <a:pt x="104" y="0"/>
                  </a:lnTo>
                  <a:lnTo>
                    <a:pt x="0" y="104"/>
                  </a:lnTo>
                  <a:lnTo>
                    <a:pt x="496" y="104"/>
                  </a:lnTo>
                </a:path>
              </a:pathLst>
            </a:custGeom>
            <a:solidFill>
              <a:srgbClr val="AA2E00"/>
            </a:solidFill>
            <a:ln w="12700" cap="rnd" cmpd="sng">
              <a:solidFill>
                <a:srgbClr val="FF4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56" name="Freeform 53"/>
            <p:cNvSpPr>
              <a:spLocks/>
            </p:cNvSpPr>
            <p:nvPr/>
          </p:nvSpPr>
          <p:spPr bwMode="auto">
            <a:xfrm>
              <a:off x="2346" y="1388"/>
              <a:ext cx="97" cy="713"/>
            </a:xfrm>
            <a:custGeom>
              <a:avLst/>
              <a:gdLst>
                <a:gd name="T0" fmla="*/ 0 w 97"/>
                <a:gd name="T1" fmla="*/ 104 h 713"/>
                <a:gd name="T2" fmla="*/ 96 w 97"/>
                <a:gd name="T3" fmla="*/ 0 h 713"/>
                <a:gd name="T4" fmla="*/ 96 w 97"/>
                <a:gd name="T5" fmla="*/ 616 h 713"/>
                <a:gd name="T6" fmla="*/ 0 w 97"/>
                <a:gd name="T7" fmla="*/ 712 h 713"/>
                <a:gd name="T8" fmla="*/ 0 w 97"/>
                <a:gd name="T9" fmla="*/ 104 h 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713"/>
                <a:gd name="T17" fmla="*/ 97 w 97"/>
                <a:gd name="T18" fmla="*/ 713 h 7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713">
                  <a:moveTo>
                    <a:pt x="0" y="104"/>
                  </a:moveTo>
                  <a:lnTo>
                    <a:pt x="96" y="0"/>
                  </a:lnTo>
                  <a:lnTo>
                    <a:pt x="96" y="616"/>
                  </a:lnTo>
                  <a:lnTo>
                    <a:pt x="0" y="712"/>
                  </a:lnTo>
                  <a:lnTo>
                    <a:pt x="0" y="104"/>
                  </a:lnTo>
                </a:path>
              </a:pathLst>
            </a:custGeom>
            <a:solidFill>
              <a:srgbClr val="AA2E00"/>
            </a:solidFill>
            <a:ln w="12700" cap="rnd" cmpd="sng">
              <a:solidFill>
                <a:srgbClr val="FF4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57" name="Rectangle 54"/>
            <p:cNvSpPr>
              <a:spLocks noChangeArrowheads="1"/>
            </p:cNvSpPr>
            <p:nvPr/>
          </p:nvSpPr>
          <p:spPr bwMode="auto">
            <a:xfrm>
              <a:off x="1858" y="2116"/>
              <a:ext cx="481" cy="132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47158" name="Rectangle 55"/>
            <p:cNvSpPr>
              <a:spLocks noChangeArrowheads="1"/>
            </p:cNvSpPr>
            <p:nvPr/>
          </p:nvSpPr>
          <p:spPr bwMode="auto">
            <a:xfrm>
              <a:off x="1866" y="1492"/>
              <a:ext cx="481" cy="602"/>
            </a:xfrm>
            <a:prstGeom prst="rect">
              <a:avLst/>
            </a:prstGeom>
            <a:solidFill>
              <a:srgbClr val="FF4600"/>
            </a:solidFill>
            <a:ln w="12700">
              <a:solidFill>
                <a:srgbClr val="FF4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47159" name="Rectangle 56"/>
            <p:cNvSpPr>
              <a:spLocks noChangeArrowheads="1"/>
            </p:cNvSpPr>
            <p:nvPr/>
          </p:nvSpPr>
          <p:spPr bwMode="auto">
            <a:xfrm>
              <a:off x="2005" y="225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000000"/>
                  </a:solidFill>
                </a:rPr>
                <a:t>65%</a:t>
              </a:r>
            </a:p>
          </p:txBody>
        </p:sp>
        <p:sp>
          <p:nvSpPr>
            <p:cNvPr id="47160" name="Rectangle 57"/>
            <p:cNvSpPr>
              <a:spLocks noChangeArrowheads="1"/>
            </p:cNvSpPr>
            <p:nvPr/>
          </p:nvSpPr>
          <p:spPr bwMode="auto">
            <a:xfrm>
              <a:off x="1975" y="1563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000000"/>
                  </a:solidFill>
                </a:rPr>
                <a:t>35%</a:t>
              </a:r>
            </a:p>
          </p:txBody>
        </p:sp>
        <p:sp>
          <p:nvSpPr>
            <p:cNvPr id="47161" name="Freeform 58"/>
            <p:cNvSpPr>
              <a:spLocks/>
            </p:cNvSpPr>
            <p:nvPr/>
          </p:nvSpPr>
          <p:spPr bwMode="auto">
            <a:xfrm>
              <a:off x="2507" y="2333"/>
              <a:ext cx="585" cy="97"/>
            </a:xfrm>
            <a:custGeom>
              <a:avLst/>
              <a:gdLst>
                <a:gd name="T0" fmla="*/ 480 w 585"/>
                <a:gd name="T1" fmla="*/ 96 h 97"/>
                <a:gd name="T2" fmla="*/ 584 w 585"/>
                <a:gd name="T3" fmla="*/ 0 h 97"/>
                <a:gd name="T4" fmla="*/ 104 w 585"/>
                <a:gd name="T5" fmla="*/ 0 h 97"/>
                <a:gd name="T6" fmla="*/ 0 w 585"/>
                <a:gd name="T7" fmla="*/ 96 h 97"/>
                <a:gd name="T8" fmla="*/ 480 w 585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5"/>
                <a:gd name="T16" fmla="*/ 0 h 97"/>
                <a:gd name="T17" fmla="*/ 585 w 58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5" h="97">
                  <a:moveTo>
                    <a:pt x="480" y="96"/>
                  </a:moveTo>
                  <a:lnTo>
                    <a:pt x="584" y="0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80" y="96"/>
                  </a:lnTo>
                </a:path>
              </a:pathLst>
            </a:custGeom>
            <a:solidFill>
              <a:srgbClr val="D3D500"/>
            </a:solidFill>
            <a:ln w="12700" cap="rnd" cmpd="sng">
              <a:solidFill>
                <a:srgbClr val="D3D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62" name="Freeform 59"/>
            <p:cNvSpPr>
              <a:spLocks/>
            </p:cNvSpPr>
            <p:nvPr/>
          </p:nvSpPr>
          <p:spPr bwMode="auto">
            <a:xfrm>
              <a:off x="2987" y="2333"/>
              <a:ext cx="105" cy="1105"/>
            </a:xfrm>
            <a:custGeom>
              <a:avLst/>
              <a:gdLst>
                <a:gd name="T0" fmla="*/ 0 w 105"/>
                <a:gd name="T1" fmla="*/ 96 h 1105"/>
                <a:gd name="T2" fmla="*/ 104 w 105"/>
                <a:gd name="T3" fmla="*/ 0 h 1105"/>
                <a:gd name="T4" fmla="*/ 104 w 105"/>
                <a:gd name="T5" fmla="*/ 1008 h 1105"/>
                <a:gd name="T6" fmla="*/ 0 w 105"/>
                <a:gd name="T7" fmla="*/ 1104 h 1105"/>
                <a:gd name="T8" fmla="*/ 0 w 105"/>
                <a:gd name="T9" fmla="*/ 96 h 1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05"/>
                <a:gd name="T17" fmla="*/ 105 w 105"/>
                <a:gd name="T18" fmla="*/ 1105 h 1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05">
                  <a:moveTo>
                    <a:pt x="0" y="96"/>
                  </a:moveTo>
                  <a:lnTo>
                    <a:pt x="104" y="0"/>
                  </a:lnTo>
                  <a:lnTo>
                    <a:pt x="104" y="1008"/>
                  </a:lnTo>
                  <a:lnTo>
                    <a:pt x="0" y="1104"/>
                  </a:lnTo>
                  <a:lnTo>
                    <a:pt x="0" y="96"/>
                  </a:lnTo>
                </a:path>
              </a:pathLst>
            </a:custGeom>
            <a:solidFill>
              <a:srgbClr val="D3D500"/>
            </a:solidFill>
            <a:ln w="12700" cap="rnd" cmpd="sng">
              <a:solidFill>
                <a:srgbClr val="D3D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63" name="Freeform 60"/>
            <p:cNvSpPr>
              <a:spLocks/>
            </p:cNvSpPr>
            <p:nvPr/>
          </p:nvSpPr>
          <p:spPr bwMode="auto">
            <a:xfrm>
              <a:off x="2507" y="1388"/>
              <a:ext cx="585" cy="105"/>
            </a:xfrm>
            <a:custGeom>
              <a:avLst/>
              <a:gdLst>
                <a:gd name="T0" fmla="*/ 480 w 585"/>
                <a:gd name="T1" fmla="*/ 104 h 105"/>
                <a:gd name="T2" fmla="*/ 584 w 585"/>
                <a:gd name="T3" fmla="*/ 0 h 105"/>
                <a:gd name="T4" fmla="*/ 104 w 585"/>
                <a:gd name="T5" fmla="*/ 0 h 105"/>
                <a:gd name="T6" fmla="*/ 0 w 585"/>
                <a:gd name="T7" fmla="*/ 104 h 105"/>
                <a:gd name="T8" fmla="*/ 480 w 585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5"/>
                <a:gd name="T16" fmla="*/ 0 h 105"/>
                <a:gd name="T17" fmla="*/ 585 w 58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5" h="105">
                  <a:moveTo>
                    <a:pt x="480" y="104"/>
                  </a:moveTo>
                  <a:lnTo>
                    <a:pt x="584" y="0"/>
                  </a:lnTo>
                  <a:lnTo>
                    <a:pt x="104" y="0"/>
                  </a:lnTo>
                  <a:lnTo>
                    <a:pt x="0" y="104"/>
                  </a:lnTo>
                  <a:lnTo>
                    <a:pt x="480" y="104"/>
                  </a:lnTo>
                </a:path>
              </a:pathLst>
            </a:custGeom>
            <a:solidFill>
              <a:srgbClr val="AA2E00"/>
            </a:solidFill>
            <a:ln w="12700" cap="rnd" cmpd="sng">
              <a:solidFill>
                <a:srgbClr val="FF4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64" name="Freeform 61"/>
            <p:cNvSpPr>
              <a:spLocks/>
            </p:cNvSpPr>
            <p:nvPr/>
          </p:nvSpPr>
          <p:spPr bwMode="auto">
            <a:xfrm>
              <a:off x="2987" y="1388"/>
              <a:ext cx="105" cy="1032"/>
            </a:xfrm>
            <a:custGeom>
              <a:avLst/>
              <a:gdLst>
                <a:gd name="T0" fmla="*/ 0 w 105"/>
                <a:gd name="T1" fmla="*/ 104 h 1032"/>
                <a:gd name="T2" fmla="*/ 104 w 105"/>
                <a:gd name="T3" fmla="*/ 0 h 1032"/>
                <a:gd name="T4" fmla="*/ 104 w 105"/>
                <a:gd name="T5" fmla="*/ 935 h 1032"/>
                <a:gd name="T6" fmla="*/ 0 w 105"/>
                <a:gd name="T7" fmla="*/ 1031 h 1032"/>
                <a:gd name="T8" fmla="*/ 0 w 105"/>
                <a:gd name="T9" fmla="*/ 104 h 1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032"/>
                <a:gd name="T17" fmla="*/ 105 w 105"/>
                <a:gd name="T18" fmla="*/ 1032 h 1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032">
                  <a:moveTo>
                    <a:pt x="0" y="104"/>
                  </a:moveTo>
                  <a:lnTo>
                    <a:pt x="104" y="0"/>
                  </a:lnTo>
                  <a:lnTo>
                    <a:pt x="104" y="935"/>
                  </a:lnTo>
                  <a:lnTo>
                    <a:pt x="0" y="1031"/>
                  </a:lnTo>
                  <a:lnTo>
                    <a:pt x="0" y="104"/>
                  </a:lnTo>
                </a:path>
              </a:pathLst>
            </a:custGeom>
            <a:solidFill>
              <a:srgbClr val="AA2E00"/>
            </a:solidFill>
            <a:ln w="12700" cap="rnd" cmpd="sng">
              <a:solidFill>
                <a:srgbClr val="FF4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65" name="Rectangle 62"/>
            <p:cNvSpPr>
              <a:spLocks noChangeArrowheads="1"/>
            </p:cNvSpPr>
            <p:nvPr/>
          </p:nvSpPr>
          <p:spPr bwMode="auto">
            <a:xfrm>
              <a:off x="2507" y="2429"/>
              <a:ext cx="466" cy="100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47166" name="Rectangle 63"/>
            <p:cNvSpPr>
              <a:spLocks noChangeArrowheads="1"/>
            </p:cNvSpPr>
            <p:nvPr/>
          </p:nvSpPr>
          <p:spPr bwMode="auto">
            <a:xfrm>
              <a:off x="2507" y="1500"/>
              <a:ext cx="474" cy="923"/>
            </a:xfrm>
            <a:prstGeom prst="rect">
              <a:avLst/>
            </a:prstGeom>
            <a:solidFill>
              <a:srgbClr val="FF4600"/>
            </a:solidFill>
            <a:ln w="12700">
              <a:solidFill>
                <a:srgbClr val="FF4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47167" name="Rectangle 64"/>
            <p:cNvSpPr>
              <a:spLocks noChangeArrowheads="1"/>
            </p:cNvSpPr>
            <p:nvPr/>
          </p:nvSpPr>
          <p:spPr bwMode="auto">
            <a:xfrm>
              <a:off x="2622" y="2490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000000"/>
                  </a:solidFill>
                </a:rPr>
                <a:t>50%</a:t>
              </a:r>
            </a:p>
          </p:txBody>
        </p:sp>
        <p:sp>
          <p:nvSpPr>
            <p:cNvPr id="47168" name="Rectangle 65"/>
            <p:cNvSpPr>
              <a:spLocks noChangeArrowheads="1"/>
            </p:cNvSpPr>
            <p:nvPr/>
          </p:nvSpPr>
          <p:spPr bwMode="auto">
            <a:xfrm>
              <a:off x="2566" y="1682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000000"/>
                  </a:solidFill>
                </a:rPr>
                <a:t>50%</a:t>
              </a:r>
            </a:p>
          </p:txBody>
        </p:sp>
        <p:sp>
          <p:nvSpPr>
            <p:cNvPr id="47169" name="Freeform 66"/>
            <p:cNvSpPr>
              <a:spLocks/>
            </p:cNvSpPr>
            <p:nvPr/>
          </p:nvSpPr>
          <p:spPr bwMode="auto">
            <a:xfrm>
              <a:off x="3162" y="2429"/>
              <a:ext cx="602" cy="97"/>
            </a:xfrm>
            <a:custGeom>
              <a:avLst/>
              <a:gdLst>
                <a:gd name="T0" fmla="*/ 497 w 602"/>
                <a:gd name="T1" fmla="*/ 96 h 97"/>
                <a:gd name="T2" fmla="*/ 601 w 602"/>
                <a:gd name="T3" fmla="*/ 0 h 97"/>
                <a:gd name="T4" fmla="*/ 105 w 602"/>
                <a:gd name="T5" fmla="*/ 0 h 97"/>
                <a:gd name="T6" fmla="*/ 0 w 602"/>
                <a:gd name="T7" fmla="*/ 96 h 97"/>
                <a:gd name="T8" fmla="*/ 497 w 602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97"/>
                <a:gd name="T17" fmla="*/ 602 w 602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97">
                  <a:moveTo>
                    <a:pt x="497" y="96"/>
                  </a:moveTo>
                  <a:lnTo>
                    <a:pt x="601" y="0"/>
                  </a:lnTo>
                  <a:lnTo>
                    <a:pt x="105" y="0"/>
                  </a:lnTo>
                  <a:lnTo>
                    <a:pt x="0" y="96"/>
                  </a:lnTo>
                  <a:lnTo>
                    <a:pt x="497" y="96"/>
                  </a:lnTo>
                </a:path>
              </a:pathLst>
            </a:custGeom>
            <a:solidFill>
              <a:srgbClr val="D3D500"/>
            </a:solidFill>
            <a:ln w="12700" cap="rnd" cmpd="sng">
              <a:solidFill>
                <a:srgbClr val="D3D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70" name="Freeform 67"/>
            <p:cNvSpPr>
              <a:spLocks/>
            </p:cNvSpPr>
            <p:nvPr/>
          </p:nvSpPr>
          <p:spPr bwMode="auto">
            <a:xfrm>
              <a:off x="3659" y="2429"/>
              <a:ext cx="105" cy="1009"/>
            </a:xfrm>
            <a:custGeom>
              <a:avLst/>
              <a:gdLst>
                <a:gd name="T0" fmla="*/ 0 w 105"/>
                <a:gd name="T1" fmla="*/ 96 h 1009"/>
                <a:gd name="T2" fmla="*/ 104 w 105"/>
                <a:gd name="T3" fmla="*/ 0 h 1009"/>
                <a:gd name="T4" fmla="*/ 104 w 105"/>
                <a:gd name="T5" fmla="*/ 912 h 1009"/>
                <a:gd name="T6" fmla="*/ 0 w 105"/>
                <a:gd name="T7" fmla="*/ 1008 h 1009"/>
                <a:gd name="T8" fmla="*/ 0 w 105"/>
                <a:gd name="T9" fmla="*/ 9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009"/>
                <a:gd name="T17" fmla="*/ 105 w 105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009">
                  <a:moveTo>
                    <a:pt x="0" y="96"/>
                  </a:moveTo>
                  <a:lnTo>
                    <a:pt x="104" y="0"/>
                  </a:lnTo>
                  <a:lnTo>
                    <a:pt x="104" y="912"/>
                  </a:lnTo>
                  <a:lnTo>
                    <a:pt x="0" y="1008"/>
                  </a:lnTo>
                  <a:lnTo>
                    <a:pt x="0" y="96"/>
                  </a:lnTo>
                </a:path>
              </a:pathLst>
            </a:custGeom>
            <a:solidFill>
              <a:srgbClr val="D3D500"/>
            </a:solidFill>
            <a:ln w="12700" cap="rnd" cmpd="sng">
              <a:solidFill>
                <a:srgbClr val="D3D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71" name="Freeform 68"/>
            <p:cNvSpPr>
              <a:spLocks/>
            </p:cNvSpPr>
            <p:nvPr/>
          </p:nvSpPr>
          <p:spPr bwMode="auto">
            <a:xfrm>
              <a:off x="3162" y="1388"/>
              <a:ext cx="602" cy="105"/>
            </a:xfrm>
            <a:custGeom>
              <a:avLst/>
              <a:gdLst>
                <a:gd name="T0" fmla="*/ 497 w 602"/>
                <a:gd name="T1" fmla="*/ 104 h 105"/>
                <a:gd name="T2" fmla="*/ 601 w 602"/>
                <a:gd name="T3" fmla="*/ 0 h 105"/>
                <a:gd name="T4" fmla="*/ 105 w 602"/>
                <a:gd name="T5" fmla="*/ 0 h 105"/>
                <a:gd name="T6" fmla="*/ 0 w 602"/>
                <a:gd name="T7" fmla="*/ 104 h 105"/>
                <a:gd name="T8" fmla="*/ 497 w 602"/>
                <a:gd name="T9" fmla="*/ 10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5"/>
                <a:gd name="T17" fmla="*/ 602 w 60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5">
                  <a:moveTo>
                    <a:pt x="497" y="104"/>
                  </a:moveTo>
                  <a:lnTo>
                    <a:pt x="601" y="0"/>
                  </a:lnTo>
                  <a:lnTo>
                    <a:pt x="105" y="0"/>
                  </a:lnTo>
                  <a:lnTo>
                    <a:pt x="0" y="104"/>
                  </a:lnTo>
                  <a:lnTo>
                    <a:pt x="497" y="104"/>
                  </a:lnTo>
                </a:path>
              </a:pathLst>
            </a:custGeom>
            <a:solidFill>
              <a:srgbClr val="AA2E00"/>
            </a:solidFill>
            <a:ln w="12700" cap="rnd" cmpd="sng">
              <a:solidFill>
                <a:srgbClr val="FF4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72" name="Freeform 69"/>
            <p:cNvSpPr>
              <a:spLocks/>
            </p:cNvSpPr>
            <p:nvPr/>
          </p:nvSpPr>
          <p:spPr bwMode="auto">
            <a:xfrm>
              <a:off x="3659" y="1388"/>
              <a:ext cx="105" cy="1121"/>
            </a:xfrm>
            <a:custGeom>
              <a:avLst/>
              <a:gdLst>
                <a:gd name="T0" fmla="*/ 0 w 105"/>
                <a:gd name="T1" fmla="*/ 104 h 1121"/>
                <a:gd name="T2" fmla="*/ 104 w 105"/>
                <a:gd name="T3" fmla="*/ 0 h 1121"/>
                <a:gd name="T4" fmla="*/ 104 w 105"/>
                <a:gd name="T5" fmla="*/ 1024 h 1121"/>
                <a:gd name="T6" fmla="*/ 0 w 105"/>
                <a:gd name="T7" fmla="*/ 1120 h 1121"/>
                <a:gd name="T8" fmla="*/ 0 w 105"/>
                <a:gd name="T9" fmla="*/ 104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121"/>
                <a:gd name="T17" fmla="*/ 105 w 105"/>
                <a:gd name="T18" fmla="*/ 1121 h 1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121">
                  <a:moveTo>
                    <a:pt x="0" y="104"/>
                  </a:moveTo>
                  <a:lnTo>
                    <a:pt x="104" y="0"/>
                  </a:lnTo>
                  <a:lnTo>
                    <a:pt x="104" y="1024"/>
                  </a:lnTo>
                  <a:lnTo>
                    <a:pt x="0" y="1120"/>
                  </a:lnTo>
                  <a:lnTo>
                    <a:pt x="0" y="104"/>
                  </a:lnTo>
                </a:path>
              </a:pathLst>
            </a:custGeom>
            <a:solidFill>
              <a:srgbClr val="AA2E00"/>
            </a:solidFill>
            <a:ln w="12700" cap="rnd" cmpd="sng">
              <a:solidFill>
                <a:srgbClr val="FF4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73" name="Rectangle 70"/>
            <p:cNvSpPr>
              <a:spLocks noChangeArrowheads="1"/>
            </p:cNvSpPr>
            <p:nvPr/>
          </p:nvSpPr>
          <p:spPr bwMode="auto">
            <a:xfrm>
              <a:off x="3162" y="2525"/>
              <a:ext cx="483" cy="90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47174" name="Rectangle 71"/>
            <p:cNvSpPr>
              <a:spLocks noChangeArrowheads="1"/>
            </p:cNvSpPr>
            <p:nvPr/>
          </p:nvSpPr>
          <p:spPr bwMode="auto">
            <a:xfrm>
              <a:off x="3162" y="1492"/>
              <a:ext cx="483" cy="1017"/>
            </a:xfrm>
            <a:prstGeom prst="rect">
              <a:avLst/>
            </a:prstGeom>
            <a:solidFill>
              <a:srgbClr val="FF4600"/>
            </a:solidFill>
            <a:ln w="12700">
              <a:solidFill>
                <a:srgbClr val="FF4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47175" name="Rectangle 72"/>
            <p:cNvSpPr>
              <a:spLocks noChangeArrowheads="1"/>
            </p:cNvSpPr>
            <p:nvPr/>
          </p:nvSpPr>
          <p:spPr bwMode="auto">
            <a:xfrm>
              <a:off x="3310" y="2634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000000"/>
                  </a:solidFill>
                </a:rPr>
                <a:t>45%</a:t>
              </a:r>
            </a:p>
          </p:txBody>
        </p:sp>
        <p:sp>
          <p:nvSpPr>
            <p:cNvPr id="47176" name="Rectangle 73"/>
            <p:cNvSpPr>
              <a:spLocks noChangeArrowheads="1"/>
            </p:cNvSpPr>
            <p:nvPr/>
          </p:nvSpPr>
          <p:spPr bwMode="auto">
            <a:xfrm>
              <a:off x="3254" y="1796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000000"/>
                  </a:solidFill>
                </a:rPr>
                <a:t>55%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8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3300"/>
                </a:solidFill>
                <a:effectLst/>
              </a:rPr>
              <a:t>YAĞLAR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Karbon, Hidrojen ve Oksijen atomlarından oluşur.</a:t>
            </a:r>
          </a:p>
          <a:p>
            <a:pPr eaLnBrk="1" hangingPunct="1">
              <a:defRPr/>
            </a:pPr>
            <a:r>
              <a:rPr lang="tr-TR" altLang="tr-TR" smtClean="0"/>
              <a:t>Karbon atomları arasında çift bağ varsa doymamış, tek bağ varsa doymuş yağlar oluşur.</a:t>
            </a:r>
          </a:p>
          <a:p>
            <a:pPr eaLnBrk="1" hangingPunct="1">
              <a:defRPr/>
            </a:pPr>
            <a:r>
              <a:rPr lang="tr-TR" altLang="tr-TR" smtClean="0"/>
              <a:t>Bütün doymamış yağlar sıvı haldedir fakat hidrojenle doyurulurlarsa katı hale geçerler. </a:t>
            </a:r>
          </a:p>
          <a:p>
            <a:pPr eaLnBrk="1" hangingPunct="1">
              <a:defRPr/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7863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ATP oluşumunda karbonhidratlara göre daha etkin</a:t>
            </a:r>
          </a:p>
          <a:p>
            <a:pPr eaLnBrk="1" hangingPunct="1"/>
            <a:r>
              <a:rPr lang="tr-TR" altLang="tr-TR"/>
              <a:t>1 gram = 9 kkal</a:t>
            </a:r>
          </a:p>
          <a:p>
            <a:pPr eaLnBrk="1" hangingPunct="1"/>
            <a:r>
              <a:rPr lang="tr-TR" altLang="tr-TR"/>
              <a:t>Kalp, karaciğer, akciğer, beyin gibi organlar için koruyucu 	yağ tabakası oluşturur.</a:t>
            </a:r>
          </a:p>
          <a:p>
            <a:pPr eaLnBrk="1" hangingPunct="1"/>
            <a:r>
              <a:rPr lang="tr-TR" altLang="tr-TR"/>
              <a:t>Deri altındaki depoları ile vücut soğuğa karşı korurlar, 	vücut ısısının korunmasında etkindirler</a:t>
            </a:r>
          </a:p>
          <a:p>
            <a:pPr eaLnBrk="1" hangingPunct="1"/>
            <a:r>
              <a:rPr lang="tr-TR" altLang="tr-TR"/>
              <a:t>Sporcunun günlük alması gereken enerjinin %25-30 	yağlardan olmalıdır.</a:t>
            </a:r>
          </a:p>
        </p:txBody>
      </p:sp>
    </p:spTree>
    <p:extLst>
      <p:ext uri="{BB962C8B-B14F-4D97-AF65-F5344CB8AC3E}">
        <p14:creationId xmlns:p14="http://schemas.microsoft.com/office/powerpoint/2010/main" val="120054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2400" u="sng"/>
              <a:t>YAĞ EN ÇOK ENERJİ VEREN BESİN ÖĞESİDİR.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altLang="tr-TR" sz="2400" u="sng"/>
          </a:p>
          <a:p>
            <a:pPr eaLnBrk="1" hangingPunct="1">
              <a:defRPr/>
            </a:pPr>
            <a:r>
              <a:rPr lang="tr-TR" altLang="tr-TR" smtClean="0"/>
              <a:t>Vücudun çalışmasını sağlayan bazı hormonların yapımında görevlidir.</a:t>
            </a:r>
          </a:p>
          <a:p>
            <a:pPr eaLnBrk="1" hangingPunct="1">
              <a:defRPr/>
            </a:pPr>
            <a:endParaRPr lang="en-US" altLang="tr-TR" sz="2400" u="sng"/>
          </a:p>
        </p:txBody>
      </p:sp>
    </p:spTree>
    <p:extLst>
      <p:ext uri="{BB962C8B-B14F-4D97-AF65-F5344CB8AC3E}">
        <p14:creationId xmlns:p14="http://schemas.microsoft.com/office/powerpoint/2010/main" val="320046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tr-T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Yağlar bileşimlerinde bulunan yağ asitlerine göre 3 gruba ayrılır.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676400" y="2141539"/>
            <a:ext cx="8991600" cy="398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tr-TR" altLang="tr-T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1- Doymuş yağ asitleri (tereyağı, iç yağı, kuyruk yağı, margarin)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tr-TR" altLang="tr-T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2-Tekli doymamış yağ asitleri     ( zeytin yağı)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tr-TR" altLang="tr-T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3-Çoklu doymamış yağ asitleri      (ay çiçek yağı, mısır özü yağı,fındık yağı, soya yağı )</a:t>
            </a:r>
          </a:p>
        </p:txBody>
      </p:sp>
    </p:spTree>
    <p:extLst>
      <p:ext uri="{BB962C8B-B14F-4D97-AF65-F5344CB8AC3E}">
        <p14:creationId xmlns:p14="http://schemas.microsoft.com/office/powerpoint/2010/main" val="40967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81200" y="6858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tr-TR" sz="3200" b="1">
                <a:solidFill>
                  <a:srgbClr val="FFCC99"/>
                </a:solidFill>
                <a:latin typeface="Comic Sans MS" panose="030F0702030302020204" pitchFamily="66" charset="0"/>
              </a:rPr>
              <a:t>ÇOKLU DOYMAMIŞ YAĞ ASİTLERİ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590800" y="1600200"/>
            <a:ext cx="2133600" cy="579438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8B8BB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tr-TR" sz="3200">
                <a:latin typeface="Comic Sans MS" panose="030F0702030302020204" pitchFamily="66" charset="0"/>
              </a:rPr>
              <a:t>Omega - 3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2208213" y="2362200"/>
            <a:ext cx="2667000" cy="2774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Balık</a:t>
            </a:r>
          </a:p>
          <a:p>
            <a:pPr>
              <a:spcBef>
                <a:spcPct val="50000"/>
              </a:spcBef>
            </a:pP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Kanola yağı</a:t>
            </a:r>
          </a:p>
          <a:p>
            <a:pPr>
              <a:spcBef>
                <a:spcPct val="50000"/>
              </a:spcBef>
            </a:pP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Soya yağı</a:t>
            </a:r>
          </a:p>
          <a:p>
            <a:pPr>
              <a:spcBef>
                <a:spcPct val="50000"/>
              </a:spcBef>
            </a:pP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Fındık yağı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934200" y="2438401"/>
            <a:ext cx="3124200" cy="2043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Mısırözü yağı</a:t>
            </a:r>
          </a:p>
          <a:p>
            <a:pPr>
              <a:spcBef>
                <a:spcPct val="50000"/>
              </a:spcBef>
            </a:pP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Ayçiçek yağı</a:t>
            </a:r>
          </a:p>
          <a:p>
            <a:pPr>
              <a:spcBef>
                <a:spcPct val="50000"/>
              </a:spcBef>
            </a:pP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Soya yağı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1752600" y="5334001"/>
            <a:ext cx="8686800" cy="1311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Tekli doymamış yağ asiti</a:t>
            </a:r>
            <a:r>
              <a:rPr lang="tr-TR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      </a:t>
            </a: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Zeytinyağı</a:t>
            </a:r>
            <a:endParaRPr lang="tr-TR" altLang="tr-TR" sz="32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                                            </a:t>
            </a:r>
            <a:r>
              <a:rPr lang="en-AU" altLang="tr-TR" sz="3200">
                <a:solidFill>
                  <a:srgbClr val="000066"/>
                </a:solidFill>
                <a:latin typeface="Comic Sans MS" panose="030F0702030302020204" pitchFamily="66" charset="0"/>
              </a:rPr>
              <a:t>(oleik asit)</a:t>
            </a:r>
          </a:p>
        </p:txBody>
      </p:sp>
      <p:sp>
        <p:nvSpPr>
          <p:cNvPr id="52231" name="AutoShape 8"/>
          <p:cNvSpPr>
            <a:spLocks noChangeArrowheads="1"/>
          </p:cNvSpPr>
          <p:nvPr/>
        </p:nvSpPr>
        <p:spPr bwMode="auto">
          <a:xfrm>
            <a:off x="6553200" y="5562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AU" altLang="tr-TR">
              <a:solidFill>
                <a:srgbClr val="FFCC99"/>
              </a:solidFill>
              <a:latin typeface="Tahoma" panose="020B0604030504040204" pitchFamily="34" charset="0"/>
            </a:endParaRP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7086600" y="1600200"/>
            <a:ext cx="2133600" cy="579438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8B8BB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tr-TR" sz="3200">
                <a:latin typeface="Comic Sans MS" panose="030F0702030302020204" pitchFamily="66" charset="0"/>
              </a:rPr>
              <a:t>Omega -</a:t>
            </a:r>
            <a:r>
              <a:rPr lang="tr-TR" altLang="tr-TR" sz="3200">
                <a:latin typeface="Comic Sans MS" panose="030F0702030302020204" pitchFamily="66" charset="0"/>
              </a:rPr>
              <a:t>6</a:t>
            </a:r>
            <a:endParaRPr lang="en-AU" altLang="tr-TR" sz="3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905000" y="1600201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AU" altLang="tr-TR" sz="2800">
                <a:latin typeface="Comic Sans MS" panose="030F0702030302020204" pitchFamily="66" charset="0"/>
                <a:sym typeface="Monotype Sorts" pitchFamily="2" charset="2"/>
              </a:rPr>
              <a:t> HDL kolesterolün düşüşü önlenir.</a:t>
            </a:r>
            <a:endParaRPr lang="en-AU" altLang="tr-TR" sz="2800">
              <a:latin typeface="Comic Sans MS" panose="030F0702030302020204" pitchFamily="66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905000" y="2286001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AU" altLang="tr-TR" sz="2800">
                <a:latin typeface="Comic Sans MS" panose="030F0702030302020204" pitchFamily="66" charset="0"/>
                <a:sym typeface="Monotype Sorts" pitchFamily="2" charset="2"/>
              </a:rPr>
              <a:t>Trigliserit düzeyi korunur.</a:t>
            </a:r>
            <a:endParaRPr lang="en-AU" altLang="tr-TR" sz="2800">
              <a:latin typeface="Comic Sans MS" panose="030F0702030302020204" pitchFamily="66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905000" y="2971801"/>
            <a:ext cx="7848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AU" altLang="tr-TR" sz="2800">
                <a:latin typeface="Comic Sans MS" panose="030F0702030302020204" pitchFamily="66" charset="0"/>
                <a:sym typeface="Monotype Sorts" pitchFamily="2" charset="2"/>
              </a:rPr>
              <a:t>İnsülin direnci azalır, Tip 2 diyabetin</a:t>
            </a:r>
            <a:endParaRPr lang="tr-TR" altLang="tr-TR" sz="2800">
              <a:latin typeface="Comic Sans MS" panose="030F0702030302020204" pitchFamily="66" charset="0"/>
              <a:sym typeface="Monotype Sorts" pitchFamily="2" charset="2"/>
            </a:endParaRPr>
          </a:p>
          <a:p>
            <a:pPr>
              <a:spcBef>
                <a:spcPct val="50000"/>
              </a:spcBef>
            </a:pPr>
            <a:r>
              <a:rPr lang="tr-TR" altLang="tr-TR" sz="2800">
                <a:latin typeface="Comic Sans MS" panose="030F0702030302020204" pitchFamily="66" charset="0"/>
                <a:sym typeface="Monotype Sorts" pitchFamily="2" charset="2"/>
              </a:rPr>
              <a:t>  </a:t>
            </a:r>
            <a:r>
              <a:rPr lang="en-AU" altLang="tr-TR" sz="2800"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tr-TR" altLang="tr-TR" sz="2800"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AU" altLang="tr-TR" sz="2800">
                <a:latin typeface="Comic Sans MS" panose="030F0702030302020204" pitchFamily="66" charset="0"/>
                <a:sym typeface="Monotype Sorts" pitchFamily="2" charset="2"/>
              </a:rPr>
              <a:t>denetiminde yardımcı olur.</a:t>
            </a:r>
            <a:endParaRPr lang="en-AU" altLang="tr-TR" sz="2800">
              <a:latin typeface="Comic Sans MS" panose="030F0702030302020204" pitchFamily="66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905000" y="50292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AU" altLang="tr-TR" sz="2800">
                <a:latin typeface="Comic Sans MS" panose="030F0702030302020204" pitchFamily="66" charset="0"/>
                <a:sym typeface="Monotype Sorts" pitchFamily="2" charset="2"/>
              </a:rPr>
              <a:t> Bağışıklık sisteminde yararlı etkileri var.</a:t>
            </a:r>
            <a:endParaRPr lang="en-AU" altLang="tr-TR" sz="2800">
              <a:latin typeface="Comic Sans MS" panose="030F0702030302020204" pitchFamily="66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905000" y="43434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 sz="2800">
                <a:latin typeface="Comic Sans MS" panose="030F0702030302020204" pitchFamily="66" charset="0"/>
                <a:sym typeface="MS Outlook" panose="05010100010000000000" pitchFamily="2" charset="2"/>
              </a:rPr>
              <a:t> Y</a:t>
            </a:r>
            <a:r>
              <a:rPr lang="en-AU" altLang="tr-TR" sz="2800">
                <a:latin typeface="Comic Sans MS" panose="030F0702030302020204" pitchFamily="66" charset="0"/>
                <a:sym typeface="MS Outlook" panose="05010100010000000000" pitchFamily="2" charset="2"/>
              </a:rPr>
              <a:t>üksek tansiyonun</a:t>
            </a:r>
            <a:r>
              <a:rPr lang="tr-TR" altLang="tr-TR" sz="2800">
                <a:latin typeface="Comic Sans MS" panose="030F0702030302020204" pitchFamily="66" charset="0"/>
                <a:sym typeface="MS Outlook" panose="05010100010000000000" pitchFamily="2" charset="2"/>
              </a:rPr>
              <a:t> </a:t>
            </a:r>
            <a:r>
              <a:rPr lang="en-AU" altLang="tr-TR" sz="2800">
                <a:latin typeface="Comic Sans MS" panose="030F0702030302020204" pitchFamily="66" charset="0"/>
                <a:sym typeface="MS Outlook" panose="05010100010000000000" pitchFamily="2" charset="2"/>
              </a:rPr>
              <a:t>önlenmesinde</a:t>
            </a:r>
            <a:r>
              <a:rPr lang="tr-TR" altLang="tr-TR" sz="2800">
                <a:latin typeface="Comic Sans MS" panose="030F0702030302020204" pitchFamily="66" charset="0"/>
                <a:sym typeface="MS Outlook" panose="05010100010000000000" pitchFamily="2" charset="2"/>
              </a:rPr>
              <a:t>  </a:t>
            </a:r>
            <a:r>
              <a:rPr lang="en-AU" altLang="tr-TR" sz="2800">
                <a:latin typeface="Comic Sans MS" panose="030F0702030302020204" pitchFamily="66" charset="0"/>
                <a:sym typeface="MS Outlook" panose="05010100010000000000" pitchFamily="2" charset="2"/>
              </a:rPr>
              <a:t>yardımcıdır.</a:t>
            </a:r>
            <a:endParaRPr lang="en-AU" altLang="tr-TR" sz="2800" b="1">
              <a:latin typeface="Comic Sans MS" panose="030F0702030302020204" pitchFamily="66" charset="0"/>
              <a:sym typeface="MS Outlook" panose="05010100010000000000" pitchFamily="2" charset="2"/>
            </a:endParaRP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1905000" y="568325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AU" altLang="tr-TR" sz="2800">
                <a:latin typeface="Comic Sans MS" panose="030F0702030302020204" pitchFamily="66" charset="0"/>
              </a:rPr>
              <a:t> Doymamış yağ asitlerinin alımının artması koroner arter hastalığı riskini  azaltır.</a:t>
            </a: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1828800" y="3048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tr-TR" sz="3200" b="1">
                <a:solidFill>
                  <a:srgbClr val="FFCC99"/>
                </a:solidFill>
                <a:latin typeface="Comic Sans MS" panose="030F0702030302020204" pitchFamily="66" charset="0"/>
              </a:rPr>
              <a:t>ÇOKLU DOYMAMIŞ YAĞ ASİTLERİNİN İNSANDA ETKİSİ</a:t>
            </a:r>
            <a:endParaRPr lang="en-AU" altLang="tr-TR" sz="3200">
              <a:solidFill>
                <a:srgbClr val="FFCC99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763000" y="1981200"/>
          <a:ext cx="1346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2863440" imgH="3404880" progId="MS_ClipArt_Gallery.2">
                  <p:embed/>
                </p:oleObj>
              </mc:Choice>
              <mc:Fallback>
                <p:oleObj name="Clip" r:id="rId3" imgW="2863440" imgH="3404880" progId="MS_ClipArt_Gallery.2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981200"/>
                        <a:ext cx="1346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44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tr-TR" smtClean="0">
                <a:solidFill>
                  <a:srgbClr val="FF3300"/>
                </a:solidFill>
              </a:rPr>
              <a:t>Doymuş Yağlar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mtClean="0"/>
              <a:t>Et, süt, yumurta sarısı gibi hayvansal gıdalarda bulunan doymuş yağlar fazla alındığında kolesterol düzeyini yükseltir.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mtClean="0"/>
              <a:t>Doymuş yağlar, vücutta hem toplam kolesterol hem de kötü kolesterol olarak bilinen LDL (düşük yoğunluklu kolesterol)'in yükselmesine neden olur.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mtClean="0"/>
              <a:t>Doymuş yağ asitleri kandaki kolesterolü artırır 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94308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solidFill>
                  <a:srgbClr val="FF3300"/>
                </a:solidFill>
              </a:rPr>
              <a:t>Doymamış Yağlar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/>
              <a:t>Vücudun gereksinim duyduğu zorunlu yağ asitlerinin en iyi kaynakları doymamış yağlardır.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/>
              <a:t>Çoğu bitkisel kaynaklıdır.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/>
              <a:t>Bu yağlar oda sıcaklığında sıvı halde kalırken buzdolabına konduğunda yavaşça katılaşır. Oksidasyona yatkın değildirler.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/>
              <a:t>Doymuş yağların yerine tekli doymamış yağların konması HDL kolesterol azalmasına karşı koyarken hem total hem de LDL kolesterolü azaltacaktır.</a:t>
            </a:r>
            <a:br>
              <a:rPr lang="tr-TR" altLang="tr-TR" sz="2400"/>
            </a:br>
            <a:endParaRPr lang="tr-TR" altLang="tr-TR" sz="2400"/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/>
              <a:t>Doymamış yağ asitleri kandaki kolesterolü azaltıcı etkide bulunur </a:t>
            </a:r>
          </a:p>
        </p:txBody>
      </p:sp>
    </p:spTree>
    <p:extLst>
      <p:ext uri="{BB962C8B-B14F-4D97-AF65-F5344CB8AC3E}">
        <p14:creationId xmlns:p14="http://schemas.microsoft.com/office/powerpoint/2010/main" val="357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>
                <a:solidFill>
                  <a:srgbClr val="FF3300"/>
                </a:solidFill>
              </a:rPr>
              <a:t>Kolesterolün kandaki taşıyıcısı olan lipoproteinin yüksek (high density lypoprotein= HDL) veya düşük (low density lypoprotein= LDL) yoğunlukta olması oldukça önemli.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/>
              <a:t>Kalp-damar rahatsızlıkları olan kişilerde kandaki LDL ile taşınan kolesterolün yüksek olduğu gözlenmiştir.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/>
              <a:t>HDL'nin kanda yükselmesi durumunda kolesterol karaciğere taşınır. Safra ve benzer ürünlere indirgenir ve böylece damar sertliği olasılığı azalır.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/>
              <a:t>Sağlık açısından LDL düşük, HDL ise mümkün olduğunca yüksek olmalıdır.</a:t>
            </a:r>
            <a:br>
              <a:rPr lang="tr-TR" altLang="tr-TR"/>
            </a:b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1249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efsun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79550"/>
            <a:ext cx="35179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4038600"/>
            <a:ext cx="9982200" cy="2209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altLang="tr-TR" sz="26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altLang="tr-TR" sz="26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altLang="tr-TR" sz="26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AU" altLang="tr-TR" sz="3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AU" altLang="tr-TR" sz="30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Protein      Yağ         CHO    Vitaminler  Mineraller</a:t>
            </a:r>
            <a:endParaRPr lang="en-AU" altLang="tr-TR" sz="26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AU" altLang="tr-TR" sz="32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 flipH="1">
            <a:off x="2438400" y="4191000"/>
            <a:ext cx="1981200" cy="11430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>
            <a:off x="4114800" y="4800600"/>
            <a:ext cx="533400" cy="3810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>
            <a:off x="5562600" y="5105400"/>
            <a:ext cx="0" cy="3810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7086600" y="4953000"/>
            <a:ext cx="304800" cy="45720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7751764" y="4233863"/>
            <a:ext cx="1800225" cy="121126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1" name="WordArt 11"/>
          <p:cNvSpPr>
            <a:spLocks noChangeArrowheads="1" noChangeShapeType="1" noTextEdit="1"/>
          </p:cNvSpPr>
          <p:nvPr/>
        </p:nvSpPr>
        <p:spPr bwMode="auto">
          <a:xfrm>
            <a:off x="2135188" y="333376"/>
            <a:ext cx="8208962" cy="1171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YETERLİ VE DENGELİ BESLENME</a:t>
            </a:r>
          </a:p>
        </p:txBody>
      </p:sp>
    </p:spTree>
    <p:extLst>
      <p:ext uri="{BB962C8B-B14F-4D97-AF65-F5344CB8AC3E}">
        <p14:creationId xmlns:p14="http://schemas.microsoft.com/office/powerpoint/2010/main" val="222346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Potasyumlu yağlar= arapsabunu</a:t>
            </a:r>
          </a:p>
          <a:p>
            <a:pPr eaLnBrk="1" hangingPunct="1">
              <a:defRPr/>
            </a:pPr>
            <a:r>
              <a:rPr lang="tr-TR" altLang="tr-TR" smtClean="0"/>
              <a:t>Yağ asitlerinin sodalı tuzları ise normal sabunu meydana getirir.</a:t>
            </a:r>
          </a:p>
          <a:p>
            <a:pPr eaLnBrk="1" hangingPunct="1">
              <a:defRPr/>
            </a:pPr>
            <a:r>
              <a:rPr lang="tr-TR" altLang="tr-TR" smtClean="0"/>
              <a:t>Yağlar bazen fosfatla birleşerek fosfolipitleri yaparlar. Bu da hücre zarı ve sinir hücrelerinde bulunurlar. </a:t>
            </a:r>
          </a:p>
          <a:p>
            <a:pPr eaLnBrk="1" hangingPunct="1">
              <a:defRPr/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1085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Fazla alınan yağ</a:t>
            </a:r>
            <a:endParaRPr lang="en-US" altLang="tr-TR" smtClean="0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altLang="tr-TR" smtClean="0"/>
          </a:p>
          <a:p>
            <a:pPr eaLnBrk="1" hangingPunct="1">
              <a:defRPr/>
            </a:pPr>
            <a:r>
              <a:rPr lang="tr-TR" altLang="tr-TR" smtClean="0"/>
              <a:t>Kalp damar sağlığımız olumsuz etkilenir.</a:t>
            </a:r>
          </a:p>
          <a:p>
            <a:pPr eaLnBrk="1" hangingPunct="1">
              <a:defRPr/>
            </a:pPr>
            <a:endParaRPr lang="tr-TR" altLang="tr-TR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altLang="tr-TR" smtClean="0"/>
          </a:p>
          <a:p>
            <a:pPr eaLnBrk="1" hangingPunct="1">
              <a:defRPr/>
            </a:pPr>
            <a:r>
              <a:rPr lang="tr-TR" altLang="tr-TR" smtClean="0"/>
              <a:t>Vücudumuzda dolaşan kanın bileşimi bozulur.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4249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4343400" y="2909889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tr-TR" sz="4000">
                <a:latin typeface="Futura Md BT" pitchFamily="34" charset="0"/>
              </a:rPr>
              <a:t>PRO</a:t>
            </a:r>
            <a:r>
              <a:rPr lang="tr-TR" altLang="tr-TR" sz="4000">
                <a:latin typeface="Futura Md BT" pitchFamily="34" charset="0"/>
              </a:rPr>
              <a:t>TEİNLER</a:t>
            </a:r>
            <a:endParaRPr lang="en-US" altLang="tr-TR" sz="4000">
              <a:latin typeface="Futura Md BT" pitchFamily="34" charset="0"/>
            </a:endParaRPr>
          </a:p>
        </p:txBody>
      </p:sp>
      <p:pic>
        <p:nvPicPr>
          <p:cNvPr id="58371" name="Picture 5" descr="3_1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1"/>
            <a:ext cx="2743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protein-synthesis-4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1"/>
            <a:ext cx="1600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cdna-gfp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6" y="1600201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prot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2514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9" descr="pistachi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52401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0" descr="hb19_AB2_ri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162426"/>
            <a:ext cx="2228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1" descr="protein_plu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257801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2" descr="Pho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381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3" descr="tend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56164"/>
            <a:ext cx="34385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4" descr="Young Dave Draper at Muscle Bea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9601"/>
            <a:ext cx="158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7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b="1"/>
              <a:t>PROTEİNLER</a:t>
            </a:r>
            <a:br>
              <a:rPr lang="tr-TR" altLang="tr-TR" sz="4000" b="1"/>
            </a:br>
            <a:endParaRPr lang="tr-TR" altLang="tr-TR" sz="4000" b="1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5562600"/>
          </a:xfrm>
        </p:spPr>
        <p:txBody>
          <a:bodyPr/>
          <a:lstStyle/>
          <a:p>
            <a:pPr eaLnBrk="1" hangingPunct="1"/>
            <a:r>
              <a:rPr lang="tr-TR" altLang="tr-TR"/>
              <a:t>Carbo, Hidrojen, Oksijen, Azot, Sülfür ve Fosfattan oluşur</a:t>
            </a:r>
          </a:p>
          <a:p>
            <a:pPr eaLnBrk="1" hangingPunct="1"/>
            <a:r>
              <a:rPr lang="tr-TR" altLang="tr-TR"/>
              <a:t>Hücrenin yapı taşıdır, aminoasitlerin biraraya gelmesiyle oluşmuşlardır.</a:t>
            </a:r>
          </a:p>
          <a:p>
            <a:pPr eaLnBrk="1" hangingPunct="1"/>
            <a:r>
              <a:rPr lang="tr-TR" altLang="tr-TR"/>
              <a:t>Hayvansal ve bitkisel proteinler aminoasitlere ayrılarak enzim ve kan protein 	yapımında kullanılırlar.</a:t>
            </a:r>
          </a:p>
          <a:p>
            <a:pPr eaLnBrk="1" hangingPunct="1"/>
            <a:r>
              <a:rPr lang="tr-TR" altLang="tr-TR"/>
              <a:t>Kasların yapısını oluşturduğundan </a:t>
            </a:r>
            <a:r>
              <a:rPr lang="tr-TR" altLang="tr-TR">
                <a:sym typeface="Symbol" panose="05050102010706020507" pitchFamily="18" charset="2"/>
              </a:rPr>
              <a:t></a:t>
            </a:r>
            <a:r>
              <a:rPr lang="tr-TR" altLang="tr-TR"/>
              <a:t>büyüme ve gelişmeyi, doku onarımını ve	yapımını sağlar</a:t>
            </a:r>
            <a:endParaRPr lang="tr-TR" altLang="tr-TR">
              <a:sym typeface="Symbol" panose="05050102010706020507" pitchFamily="18" charset="2"/>
            </a:endParaRPr>
          </a:p>
          <a:p>
            <a:pPr eaLnBrk="1" hangingPunct="1"/>
            <a:r>
              <a:rPr lang="tr-TR" altLang="tr-TR">
                <a:sym typeface="Symbol" panose="05050102010706020507" pitchFamily="18" charset="2"/>
              </a:rPr>
              <a:t>1 gram =4 kkal</a:t>
            </a:r>
          </a:p>
          <a:p>
            <a:pPr eaLnBrk="1" hangingPunct="1"/>
            <a:r>
              <a:rPr lang="tr-TR" altLang="tr-TR">
                <a:sym typeface="Symbol" panose="05050102010706020507" pitchFamily="18" charset="2"/>
              </a:rPr>
              <a:t>Protein fazlası yağ olarak depolanır.</a:t>
            </a:r>
          </a:p>
        </p:txBody>
      </p:sp>
      <p:pic>
        <p:nvPicPr>
          <p:cNvPr id="59396" name="Picture 4" descr="in-text_pg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054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81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dirty="0">
                <a:solidFill>
                  <a:srgbClr val="FF0000"/>
                </a:solidFill>
              </a:rPr>
              <a:t>PROTEİNLER</a:t>
            </a:r>
            <a:br>
              <a:rPr lang="tr-TR" sz="4000" dirty="0">
                <a:solidFill>
                  <a:srgbClr val="FF0000"/>
                </a:solidFill>
              </a:rPr>
            </a:b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25654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sz="1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Proteinler; sindirim midede başlar,gastrit hormon ve pepsin hormonları devreye girer aminoasitleri peptonlara parçalarlar daha sonra ince </a:t>
            </a:r>
            <a:r>
              <a:rPr lang="tr-TR" sz="180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barsakta</a:t>
            </a:r>
            <a:r>
              <a:rPr lang="tr-TR" sz="1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(</a:t>
            </a:r>
            <a:r>
              <a:rPr lang="tr-TR" sz="180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duodenumda</a:t>
            </a:r>
            <a:r>
              <a:rPr lang="tr-TR" sz="1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) pankreastan salgılanan </a:t>
            </a:r>
            <a:r>
              <a:rPr lang="tr-TR" sz="180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tripsin</a:t>
            </a:r>
            <a:r>
              <a:rPr lang="tr-TR" sz="1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gibi hormonlar devreye girer ve buradan artık proteinler ince </a:t>
            </a:r>
            <a:r>
              <a:rPr lang="tr-TR" sz="180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barsaklardan</a:t>
            </a:r>
            <a:r>
              <a:rPr lang="tr-TR" sz="1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süzülerek kana geçerler.</a:t>
            </a:r>
          </a:p>
          <a:p>
            <a:pPr>
              <a:lnSpc>
                <a:spcPct val="80000"/>
              </a:lnSpc>
              <a:defRPr/>
            </a:pPr>
            <a:r>
              <a:rPr lang="tr-TR" sz="1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Sindirimi çabuk olmaz</a:t>
            </a:r>
          </a:p>
          <a:p>
            <a:pPr>
              <a:lnSpc>
                <a:spcPct val="80000"/>
              </a:lnSpc>
              <a:defRPr/>
            </a:pPr>
            <a:r>
              <a:rPr lang="tr-TR" sz="1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Hücreler içinde depo edilirler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tr-TR" sz="1800" b="1" dirty="0">
              <a:solidFill>
                <a:schemeClr val="accent2"/>
              </a:solidFill>
            </a:endParaRPr>
          </a:p>
        </p:txBody>
      </p:sp>
      <p:pic>
        <p:nvPicPr>
          <p:cNvPr id="60420" name="Picture 5" descr="meat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1557339"/>
            <a:ext cx="4271962" cy="352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7" descr="milk+cookie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333375"/>
            <a:ext cx="130492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02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"/>
            <a:ext cx="8229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3600"/>
              <a:t>Karbonhidrat ve yağın az alınması durumunda  protein enerji içinde kullanılır.</a:t>
            </a:r>
            <a:endParaRPr lang="tr-TR" altLang="tr-TR">
              <a:sym typeface="Symbol" pitchFamily="18" charset="2"/>
            </a:endParaRPr>
          </a:p>
          <a:p>
            <a:pPr eaLnBrk="1" hangingPunct="1">
              <a:defRPr/>
            </a:pPr>
            <a:r>
              <a:rPr lang="tr-TR" altLang="tr-TR">
                <a:sym typeface="Symbol" pitchFamily="18" charset="2"/>
              </a:rPr>
              <a:t>Parçalanma sonucu artık maddeler böbrek ve idrar yolu ile atılır </a:t>
            </a:r>
            <a:r>
              <a:rPr lang="tr-TR" altLang="tr-TR"/>
              <a:t>sıvı kaybına 	yol açar</a:t>
            </a:r>
            <a:endParaRPr lang="tr-TR" altLang="tr-TR">
              <a:sym typeface="Symbol" pitchFamily="18" charset="2"/>
            </a:endParaRPr>
          </a:p>
          <a:p>
            <a:pPr eaLnBrk="1" hangingPunct="1">
              <a:defRPr/>
            </a:pPr>
            <a:r>
              <a:rPr lang="tr-TR" altLang="tr-TR">
                <a:sym typeface="Symbol" pitchFamily="18" charset="2"/>
              </a:rPr>
              <a:t>Fazla protein tüketimi vücutta kalsiyum atımın artırır.</a:t>
            </a:r>
          </a:p>
          <a:p>
            <a:pPr eaLnBrk="1" hangingPunct="1">
              <a:defRPr/>
            </a:pPr>
            <a:r>
              <a:rPr lang="tr-TR" altLang="tr-TR">
                <a:sym typeface="Symbol" pitchFamily="18" charset="2"/>
              </a:rPr>
              <a:t>Yetersiz protein alımında vücut kendi hücrelerini kullanır,büyüyme durur, sporcu 	bitkinliği artar, kansızlık artar</a:t>
            </a:r>
          </a:p>
          <a:p>
            <a:pPr eaLnBrk="1" hangingPunct="1">
              <a:defRPr/>
            </a:pPr>
            <a:r>
              <a:rPr lang="tr-TR" altLang="tr-TR" b="1">
                <a:sym typeface="Symbol" pitchFamily="18" charset="2"/>
              </a:rPr>
              <a:t>Eneji gereksinimi kilo başına 1 saatte 1 kaloridir</a:t>
            </a:r>
            <a:endParaRPr lang="tr-TR" altLang="tr-TR">
              <a:sym typeface="Symbol" pitchFamily="18" charset="2"/>
            </a:endParaRPr>
          </a:p>
          <a:p>
            <a:pPr eaLnBrk="1" hangingPunct="1">
              <a:defRPr/>
            </a:pPr>
            <a:endParaRPr lang="tr-TR" altLang="tr-TR"/>
          </a:p>
          <a:p>
            <a:pPr eaLnBrk="1" hangingPunct="1">
              <a:defRPr/>
            </a:pP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44043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>
                <a:latin typeface="Comic Sans MS" pitchFamily="66" charset="0"/>
              </a:rPr>
              <a:t>Enerji eldelerinde zorunlu kalınmadıkça kullanılmazlar. buna rağmen dietde yer almalıdırlar. En çok bulundukları besin maddeleri: </a:t>
            </a:r>
            <a:r>
              <a:rPr lang="tr-TR" altLang="tr-TR" b="1" smtClean="0">
                <a:solidFill>
                  <a:srgbClr val="FF66CC"/>
                </a:solidFill>
                <a:latin typeface="Comic Sans MS" pitchFamily="66" charset="0"/>
              </a:rPr>
              <a:t>ceviz, fındık, balık, süt ürünleri, buğday özü, susam, et ürünleri, fasulye, nohut, </a:t>
            </a:r>
            <a:r>
              <a:rPr lang="tr-TR" altLang="tr-TR" b="1" smtClean="0">
                <a:latin typeface="Comic Sans MS" pitchFamily="66" charset="0"/>
              </a:rPr>
              <a:t>mısır, çavdar,mercimek</a:t>
            </a:r>
            <a:r>
              <a:rPr lang="tr-TR" altLang="tr-TR" smtClean="0">
                <a:latin typeface="Comic Sans MS" pitchFamily="66" charset="0"/>
              </a:rPr>
              <a:t> </a:t>
            </a:r>
            <a:r>
              <a:rPr lang="tr-TR" altLang="tr-TR" b="1" smtClean="0">
                <a:solidFill>
                  <a:srgbClr val="FF66CC"/>
                </a:solidFill>
                <a:latin typeface="Comic Sans MS" pitchFamily="66" charset="0"/>
              </a:rPr>
              <a:t> ,yumurta, peynir, mantar, tavuk eti ve balıklardır. </a:t>
            </a:r>
            <a:endParaRPr lang="en-US" altLang="tr-TR" b="1" smtClean="0">
              <a:solidFill>
                <a:srgbClr val="FF66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44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Önerilen diyet</a:t>
            </a:r>
          </a:p>
        </p:txBody>
      </p:sp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3630614" y="2274888"/>
            <a:ext cx="7050087" cy="3167062"/>
            <a:chOff x="1327" y="1433"/>
            <a:chExt cx="4441" cy="1995"/>
          </a:xfrm>
        </p:grpSpPr>
        <p:sp>
          <p:nvSpPr>
            <p:cNvPr id="63492" name="Line 5"/>
            <p:cNvSpPr>
              <a:spLocks noChangeShapeType="1"/>
            </p:cNvSpPr>
            <p:nvPr/>
          </p:nvSpPr>
          <p:spPr bwMode="auto">
            <a:xfrm>
              <a:off x="3058" y="2515"/>
              <a:ext cx="0" cy="106"/>
            </a:xfrm>
            <a:prstGeom prst="line">
              <a:avLst/>
            </a:prstGeom>
            <a:noFill/>
            <a:ln w="12700">
              <a:solidFill>
                <a:srgbClr val="3300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493" name="Arc 6"/>
            <p:cNvSpPr>
              <a:spLocks/>
            </p:cNvSpPr>
            <p:nvPr/>
          </p:nvSpPr>
          <p:spPr bwMode="auto">
            <a:xfrm>
              <a:off x="1327" y="1449"/>
              <a:ext cx="1295" cy="1979"/>
            </a:xfrm>
            <a:custGeom>
              <a:avLst/>
              <a:gdLst>
                <a:gd name="T0" fmla="*/ 0 w 28263"/>
                <a:gd name="T1" fmla="*/ 0 h 43200"/>
                <a:gd name="T2" fmla="*/ 0 w 28263"/>
                <a:gd name="T3" fmla="*/ 0 h 43200"/>
                <a:gd name="T4" fmla="*/ 0 w 28263"/>
                <a:gd name="T5" fmla="*/ 0 h 43200"/>
                <a:gd name="T6" fmla="*/ 0 60000 65536"/>
                <a:gd name="T7" fmla="*/ 0 60000 65536"/>
                <a:gd name="T8" fmla="*/ 0 60000 65536"/>
                <a:gd name="T9" fmla="*/ 0 w 28263"/>
                <a:gd name="T10" fmla="*/ 0 h 43200"/>
                <a:gd name="T11" fmla="*/ 28263 w 2826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3" h="43200" fill="none" extrusionOk="0">
                  <a:moveTo>
                    <a:pt x="28262" y="42146"/>
                  </a:moveTo>
                  <a:cubicBezTo>
                    <a:pt x="26110" y="42844"/>
                    <a:pt x="2386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</a:path>
                <a:path w="28263" h="43200" stroke="0" extrusionOk="0">
                  <a:moveTo>
                    <a:pt x="28262" y="42146"/>
                  </a:moveTo>
                  <a:cubicBezTo>
                    <a:pt x="26110" y="42844"/>
                    <a:pt x="2386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  <a:lnTo>
                    <a:pt x="21600" y="21600"/>
                  </a:lnTo>
                  <a:lnTo>
                    <a:pt x="28262" y="42146"/>
                  </a:lnTo>
                  <a:close/>
                </a:path>
              </a:pathLst>
            </a:custGeom>
            <a:solidFill>
              <a:srgbClr val="24D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494" name="Arc 7"/>
            <p:cNvSpPr>
              <a:spLocks/>
            </p:cNvSpPr>
            <p:nvPr/>
          </p:nvSpPr>
          <p:spPr bwMode="auto">
            <a:xfrm>
              <a:off x="1331" y="1453"/>
              <a:ext cx="1290" cy="1971"/>
            </a:xfrm>
            <a:custGeom>
              <a:avLst/>
              <a:gdLst>
                <a:gd name="T0" fmla="*/ 0 w 28269"/>
                <a:gd name="T1" fmla="*/ 0 h 43200"/>
                <a:gd name="T2" fmla="*/ 0 w 28269"/>
                <a:gd name="T3" fmla="*/ 0 h 43200"/>
                <a:gd name="T4" fmla="*/ 0 w 28269"/>
                <a:gd name="T5" fmla="*/ 0 h 43200"/>
                <a:gd name="T6" fmla="*/ 0 60000 65536"/>
                <a:gd name="T7" fmla="*/ 0 60000 65536"/>
                <a:gd name="T8" fmla="*/ 0 60000 65536"/>
                <a:gd name="T9" fmla="*/ 0 w 28269"/>
                <a:gd name="T10" fmla="*/ 0 h 43200"/>
                <a:gd name="T11" fmla="*/ 28269 w 2826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9" h="43200" fill="none" extrusionOk="0">
                  <a:moveTo>
                    <a:pt x="28268" y="42144"/>
                  </a:moveTo>
                  <a:cubicBezTo>
                    <a:pt x="26115" y="42843"/>
                    <a:pt x="2386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</a:path>
                <a:path w="28269" h="43200" stroke="0" extrusionOk="0">
                  <a:moveTo>
                    <a:pt x="28268" y="42144"/>
                  </a:moveTo>
                  <a:cubicBezTo>
                    <a:pt x="26115" y="42843"/>
                    <a:pt x="2386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  <a:lnTo>
                    <a:pt x="21600" y="21600"/>
                  </a:lnTo>
                  <a:lnTo>
                    <a:pt x="28268" y="42144"/>
                  </a:lnTo>
                  <a:close/>
                </a:path>
              </a:pathLst>
            </a:custGeom>
            <a:noFill/>
            <a:ln w="12700" cap="rnd">
              <a:solidFill>
                <a:srgbClr val="24D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495" name="Arc 8"/>
            <p:cNvSpPr>
              <a:spLocks/>
            </p:cNvSpPr>
            <p:nvPr/>
          </p:nvSpPr>
          <p:spPr bwMode="auto">
            <a:xfrm>
              <a:off x="1342" y="1433"/>
              <a:ext cx="1295" cy="1995"/>
            </a:xfrm>
            <a:custGeom>
              <a:avLst/>
              <a:gdLst>
                <a:gd name="T0" fmla="*/ 0 w 28261"/>
                <a:gd name="T1" fmla="*/ 0 h 43200"/>
                <a:gd name="T2" fmla="*/ 0 w 28261"/>
                <a:gd name="T3" fmla="*/ 0 h 43200"/>
                <a:gd name="T4" fmla="*/ 0 w 28261"/>
                <a:gd name="T5" fmla="*/ 0 h 43200"/>
                <a:gd name="T6" fmla="*/ 0 60000 65536"/>
                <a:gd name="T7" fmla="*/ 0 60000 65536"/>
                <a:gd name="T8" fmla="*/ 0 60000 65536"/>
                <a:gd name="T9" fmla="*/ 0 w 28261"/>
                <a:gd name="T10" fmla="*/ 0 h 43200"/>
                <a:gd name="T11" fmla="*/ 28261 w 2826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1" h="43200" fill="none" extrusionOk="0">
                  <a:moveTo>
                    <a:pt x="28261" y="42147"/>
                  </a:moveTo>
                  <a:cubicBezTo>
                    <a:pt x="26109" y="42844"/>
                    <a:pt x="2386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</a:path>
                <a:path w="28261" h="43200" stroke="0" extrusionOk="0">
                  <a:moveTo>
                    <a:pt x="28261" y="42147"/>
                  </a:moveTo>
                  <a:cubicBezTo>
                    <a:pt x="26109" y="42844"/>
                    <a:pt x="2386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  <a:lnTo>
                    <a:pt x="21600" y="21600"/>
                  </a:lnTo>
                  <a:lnTo>
                    <a:pt x="28261" y="42147"/>
                  </a:lnTo>
                  <a:close/>
                </a:path>
              </a:pathLst>
            </a:custGeom>
            <a:solidFill>
              <a:srgbClr val="24D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496" name="Arc 9"/>
            <p:cNvSpPr>
              <a:spLocks/>
            </p:cNvSpPr>
            <p:nvPr/>
          </p:nvSpPr>
          <p:spPr bwMode="auto">
            <a:xfrm>
              <a:off x="1346" y="1437"/>
              <a:ext cx="1290" cy="1987"/>
            </a:xfrm>
            <a:custGeom>
              <a:avLst/>
              <a:gdLst>
                <a:gd name="T0" fmla="*/ 0 w 28267"/>
                <a:gd name="T1" fmla="*/ 0 h 43200"/>
                <a:gd name="T2" fmla="*/ 0 w 28267"/>
                <a:gd name="T3" fmla="*/ 0 h 43200"/>
                <a:gd name="T4" fmla="*/ 0 w 28267"/>
                <a:gd name="T5" fmla="*/ 0 h 43200"/>
                <a:gd name="T6" fmla="*/ 0 60000 65536"/>
                <a:gd name="T7" fmla="*/ 0 60000 65536"/>
                <a:gd name="T8" fmla="*/ 0 60000 65536"/>
                <a:gd name="T9" fmla="*/ 0 w 28267"/>
                <a:gd name="T10" fmla="*/ 0 h 43200"/>
                <a:gd name="T11" fmla="*/ 28267 w 2826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67" h="43200" fill="none" extrusionOk="0">
                  <a:moveTo>
                    <a:pt x="28267" y="42145"/>
                  </a:moveTo>
                  <a:cubicBezTo>
                    <a:pt x="26113" y="42844"/>
                    <a:pt x="2386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</a:path>
                <a:path w="28267" h="43200" stroke="0" extrusionOk="0">
                  <a:moveTo>
                    <a:pt x="28267" y="42145"/>
                  </a:moveTo>
                  <a:cubicBezTo>
                    <a:pt x="26113" y="42844"/>
                    <a:pt x="2386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  <a:lnTo>
                    <a:pt x="21600" y="21600"/>
                  </a:lnTo>
                  <a:lnTo>
                    <a:pt x="28267" y="42145"/>
                  </a:lnTo>
                  <a:close/>
                </a:path>
              </a:pathLst>
            </a:custGeom>
            <a:noFill/>
            <a:ln w="12700" cap="rnd">
              <a:solidFill>
                <a:srgbClr val="24D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497" name="Rectangle 10"/>
            <p:cNvSpPr>
              <a:spLocks noChangeArrowheads="1"/>
            </p:cNvSpPr>
            <p:nvPr/>
          </p:nvSpPr>
          <p:spPr bwMode="auto">
            <a:xfrm>
              <a:off x="1543" y="2295"/>
              <a:ext cx="54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2400" b="1">
                  <a:solidFill>
                    <a:srgbClr val="3300AA"/>
                  </a:solidFill>
                </a:rPr>
                <a:t>CHO</a:t>
              </a:r>
            </a:p>
          </p:txBody>
        </p:sp>
        <p:sp>
          <p:nvSpPr>
            <p:cNvPr id="63498" name="Rectangle 11"/>
            <p:cNvSpPr>
              <a:spLocks noChangeArrowheads="1"/>
            </p:cNvSpPr>
            <p:nvPr/>
          </p:nvSpPr>
          <p:spPr bwMode="auto">
            <a:xfrm>
              <a:off x="3806" y="2578"/>
              <a:ext cx="19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b="1">
                  <a:solidFill>
                    <a:srgbClr val="FFFFFF"/>
                  </a:solidFill>
                </a:rPr>
                <a:t>KARBONHİDRAT</a:t>
              </a:r>
              <a:r>
                <a:rPr lang="en-US" altLang="tr-TR" b="1">
                  <a:solidFill>
                    <a:srgbClr val="FFFFFF"/>
                  </a:solidFill>
                </a:rPr>
                <a:t>  (55-60%)</a:t>
              </a:r>
            </a:p>
          </p:txBody>
        </p:sp>
        <p:sp>
          <p:nvSpPr>
            <p:cNvPr id="63499" name="Rectangle 12"/>
            <p:cNvSpPr>
              <a:spLocks noChangeArrowheads="1"/>
            </p:cNvSpPr>
            <p:nvPr/>
          </p:nvSpPr>
          <p:spPr bwMode="auto">
            <a:xfrm>
              <a:off x="3412" y="2621"/>
              <a:ext cx="312" cy="90"/>
            </a:xfrm>
            <a:prstGeom prst="rect">
              <a:avLst/>
            </a:prstGeom>
            <a:solidFill>
              <a:srgbClr val="24D500"/>
            </a:solidFill>
            <a:ln w="12700">
              <a:solidFill>
                <a:srgbClr val="00D5C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63500" name="Arc 13"/>
            <p:cNvSpPr>
              <a:spLocks/>
            </p:cNvSpPr>
            <p:nvPr/>
          </p:nvSpPr>
          <p:spPr bwMode="auto">
            <a:xfrm>
              <a:off x="2300" y="1856"/>
              <a:ext cx="989" cy="1524"/>
            </a:xfrm>
            <a:custGeom>
              <a:avLst/>
              <a:gdLst>
                <a:gd name="T0" fmla="*/ 0 w 21600"/>
                <a:gd name="T1" fmla="*/ 0 h 33273"/>
                <a:gd name="T2" fmla="*/ 0 w 21600"/>
                <a:gd name="T3" fmla="*/ 0 h 33273"/>
                <a:gd name="T4" fmla="*/ 0 w 21600"/>
                <a:gd name="T5" fmla="*/ 0 h 3327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273"/>
                <a:gd name="T11" fmla="*/ 21600 w 21600"/>
                <a:gd name="T12" fmla="*/ 33273 h 332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273" fill="none" extrusionOk="0">
                  <a:moveTo>
                    <a:pt x="17455" y="-1"/>
                  </a:moveTo>
                  <a:cubicBezTo>
                    <a:pt x="20148" y="3695"/>
                    <a:pt x="21600" y="8150"/>
                    <a:pt x="21600" y="12723"/>
                  </a:cubicBezTo>
                  <a:cubicBezTo>
                    <a:pt x="21600" y="22089"/>
                    <a:pt x="15563" y="30388"/>
                    <a:pt x="6652" y="33272"/>
                  </a:cubicBezTo>
                </a:path>
                <a:path w="21600" h="33273" stroke="0" extrusionOk="0">
                  <a:moveTo>
                    <a:pt x="17455" y="-1"/>
                  </a:moveTo>
                  <a:cubicBezTo>
                    <a:pt x="20148" y="3695"/>
                    <a:pt x="21600" y="8150"/>
                    <a:pt x="21600" y="12723"/>
                  </a:cubicBezTo>
                  <a:cubicBezTo>
                    <a:pt x="21600" y="22089"/>
                    <a:pt x="15563" y="30388"/>
                    <a:pt x="6652" y="33272"/>
                  </a:cubicBezTo>
                  <a:lnTo>
                    <a:pt x="0" y="12723"/>
                  </a:lnTo>
                  <a:lnTo>
                    <a:pt x="17455" y="-1"/>
                  </a:lnTo>
                  <a:close/>
                </a:path>
              </a:pathLst>
            </a:custGeom>
            <a:solidFill>
              <a:srgbClr val="FF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1" name="Arc 14"/>
            <p:cNvSpPr>
              <a:spLocks/>
            </p:cNvSpPr>
            <p:nvPr/>
          </p:nvSpPr>
          <p:spPr bwMode="auto">
            <a:xfrm>
              <a:off x="2300" y="1858"/>
              <a:ext cx="985" cy="1518"/>
            </a:xfrm>
            <a:custGeom>
              <a:avLst/>
              <a:gdLst>
                <a:gd name="T0" fmla="*/ 0 w 21600"/>
                <a:gd name="T1" fmla="*/ 0 h 33270"/>
                <a:gd name="T2" fmla="*/ 0 w 21600"/>
                <a:gd name="T3" fmla="*/ 0 h 33270"/>
                <a:gd name="T4" fmla="*/ 0 w 21600"/>
                <a:gd name="T5" fmla="*/ 0 h 332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270"/>
                <a:gd name="T11" fmla="*/ 21600 w 21600"/>
                <a:gd name="T12" fmla="*/ 33270 h 33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270" fill="none" extrusionOk="0">
                  <a:moveTo>
                    <a:pt x="17455" y="0"/>
                  </a:moveTo>
                  <a:cubicBezTo>
                    <a:pt x="20149" y="3695"/>
                    <a:pt x="21600" y="8149"/>
                    <a:pt x="21600" y="12722"/>
                  </a:cubicBezTo>
                  <a:cubicBezTo>
                    <a:pt x="21600" y="22085"/>
                    <a:pt x="15566" y="30383"/>
                    <a:pt x="6658" y="33269"/>
                  </a:cubicBezTo>
                </a:path>
                <a:path w="21600" h="33270" stroke="0" extrusionOk="0">
                  <a:moveTo>
                    <a:pt x="17455" y="0"/>
                  </a:moveTo>
                  <a:cubicBezTo>
                    <a:pt x="20149" y="3695"/>
                    <a:pt x="21600" y="8149"/>
                    <a:pt x="21600" y="12722"/>
                  </a:cubicBezTo>
                  <a:cubicBezTo>
                    <a:pt x="21600" y="22085"/>
                    <a:pt x="15566" y="30383"/>
                    <a:pt x="6658" y="33269"/>
                  </a:cubicBezTo>
                  <a:lnTo>
                    <a:pt x="0" y="12722"/>
                  </a:lnTo>
                  <a:lnTo>
                    <a:pt x="17455" y="0"/>
                  </a:lnTo>
                  <a:close/>
                </a:path>
              </a:pathLst>
            </a:custGeom>
            <a:noFill/>
            <a:ln w="12700" cap="rnd">
              <a:solidFill>
                <a:srgbClr val="FF4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2" name="Arc 15"/>
            <p:cNvSpPr>
              <a:spLocks/>
            </p:cNvSpPr>
            <p:nvPr/>
          </p:nvSpPr>
          <p:spPr bwMode="auto">
            <a:xfrm>
              <a:off x="2316" y="1827"/>
              <a:ext cx="990" cy="1535"/>
            </a:xfrm>
            <a:custGeom>
              <a:avLst/>
              <a:gdLst>
                <a:gd name="T0" fmla="*/ 0 w 21600"/>
                <a:gd name="T1" fmla="*/ 0 h 33271"/>
                <a:gd name="T2" fmla="*/ 0 w 21600"/>
                <a:gd name="T3" fmla="*/ 0 h 33271"/>
                <a:gd name="T4" fmla="*/ 0 w 21600"/>
                <a:gd name="T5" fmla="*/ 0 h 332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271"/>
                <a:gd name="T11" fmla="*/ 21600 w 21600"/>
                <a:gd name="T12" fmla="*/ 33271 h 332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271" fill="none" extrusionOk="0">
                  <a:moveTo>
                    <a:pt x="17454" y="0"/>
                  </a:moveTo>
                  <a:cubicBezTo>
                    <a:pt x="20148" y="3695"/>
                    <a:pt x="21600" y="8150"/>
                    <a:pt x="21600" y="12724"/>
                  </a:cubicBezTo>
                  <a:cubicBezTo>
                    <a:pt x="21600" y="22086"/>
                    <a:pt x="15567" y="30383"/>
                    <a:pt x="6661" y="33271"/>
                  </a:cubicBezTo>
                </a:path>
                <a:path w="21600" h="33271" stroke="0" extrusionOk="0">
                  <a:moveTo>
                    <a:pt x="17454" y="0"/>
                  </a:moveTo>
                  <a:cubicBezTo>
                    <a:pt x="20148" y="3695"/>
                    <a:pt x="21600" y="8150"/>
                    <a:pt x="21600" y="12724"/>
                  </a:cubicBezTo>
                  <a:cubicBezTo>
                    <a:pt x="21600" y="22086"/>
                    <a:pt x="15567" y="30383"/>
                    <a:pt x="6661" y="33271"/>
                  </a:cubicBezTo>
                  <a:lnTo>
                    <a:pt x="0" y="12724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FF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3" name="Arc 16"/>
            <p:cNvSpPr>
              <a:spLocks/>
            </p:cNvSpPr>
            <p:nvPr/>
          </p:nvSpPr>
          <p:spPr bwMode="auto">
            <a:xfrm>
              <a:off x="2316" y="1830"/>
              <a:ext cx="986" cy="1528"/>
            </a:xfrm>
            <a:custGeom>
              <a:avLst/>
              <a:gdLst>
                <a:gd name="T0" fmla="*/ 0 w 21600"/>
                <a:gd name="T1" fmla="*/ 0 h 33257"/>
                <a:gd name="T2" fmla="*/ 0 w 21600"/>
                <a:gd name="T3" fmla="*/ 0 h 33257"/>
                <a:gd name="T4" fmla="*/ 0 w 21600"/>
                <a:gd name="T5" fmla="*/ 0 h 332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257"/>
                <a:gd name="T11" fmla="*/ 21600 w 21600"/>
                <a:gd name="T12" fmla="*/ 33257 h 332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257" fill="none" extrusionOk="0">
                  <a:moveTo>
                    <a:pt x="17463" y="-1"/>
                  </a:moveTo>
                  <a:cubicBezTo>
                    <a:pt x="20151" y="3693"/>
                    <a:pt x="21600" y="8143"/>
                    <a:pt x="21600" y="12712"/>
                  </a:cubicBezTo>
                  <a:cubicBezTo>
                    <a:pt x="21600" y="22072"/>
                    <a:pt x="15570" y="30368"/>
                    <a:pt x="6667" y="33257"/>
                  </a:cubicBezTo>
                </a:path>
                <a:path w="21600" h="33257" stroke="0" extrusionOk="0">
                  <a:moveTo>
                    <a:pt x="17463" y="-1"/>
                  </a:moveTo>
                  <a:cubicBezTo>
                    <a:pt x="20151" y="3693"/>
                    <a:pt x="21600" y="8143"/>
                    <a:pt x="21600" y="12712"/>
                  </a:cubicBezTo>
                  <a:cubicBezTo>
                    <a:pt x="21600" y="22072"/>
                    <a:pt x="15570" y="30368"/>
                    <a:pt x="6667" y="33257"/>
                  </a:cubicBezTo>
                  <a:lnTo>
                    <a:pt x="0" y="12712"/>
                  </a:lnTo>
                  <a:lnTo>
                    <a:pt x="17463" y="-1"/>
                  </a:lnTo>
                  <a:close/>
                </a:path>
              </a:pathLst>
            </a:custGeom>
            <a:noFill/>
            <a:ln w="12700" cap="rnd">
              <a:solidFill>
                <a:srgbClr val="4D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4" name="Rectangle 17"/>
            <p:cNvSpPr>
              <a:spLocks noChangeArrowheads="1"/>
            </p:cNvSpPr>
            <p:nvPr/>
          </p:nvSpPr>
          <p:spPr bwMode="auto">
            <a:xfrm>
              <a:off x="2607" y="2543"/>
              <a:ext cx="4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2400" b="1">
                  <a:solidFill>
                    <a:srgbClr val="3300AA"/>
                  </a:solidFill>
                </a:rPr>
                <a:t>FAT</a:t>
              </a:r>
            </a:p>
          </p:txBody>
        </p:sp>
        <p:sp>
          <p:nvSpPr>
            <p:cNvPr id="63505" name="Rectangle 18"/>
            <p:cNvSpPr>
              <a:spLocks noChangeArrowheads="1"/>
            </p:cNvSpPr>
            <p:nvPr/>
          </p:nvSpPr>
          <p:spPr bwMode="auto">
            <a:xfrm>
              <a:off x="3813" y="2353"/>
              <a:ext cx="9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tr-TR" b="1">
                  <a:solidFill>
                    <a:srgbClr val="FFFFFF"/>
                  </a:solidFill>
                </a:rPr>
                <a:t>YAĞ</a:t>
              </a:r>
              <a:r>
                <a:rPr lang="en-US" altLang="tr-TR" b="1">
                  <a:solidFill>
                    <a:srgbClr val="FFFFFF"/>
                  </a:solidFill>
                </a:rPr>
                <a:t>   (30%)</a:t>
              </a:r>
            </a:p>
          </p:txBody>
        </p:sp>
        <p:sp>
          <p:nvSpPr>
            <p:cNvPr id="63506" name="Rectangle 19"/>
            <p:cNvSpPr>
              <a:spLocks noChangeArrowheads="1"/>
            </p:cNvSpPr>
            <p:nvPr/>
          </p:nvSpPr>
          <p:spPr bwMode="auto">
            <a:xfrm>
              <a:off x="3412" y="2404"/>
              <a:ext cx="312" cy="82"/>
            </a:xfrm>
            <a:prstGeom prst="rect">
              <a:avLst/>
            </a:prstGeom>
            <a:solidFill>
              <a:srgbClr val="FF4600"/>
            </a:solidFill>
            <a:ln w="12700">
              <a:solidFill>
                <a:srgbClr val="4D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63507" name="Arc 20"/>
            <p:cNvSpPr>
              <a:spLocks/>
            </p:cNvSpPr>
            <p:nvPr/>
          </p:nvSpPr>
          <p:spPr bwMode="auto">
            <a:xfrm>
              <a:off x="2315" y="1441"/>
              <a:ext cx="801" cy="998"/>
            </a:xfrm>
            <a:custGeom>
              <a:avLst/>
              <a:gdLst>
                <a:gd name="T0" fmla="*/ 0 w 17483"/>
                <a:gd name="T1" fmla="*/ 0 h 21600"/>
                <a:gd name="T2" fmla="*/ 0 w 17483"/>
                <a:gd name="T3" fmla="*/ 0 h 21600"/>
                <a:gd name="T4" fmla="*/ 0 w 17483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83"/>
                <a:gd name="T10" fmla="*/ 0 h 21600"/>
                <a:gd name="T11" fmla="*/ 17483 w 174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83" h="21600" fill="none" extrusionOk="0">
                  <a:moveTo>
                    <a:pt x="0" y="0"/>
                  </a:moveTo>
                  <a:cubicBezTo>
                    <a:pt x="7" y="0"/>
                    <a:pt x="14" y="-1"/>
                    <a:pt x="22" y="0"/>
                  </a:cubicBezTo>
                  <a:cubicBezTo>
                    <a:pt x="6928" y="0"/>
                    <a:pt x="13417" y="3302"/>
                    <a:pt x="17483" y="8884"/>
                  </a:cubicBezTo>
                </a:path>
                <a:path w="17483" h="21600" stroke="0" extrusionOk="0">
                  <a:moveTo>
                    <a:pt x="0" y="0"/>
                  </a:moveTo>
                  <a:cubicBezTo>
                    <a:pt x="7" y="0"/>
                    <a:pt x="14" y="-1"/>
                    <a:pt x="22" y="0"/>
                  </a:cubicBezTo>
                  <a:cubicBezTo>
                    <a:pt x="6928" y="0"/>
                    <a:pt x="13417" y="3302"/>
                    <a:pt x="17483" y="8884"/>
                  </a:cubicBezTo>
                  <a:lnTo>
                    <a:pt x="2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8" name="Arc 21"/>
            <p:cNvSpPr>
              <a:spLocks/>
            </p:cNvSpPr>
            <p:nvPr/>
          </p:nvSpPr>
          <p:spPr bwMode="auto">
            <a:xfrm>
              <a:off x="2315" y="1445"/>
              <a:ext cx="798" cy="994"/>
            </a:xfrm>
            <a:custGeom>
              <a:avLst/>
              <a:gdLst>
                <a:gd name="T0" fmla="*/ 0 w 17481"/>
                <a:gd name="T1" fmla="*/ 0 h 21600"/>
                <a:gd name="T2" fmla="*/ 0 w 17481"/>
                <a:gd name="T3" fmla="*/ 0 h 21600"/>
                <a:gd name="T4" fmla="*/ 0 w 17481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81"/>
                <a:gd name="T10" fmla="*/ 0 h 21600"/>
                <a:gd name="T11" fmla="*/ 17481 w 174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81" h="21600" fill="none" extrusionOk="0">
                  <a:moveTo>
                    <a:pt x="0" y="0"/>
                  </a:moveTo>
                  <a:cubicBezTo>
                    <a:pt x="7" y="0"/>
                    <a:pt x="14" y="-1"/>
                    <a:pt x="22" y="0"/>
                  </a:cubicBezTo>
                  <a:cubicBezTo>
                    <a:pt x="6926" y="0"/>
                    <a:pt x="13415" y="3301"/>
                    <a:pt x="17480" y="8882"/>
                  </a:cubicBezTo>
                </a:path>
                <a:path w="17481" h="21600" stroke="0" extrusionOk="0">
                  <a:moveTo>
                    <a:pt x="0" y="0"/>
                  </a:moveTo>
                  <a:cubicBezTo>
                    <a:pt x="7" y="0"/>
                    <a:pt x="14" y="-1"/>
                    <a:pt x="22" y="0"/>
                  </a:cubicBezTo>
                  <a:cubicBezTo>
                    <a:pt x="6926" y="0"/>
                    <a:pt x="13415" y="3301"/>
                    <a:pt x="17480" y="8882"/>
                  </a:cubicBezTo>
                  <a:lnTo>
                    <a:pt x="22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9" name="Rectangle 22"/>
            <p:cNvSpPr>
              <a:spLocks noChangeArrowheads="1"/>
            </p:cNvSpPr>
            <p:nvPr/>
          </p:nvSpPr>
          <p:spPr bwMode="auto">
            <a:xfrm>
              <a:off x="2311" y="1624"/>
              <a:ext cx="53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2400" b="1">
                  <a:solidFill>
                    <a:srgbClr val="3300AA"/>
                  </a:solidFill>
                </a:rPr>
                <a:t>PRO</a:t>
              </a:r>
            </a:p>
          </p:txBody>
        </p:sp>
        <p:sp>
          <p:nvSpPr>
            <p:cNvPr id="63510" name="Rectangle 23"/>
            <p:cNvSpPr>
              <a:spLocks noChangeArrowheads="1"/>
            </p:cNvSpPr>
            <p:nvPr/>
          </p:nvSpPr>
          <p:spPr bwMode="auto">
            <a:xfrm>
              <a:off x="3821" y="2113"/>
              <a:ext cx="11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PRO  (10-15%)</a:t>
              </a:r>
            </a:p>
          </p:txBody>
        </p:sp>
        <p:sp>
          <p:nvSpPr>
            <p:cNvPr id="63511" name="Rectangle 24"/>
            <p:cNvSpPr>
              <a:spLocks noChangeArrowheads="1"/>
            </p:cNvSpPr>
            <p:nvPr/>
          </p:nvSpPr>
          <p:spPr bwMode="auto">
            <a:xfrm>
              <a:off x="4599" y="2113"/>
              <a:ext cx="2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b="1">
                  <a:solidFill>
                    <a:srgbClr val="FFFFFF"/>
                  </a:solidFill>
                </a:rPr>
                <a:t>    </a:t>
              </a:r>
            </a:p>
          </p:txBody>
        </p:sp>
        <p:sp>
          <p:nvSpPr>
            <p:cNvPr id="63512" name="Rectangle 25"/>
            <p:cNvSpPr>
              <a:spLocks noChangeArrowheads="1"/>
            </p:cNvSpPr>
            <p:nvPr/>
          </p:nvSpPr>
          <p:spPr bwMode="auto">
            <a:xfrm>
              <a:off x="3412" y="2179"/>
              <a:ext cx="312" cy="90"/>
            </a:xfrm>
            <a:prstGeom prst="rect">
              <a:avLst/>
            </a:prstGeom>
            <a:solidFill>
              <a:srgbClr val="FEFF2A"/>
            </a:solidFill>
            <a:ln w="12700">
              <a:solidFill>
                <a:srgbClr val="00B4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</p:spTree>
    <p:extLst>
      <p:ext uri="{BB962C8B-B14F-4D97-AF65-F5344CB8AC3E}">
        <p14:creationId xmlns:p14="http://schemas.microsoft.com/office/powerpoint/2010/main" val="184666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PROTEİN ENERJİ YETERSİZLİĞİ ( MALNUTRİSYON )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Temel besin öğelerinin iştahsızlık veya başka nedenlerle yeterli miktarda alınmaması sonucunda büyüme ve gelişmede dereceli olarak gerilemeyle, zayıflık şeklinde kendini gösteren hastalık durumuna protein-enerji malnütrisyonu denir. </a:t>
            </a:r>
          </a:p>
        </p:txBody>
      </p:sp>
      <p:pic>
        <p:nvPicPr>
          <p:cNvPr id="64516" name="Picture 4" descr="in-text_pg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09800"/>
            <a:ext cx="289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68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sz="4000"/>
              <a:t>Malnütrisyonu hazırlayıcı nedenle</a:t>
            </a:r>
            <a:r>
              <a:rPr lang="tr-TR" altLang="tr-TR" sz="4000"/>
              <a:t>r</a:t>
            </a:r>
            <a:endParaRPr lang="en-US" altLang="tr-TR" sz="40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smtClean="0"/>
              <a:t/>
            </a:r>
            <a:br>
              <a:rPr lang="en-US" altLang="tr-TR" smtClean="0"/>
            </a:br>
            <a:r>
              <a:rPr lang="en-US" altLang="tr-TR" smtClean="0"/>
              <a:t>1 . Düşük doğum ağırlığı </a:t>
            </a:r>
            <a:br>
              <a:rPr lang="en-US" altLang="tr-TR" smtClean="0"/>
            </a:br>
            <a:r>
              <a:rPr lang="en-US" altLang="tr-TR" smtClean="0"/>
              <a:t>2. Prematürelik yani erken doğumlar </a:t>
            </a:r>
            <a:br>
              <a:rPr lang="en-US" altLang="tr-TR" smtClean="0"/>
            </a:br>
            <a:r>
              <a:rPr lang="en-US" altLang="tr-TR" smtClean="0"/>
              <a:t>3. Doğuştan tavşan dudak, yarık damak gibi sindirim sisteminin bozuklukları </a:t>
            </a:r>
            <a:br>
              <a:rPr lang="en-US" altLang="tr-TR" smtClean="0"/>
            </a:br>
            <a:r>
              <a:rPr lang="en-US" altLang="tr-TR" smtClean="0"/>
              <a:t>4. Kalp, böbrek ve sinir hastalıkları </a:t>
            </a:r>
            <a:br>
              <a:rPr lang="en-US" altLang="tr-TR" smtClean="0"/>
            </a:br>
            <a:r>
              <a:rPr lang="en-US" altLang="tr-TR" smtClean="0"/>
              <a:t>5. Emilim bozuklukları</a:t>
            </a:r>
            <a:r>
              <a:rPr lang="tr-TR" altLang="tr-TR" smtClean="0"/>
              <a:t>.</a:t>
            </a: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97260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228600"/>
            <a:ext cx="54102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b="1"/>
              <a:t>BESİN ÖĞELERİ VE FONKSİYONLARI</a:t>
            </a:r>
            <a:r>
              <a:rPr lang="tr-TR" altLang="tr-TR" sz="2400"/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/>
              <a:t>	</a:t>
            </a:r>
            <a:r>
              <a:rPr lang="tr-TR" altLang="tr-TR" sz="2400" b="1">
                <a:solidFill>
                  <a:srgbClr val="FF3300"/>
                </a:solidFill>
              </a:rPr>
              <a:t>KARBONHİDRATLAR</a:t>
            </a:r>
            <a:endParaRPr lang="tr-TR" altLang="tr-TR" sz="2400" b="1" u="sng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temel enerji madddesidir.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1 gramı=4 kkal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Ekonomik ve fazla O</a:t>
            </a:r>
            <a:r>
              <a:rPr lang="tr-TR" altLang="tr-TR" sz="2400" baseline="-25000"/>
              <a:t>2 </a:t>
            </a:r>
            <a:r>
              <a:rPr lang="tr-TR" altLang="tr-TR" sz="2400"/>
              <a:t>gerektirmez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Günlük enerjinin %55-70 ini karşılar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graphicFrame>
        <p:nvGraphicFramePr>
          <p:cNvPr id="8223" name="Group 31"/>
          <p:cNvGraphicFramePr>
            <a:graphicFrameLocks noGrp="1"/>
          </p:cNvGraphicFramePr>
          <p:nvPr>
            <p:ph sz="half" idx="2"/>
          </p:nvPr>
        </p:nvGraphicFramePr>
        <p:xfrm>
          <a:off x="2971800" y="3276600"/>
          <a:ext cx="5029200" cy="3009901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tahıllarda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% 60-90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meyvelerde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% 10-20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Patates-şeker pancarında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%18-20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Diğer sebzelerde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% 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854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altLang="tr-TR" b="1"/>
          </a:p>
          <a:p>
            <a:pPr eaLnBrk="1" hangingPunct="1">
              <a:defRPr/>
            </a:pPr>
            <a:r>
              <a:rPr lang="tr-TR" altLang="tr-TR" b="1"/>
              <a:t>Vitamin Latince yaşam anlamına gelen  “vita”</a:t>
            </a:r>
            <a:r>
              <a:rPr lang="tr-TR" altLang="tr-TR" b="1">
                <a:solidFill>
                  <a:schemeClr val="bg1"/>
                </a:solidFill>
              </a:rPr>
              <a:t> </a:t>
            </a:r>
            <a:r>
              <a:rPr lang="tr-TR" altLang="tr-TR" b="1"/>
              <a:t>sözcüğünden gelir.</a:t>
            </a:r>
            <a:endParaRPr lang="tr-TR" altLang="tr-TR"/>
          </a:p>
          <a:p>
            <a:pPr eaLnBrk="1" hangingPunct="1">
              <a:defRPr/>
            </a:pPr>
            <a:r>
              <a:rPr lang="tr-TR" altLang="tr-TR" b="1"/>
              <a:t>Bir organik maddedir</a:t>
            </a:r>
          </a:p>
          <a:p>
            <a:pPr eaLnBrk="1" hangingPunct="1">
              <a:defRPr/>
            </a:pPr>
            <a:r>
              <a:rPr lang="tr-TR" altLang="tr-TR" b="1"/>
              <a:t>Az miktarda bulunurlar</a:t>
            </a:r>
          </a:p>
          <a:p>
            <a:pPr eaLnBrk="1" hangingPunct="1">
              <a:defRPr/>
            </a:pPr>
            <a:r>
              <a:rPr lang="tr-TR" altLang="tr-TR" b="1"/>
              <a:t>Hayatsal öneme sahiptirler</a:t>
            </a:r>
          </a:p>
          <a:p>
            <a:pPr eaLnBrk="1" hangingPunct="1">
              <a:defRPr/>
            </a:pPr>
            <a:r>
              <a:rPr lang="tr-TR" altLang="tr-TR" b="1"/>
              <a:t>Yetersizlik – sorunlar</a:t>
            </a:r>
          </a:p>
          <a:p>
            <a:pPr eaLnBrk="1" hangingPunct="1">
              <a:defRPr/>
            </a:pPr>
            <a:r>
              <a:rPr lang="tr-TR" altLang="tr-TR" b="1"/>
              <a:t>Çoğunluğu “esansiyel” karaktere sahip</a:t>
            </a:r>
          </a:p>
          <a:p>
            <a:pPr eaLnBrk="1" hangingPunct="1">
              <a:defRPr/>
            </a:pPr>
            <a:r>
              <a:rPr lang="tr-TR" altLang="tr-TR" b="1"/>
              <a:t>Enzimlerin yapısında bulunma ve katalizör olma özellikleri</a:t>
            </a:r>
          </a:p>
          <a:p>
            <a:pPr eaLnBrk="1" hangingPunct="1">
              <a:defRPr/>
            </a:pPr>
            <a:endParaRPr lang="en-US" altLang="tr-T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VİTAMİNLER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0"/>
            <a:ext cx="27146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1600"/>
            <a:ext cx="2362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220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495550" y="10525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r-TR" sz="4000">
                <a:solidFill>
                  <a:srgbClr val="FF0000"/>
                </a:solidFill>
              </a:rPr>
              <a:t>VİTAMİNLER-MİNERALLER VE SU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sz="2000" dirty="0">
                <a:solidFill>
                  <a:schemeClr val="tx2">
                    <a:lumMod val="10000"/>
                  </a:schemeClr>
                </a:solidFill>
              </a:rPr>
              <a:t>Vitaminler, mineraller ve su yapılarında herhangi bir değişiklik olmadan ihtiyaca göre sindirim yolundan geçerler ve süzülerek yani difüzyon yolu ile kana oradan da gerekli </a:t>
            </a:r>
            <a:r>
              <a:rPr lang="tr-TR" sz="2000" dirty="0" err="1">
                <a:solidFill>
                  <a:schemeClr val="tx2">
                    <a:lumMod val="10000"/>
                  </a:schemeClr>
                </a:solidFill>
              </a:rPr>
              <a:t>metabolik</a:t>
            </a:r>
            <a:r>
              <a:rPr lang="tr-TR" sz="2000" dirty="0">
                <a:solidFill>
                  <a:schemeClr val="tx2">
                    <a:lumMod val="10000"/>
                  </a:schemeClr>
                </a:solidFill>
              </a:rPr>
              <a:t> işlemlerin yapılması için kullanılmak üzere dağılırlar</a:t>
            </a:r>
          </a:p>
          <a:p>
            <a:pPr>
              <a:lnSpc>
                <a:spcPct val="80000"/>
              </a:lnSpc>
              <a:defRPr/>
            </a:pPr>
            <a:r>
              <a:rPr lang="tr-TR" sz="2000" dirty="0">
                <a:solidFill>
                  <a:schemeClr val="tx2">
                    <a:lumMod val="10000"/>
                  </a:schemeClr>
                </a:solidFill>
              </a:rPr>
              <a:t>Su tüm vücutta kullanılır ihtiyaç kadar alınır depo edilemez</a:t>
            </a:r>
          </a:p>
          <a:p>
            <a:pPr>
              <a:lnSpc>
                <a:spcPct val="80000"/>
              </a:lnSpc>
              <a:defRPr/>
            </a:pPr>
            <a:r>
              <a:rPr lang="tr-TR" sz="2000" dirty="0">
                <a:solidFill>
                  <a:schemeClr val="tx2">
                    <a:lumMod val="10000"/>
                  </a:schemeClr>
                </a:solidFill>
              </a:rPr>
              <a:t>Mineraller kemiklerde depo edilir</a:t>
            </a:r>
          </a:p>
          <a:p>
            <a:pPr>
              <a:lnSpc>
                <a:spcPct val="80000"/>
              </a:lnSpc>
              <a:defRPr/>
            </a:pPr>
            <a:r>
              <a:rPr lang="tr-TR" sz="2000" dirty="0">
                <a:solidFill>
                  <a:schemeClr val="tx2">
                    <a:lumMod val="10000"/>
                  </a:schemeClr>
                </a:solidFill>
              </a:rPr>
              <a:t>Vitaminler bazı iç organlarda  depo edilirler </a:t>
            </a:r>
          </a:p>
          <a:p>
            <a:pPr>
              <a:lnSpc>
                <a:spcPct val="80000"/>
              </a:lnSpc>
              <a:defRPr/>
            </a:pP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67588" name="Picture 9" descr="SophiaDrinking-m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2205038"/>
            <a:ext cx="403225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12" descr="gatora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3" y="188914"/>
            <a:ext cx="4392612" cy="936625"/>
          </a:xfrm>
        </p:spPr>
      </p:pic>
    </p:spTree>
    <p:extLst>
      <p:ext uri="{BB962C8B-B14F-4D97-AF65-F5344CB8AC3E}">
        <p14:creationId xmlns:p14="http://schemas.microsoft.com/office/powerpoint/2010/main" val="38120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86D1EC"/>
              </a:buClr>
              <a:buFont typeface="Wingdings" panose="05000000000000000000" pitchFamily="2" charset="2"/>
              <a:buChar char="v"/>
              <a:defRPr/>
            </a:pPr>
            <a:r>
              <a:rPr lang="en-US" altLang="tr-TR" sz="2400" b="1" dirty="0">
                <a:latin typeface="Verdana" pitchFamily="34" charset="0"/>
              </a:rPr>
              <a:t>Vitamin</a:t>
            </a:r>
            <a:r>
              <a:rPr lang="tr-TR" altLang="tr-TR" sz="2400" b="1" dirty="0" err="1">
                <a:latin typeface="Verdana" pitchFamily="34" charset="0"/>
              </a:rPr>
              <a:t>ler</a:t>
            </a:r>
            <a:r>
              <a:rPr lang="en-US" altLang="tr-TR" sz="2400" b="1" dirty="0">
                <a:latin typeface="Verdana" pitchFamily="34" charset="0"/>
              </a:rPr>
              <a:t> </a:t>
            </a:r>
            <a:r>
              <a:rPr lang="tr-TR" altLang="tr-TR" sz="2400" b="1" dirty="0">
                <a:latin typeface="Verdana" pitchFamily="34" charset="0"/>
              </a:rPr>
              <a:t>büyüme ve üreme gibi spesifik fonksiyonların, sağlıklı yaşamın devamı için küçük miktarlarda gereksinim duyulan </a:t>
            </a:r>
            <a:r>
              <a:rPr lang="en-US" altLang="tr-TR" sz="2400" b="1" dirty="0" err="1">
                <a:latin typeface="Verdana" pitchFamily="34" charset="0"/>
              </a:rPr>
              <a:t>organi</a:t>
            </a:r>
            <a:r>
              <a:rPr lang="tr-TR" altLang="tr-TR" sz="2400" b="1" dirty="0">
                <a:latin typeface="Verdana" pitchFamily="34" charset="0"/>
              </a:rPr>
              <a:t>k, </a:t>
            </a:r>
            <a:r>
              <a:rPr lang="tr-TR" altLang="tr-TR" sz="2400" b="1" dirty="0" err="1">
                <a:latin typeface="Verdana" pitchFamily="34" charset="0"/>
              </a:rPr>
              <a:t>esansiyel</a:t>
            </a:r>
            <a:r>
              <a:rPr lang="tr-TR" altLang="tr-TR" sz="2400" b="1" dirty="0">
                <a:latin typeface="Verdana" pitchFamily="34" charset="0"/>
              </a:rPr>
              <a:t> moleküllerdir</a:t>
            </a:r>
            <a:r>
              <a:rPr lang="tr-TR" altLang="tr-TR" sz="2400" b="1" dirty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lang="en-US" altLang="tr-TR" sz="2400" b="1" i="1" dirty="0">
              <a:solidFill>
                <a:srgbClr val="FFFFFF"/>
              </a:solidFill>
              <a:latin typeface="Verdana" pitchFamily="34" charset="0"/>
            </a:endParaRPr>
          </a:p>
          <a:p>
            <a:pPr>
              <a:defRPr/>
            </a:pPr>
            <a:r>
              <a:rPr lang="tr-TR" alt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Bütün vitaminler besinlerden sağlanabilir. Tüm vitaminleri içeren bir besin yoktur</a:t>
            </a:r>
            <a:r>
              <a:rPr lang="tr-TR" alt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  <a:p>
            <a:pPr>
              <a:defRPr/>
            </a:pPr>
            <a:r>
              <a:rPr lang="tr-TR" alt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Bazı vitaminler ince </a:t>
            </a:r>
            <a:r>
              <a:rPr lang="tr-TR" alt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barsakta</a:t>
            </a:r>
            <a:r>
              <a:rPr lang="tr-TR" alt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mikroorganizmalar tarafından sentezlenebilir, fakat bu yeterli olamaz. </a:t>
            </a:r>
          </a:p>
          <a:p>
            <a:pPr>
              <a:defRPr/>
            </a:pPr>
            <a:endParaRPr lang="tr-TR" altLang="tr-TR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7289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1847851" y="188914"/>
            <a:ext cx="8037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chemeClr val="tx2"/>
                </a:solidFill>
                <a:latin typeface="Verdana" panose="020B0604030504040204" pitchFamily="34" charset="0"/>
              </a:rPr>
              <a:t>Vitaminler enerji üreten moleküllerden hangi </a:t>
            </a:r>
          </a:p>
          <a:p>
            <a:pPr eaLnBrk="1" hangingPunct="1"/>
            <a:r>
              <a:rPr lang="tr-TR" altLang="tr-TR" sz="2400" b="1">
                <a:solidFill>
                  <a:schemeClr val="tx2"/>
                </a:solidFill>
                <a:latin typeface="Verdana" panose="020B0604030504040204" pitchFamily="34" charset="0"/>
              </a:rPr>
              <a:t>yönleriyle ayrılırlar?</a:t>
            </a: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1992313" y="1484314"/>
            <a:ext cx="80645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/>
              <a:t> </a:t>
            </a:r>
            <a:r>
              <a:rPr lang="tr-TR" altLang="tr-TR" sz="2400" b="1">
                <a:latin typeface="Verdana" panose="020B0604030504040204" pitchFamily="34" charset="0"/>
              </a:rPr>
              <a:t>Yapı</a:t>
            </a:r>
          </a:p>
          <a:p>
            <a:pPr lvl="1" eaLnBrk="1" hangingPunct="1">
              <a:buFontTx/>
              <a:buChar char="•"/>
            </a:pPr>
            <a:r>
              <a:rPr lang="tr-TR" altLang="tr-TR" sz="2000" b="1">
                <a:latin typeface="Verdana" panose="020B0604030504040204" pitchFamily="34" charset="0"/>
              </a:rPr>
              <a:t>  Vitaminler tek bir ünite olarak bulunurlar, uzun zincirli polimerler değildir</a:t>
            </a:r>
            <a:r>
              <a:rPr lang="tr-TR" altLang="tr-TR" sz="2000">
                <a:latin typeface="Verdana" panose="020B0604030504040204" pitchFamily="34" charset="0"/>
              </a:rPr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00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sz="200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Verdana" panose="020B0604030504040204" pitchFamily="34" charset="0"/>
              </a:rPr>
              <a:t>Fonksiyon</a:t>
            </a:r>
          </a:p>
          <a:p>
            <a:pPr lvl="1" eaLnBrk="1" hangingPunct="1">
              <a:buFontTx/>
              <a:buChar char="•"/>
            </a:pPr>
            <a:r>
              <a:rPr lang="tr-TR" altLang="tr-TR" b="1">
                <a:latin typeface="Verdana" panose="020B0604030504040204" pitchFamily="34" charset="0"/>
              </a:rPr>
              <a:t>  </a:t>
            </a:r>
            <a:r>
              <a:rPr lang="tr-TR" altLang="tr-TR" sz="2000" b="1">
                <a:latin typeface="Verdana" panose="020B0604030504040204" pitchFamily="34" charset="0"/>
              </a:rPr>
              <a:t>Enerji üretmezler fakat kh, yağ ve prot.lerden enerji üretiminde rolleri vardır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sz="2000" b="1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Verdana" panose="020B0604030504040204" pitchFamily="34" charset="0"/>
              </a:rPr>
              <a:t>Besin içeriği</a:t>
            </a:r>
          </a:p>
          <a:p>
            <a:pPr lvl="1" eaLnBrk="1" hangingPunct="1">
              <a:buFontTx/>
              <a:buChar char="•"/>
            </a:pPr>
            <a:r>
              <a:rPr lang="tr-TR" altLang="tr-TR" b="1">
                <a:latin typeface="Verdana" panose="020B0604030504040204" pitchFamily="34" charset="0"/>
              </a:rPr>
              <a:t>  </a:t>
            </a:r>
            <a:r>
              <a:rPr lang="tr-TR" altLang="tr-TR" sz="2000" b="1">
                <a:latin typeface="Verdana" panose="020B0604030504040204" pitchFamily="34" charset="0"/>
              </a:rPr>
              <a:t>Günlük, küçük miktarlarına gereksinim vardır (mg, </a:t>
            </a:r>
            <a:r>
              <a:rPr lang="en-US" altLang="tr-TR" sz="2000" b="1">
                <a:latin typeface="Verdana" panose="020B0604030504040204" pitchFamily="34" charset="0"/>
                <a:cs typeface="Arial" panose="020B0604020202020204" pitchFamily="34" charset="0"/>
              </a:rPr>
              <a:t>µ</a:t>
            </a:r>
            <a:r>
              <a:rPr lang="tr-TR" altLang="tr-TR" sz="2000" b="1">
                <a:latin typeface="Verdana" panose="020B0604030504040204" pitchFamily="34" charset="0"/>
              </a:rPr>
              <a:t>g)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572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216276" y="476251"/>
            <a:ext cx="5133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latin typeface="Verdana" panose="020B0604030504040204" pitchFamily="34" charset="0"/>
              </a:rPr>
              <a:t>Diğer Özellikleri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1992314" y="1484313"/>
            <a:ext cx="835183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Verdana" panose="020B0604030504040204" pitchFamily="34" charset="0"/>
              </a:rPr>
              <a:t>Organik yapı</a:t>
            </a:r>
          </a:p>
          <a:p>
            <a:pPr lvl="1" eaLnBrk="1" hangingPunct="1">
              <a:buFontTx/>
              <a:buChar char="•"/>
            </a:pPr>
            <a:r>
              <a:rPr lang="tr-TR" altLang="tr-TR" sz="2400">
                <a:latin typeface="Verdana" panose="020B0604030504040204" pitchFamily="34" charset="0"/>
              </a:rPr>
              <a:t>  </a:t>
            </a:r>
            <a:r>
              <a:rPr lang="tr-TR" altLang="tr-TR" sz="2000" b="1">
                <a:latin typeface="Verdana" panose="020B0604030504040204" pitchFamily="34" charset="0"/>
              </a:rPr>
              <a:t>Yapıları bozunmaya uğrayabilir ve bu nedenle besinlerin pişirilmesi ve saklanması sırasında  dikkatli olunmalı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sz="2000" b="1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sz="2400"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Verdana" panose="020B0604030504040204" pitchFamily="34" charset="0"/>
              </a:rPr>
              <a:t>Çözünürlük</a:t>
            </a:r>
          </a:p>
          <a:p>
            <a:pPr lvl="1" eaLnBrk="1" hangingPunct="1">
              <a:buFontTx/>
              <a:buChar char="•"/>
            </a:pPr>
            <a:r>
              <a:rPr lang="tr-TR" altLang="tr-TR" sz="2400">
                <a:latin typeface="Verdana" panose="020B0604030504040204" pitchFamily="34" charset="0"/>
              </a:rPr>
              <a:t>  </a:t>
            </a:r>
            <a:r>
              <a:rPr lang="tr-TR" altLang="tr-TR" sz="2000" b="1">
                <a:latin typeface="Verdana" panose="020B0604030504040204" pitchFamily="34" charset="0"/>
              </a:rPr>
              <a:t>Hidrofilik: Suda çözünebilir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tr-TR" altLang="tr-TR" sz="2000" b="1">
                <a:latin typeface="Verdana" panose="020B0604030504040204" pitchFamily="34" charset="0"/>
              </a:rPr>
              <a:t> B ve C vit.leri</a:t>
            </a:r>
          </a:p>
          <a:p>
            <a:pPr eaLnBrk="1" hangingPunct="1"/>
            <a:endParaRPr lang="tr-TR" altLang="tr-TR" sz="2000" b="1">
              <a:latin typeface="Verdana" panose="020B0604030504040204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tr-TR" altLang="tr-TR" sz="2000" b="1">
                <a:latin typeface="Verdana" panose="020B0604030504040204" pitchFamily="34" charset="0"/>
              </a:rPr>
              <a:t>  Hidrofobik: Yağda çözünebilir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tr-TR" altLang="tr-TR" sz="2000" b="1">
                <a:latin typeface="Verdana" panose="020B0604030504040204" pitchFamily="34" charset="0"/>
              </a:rPr>
              <a:t>A, D, E ve K vit.leri</a:t>
            </a:r>
          </a:p>
        </p:txBody>
      </p:sp>
    </p:spTree>
    <p:extLst>
      <p:ext uri="{BB962C8B-B14F-4D97-AF65-F5344CB8AC3E}">
        <p14:creationId xmlns:p14="http://schemas.microsoft.com/office/powerpoint/2010/main" val="40579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133600" y="1130300"/>
            <a:ext cx="77724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200" b="1" dirty="0">
                <a:latin typeface="Comic Sans MS" panose="030F0702030302020204" pitchFamily="66" charset="0"/>
              </a:rPr>
              <a:t>Vitaminler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Char char="•"/>
            </a:pPr>
            <a:r>
              <a:rPr lang="tr-TR" altLang="tr-TR" sz="2800" dirty="0">
                <a:latin typeface="Comic Sans MS" panose="030F0702030302020204" pitchFamily="66" charset="0"/>
              </a:rPr>
              <a:t>Yağda eriyen vitaminler  </a:t>
            </a:r>
          </a:p>
          <a:p>
            <a:pPr>
              <a:buFontTx/>
              <a:buChar char="•"/>
            </a:pPr>
            <a:r>
              <a:rPr lang="tr-TR" altLang="tr-TR" sz="2800" dirty="0">
                <a:latin typeface="Comic Sans MS" panose="030F0702030302020204" pitchFamily="66" charset="0"/>
              </a:rPr>
              <a:t>Suda eriyen vitaminler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olmak üzere iki gruba ayrılmışlardır.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743200" y="3790135"/>
            <a:ext cx="5715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 dirty="0">
                <a:latin typeface="Comic Sans MS" panose="030F0702030302020204" pitchFamily="66" charset="0"/>
              </a:rPr>
              <a:t>Yağda eriyen vitaminler:</a:t>
            </a:r>
          </a:p>
          <a:p>
            <a:pPr algn="ctr"/>
            <a:r>
              <a:rPr lang="tr-TR" altLang="tr-TR" sz="2800" dirty="0">
                <a:latin typeface="Comic Sans MS" panose="030F0702030302020204" pitchFamily="66" charset="0"/>
              </a:rPr>
              <a:t>Vitamin A</a:t>
            </a:r>
          </a:p>
          <a:p>
            <a:pPr algn="ctr"/>
            <a:r>
              <a:rPr lang="tr-TR" altLang="tr-TR" sz="2800" dirty="0">
                <a:latin typeface="Comic Sans MS" panose="030F0702030302020204" pitchFamily="66" charset="0"/>
              </a:rPr>
              <a:t>Vitamin D</a:t>
            </a:r>
          </a:p>
          <a:p>
            <a:pPr algn="ctr"/>
            <a:r>
              <a:rPr lang="tr-TR" altLang="tr-TR" sz="2800" dirty="0">
                <a:latin typeface="Comic Sans MS" panose="030F0702030302020204" pitchFamily="66" charset="0"/>
              </a:rPr>
              <a:t>Vitamin E </a:t>
            </a:r>
          </a:p>
          <a:p>
            <a:pPr algn="ctr"/>
            <a:r>
              <a:rPr lang="tr-TR" altLang="tr-TR" sz="2800" dirty="0">
                <a:latin typeface="Comic Sans MS" panose="030F0702030302020204" pitchFamily="66" charset="0"/>
              </a:rPr>
              <a:t> Vitamin K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68726"/>
            <a:ext cx="762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895601" y="790575"/>
            <a:ext cx="5394325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200" b="1" dirty="0">
                <a:latin typeface="Comic Sans MS" panose="030F0702030302020204" pitchFamily="66" charset="0"/>
              </a:rPr>
              <a:t>Suda eriyen vitaminler:</a:t>
            </a:r>
          </a:p>
          <a:p>
            <a:r>
              <a:rPr lang="tr-TR" altLang="tr-TR" sz="2800" dirty="0">
                <a:solidFill>
                  <a:srgbClr val="FFCC99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</a:t>
            </a:r>
            <a:r>
              <a:rPr lang="tr-TR" altLang="tr-TR" sz="2800" dirty="0" err="1">
                <a:latin typeface="Comic Sans MS" panose="030F0702030302020204" pitchFamily="66" charset="0"/>
              </a:rPr>
              <a:t>Tiamin</a:t>
            </a:r>
            <a:r>
              <a:rPr lang="tr-TR" altLang="tr-TR" sz="2800" dirty="0">
                <a:latin typeface="Comic Sans MS" panose="030F0702030302020204" pitchFamily="66" charset="0"/>
              </a:rPr>
              <a:t>(B1),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</a:t>
            </a:r>
            <a:r>
              <a:rPr lang="tr-TR" altLang="tr-TR" sz="2800" dirty="0" err="1">
                <a:latin typeface="Comic Sans MS" panose="030F0702030302020204" pitchFamily="66" charset="0"/>
              </a:rPr>
              <a:t>Riboflavin</a:t>
            </a:r>
            <a:r>
              <a:rPr lang="tr-TR" altLang="tr-TR" sz="2800" dirty="0">
                <a:latin typeface="Comic Sans MS" panose="030F0702030302020204" pitchFamily="66" charset="0"/>
              </a:rPr>
              <a:t> (B2),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</a:t>
            </a:r>
            <a:r>
              <a:rPr lang="tr-TR" altLang="tr-TR" sz="2800" dirty="0" err="1">
                <a:latin typeface="Comic Sans MS" panose="030F0702030302020204" pitchFamily="66" charset="0"/>
              </a:rPr>
              <a:t>Niasin</a:t>
            </a:r>
            <a:r>
              <a:rPr lang="tr-TR" altLang="tr-TR" sz="2800" dirty="0">
                <a:latin typeface="Comic Sans MS" panose="030F0702030302020204" pitchFamily="66" charset="0"/>
              </a:rPr>
              <a:t>,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Vit.B6,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</a:t>
            </a:r>
            <a:r>
              <a:rPr lang="tr-TR" altLang="tr-TR" sz="2800" dirty="0" err="1">
                <a:latin typeface="Comic Sans MS" panose="030F0702030302020204" pitchFamily="66" charset="0"/>
              </a:rPr>
              <a:t>Folik</a:t>
            </a:r>
            <a:r>
              <a:rPr lang="tr-TR" altLang="tr-TR" sz="2800" dirty="0">
                <a:latin typeface="Comic Sans MS" panose="030F0702030302020204" pitchFamily="66" charset="0"/>
              </a:rPr>
              <a:t> Asit, 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Vit.B12, 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</a:t>
            </a:r>
            <a:r>
              <a:rPr lang="tr-TR" altLang="tr-TR" sz="2800" dirty="0" err="1">
                <a:latin typeface="Comic Sans MS" panose="030F0702030302020204" pitchFamily="66" charset="0"/>
              </a:rPr>
              <a:t>Pantotenik</a:t>
            </a:r>
            <a:r>
              <a:rPr lang="tr-TR" altLang="tr-TR" sz="2800" dirty="0">
                <a:latin typeface="Comic Sans MS" panose="030F0702030302020204" pitchFamily="66" charset="0"/>
              </a:rPr>
              <a:t> Asit, 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</a:t>
            </a:r>
            <a:r>
              <a:rPr lang="tr-TR" altLang="tr-TR" sz="2800" dirty="0" err="1">
                <a:latin typeface="Comic Sans MS" panose="030F0702030302020204" pitchFamily="66" charset="0"/>
              </a:rPr>
              <a:t>Biotin</a:t>
            </a:r>
            <a:r>
              <a:rPr lang="tr-TR" altLang="tr-TR" sz="2800" dirty="0">
                <a:latin typeface="Comic Sans MS" panose="030F0702030302020204" pitchFamily="66" charset="0"/>
              </a:rPr>
              <a:t>, 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Kolin,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</a:t>
            </a:r>
            <a:r>
              <a:rPr lang="tr-TR" altLang="tr-TR" sz="2800" dirty="0" err="1">
                <a:latin typeface="Comic Sans MS" panose="030F0702030302020204" pitchFamily="66" charset="0"/>
              </a:rPr>
              <a:t>İnostol</a:t>
            </a:r>
            <a:r>
              <a:rPr lang="tr-TR" altLang="tr-TR" sz="2800" dirty="0">
                <a:latin typeface="Comic Sans MS" panose="030F0702030302020204" pitchFamily="66" charset="0"/>
              </a:rPr>
              <a:t>,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                       </a:t>
            </a:r>
            <a:r>
              <a:rPr lang="tr-TR" altLang="tr-TR" sz="2800" dirty="0" err="1">
                <a:latin typeface="Comic Sans MS" panose="030F0702030302020204" pitchFamily="66" charset="0"/>
              </a:rPr>
              <a:t>Vit.C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62214"/>
            <a:ext cx="183038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1"/>
            <a:ext cx="762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6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2566989" y="188913"/>
            <a:ext cx="616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>
                <a:latin typeface="Verdana" panose="020B0604030504040204" pitchFamily="34" charset="0"/>
              </a:rPr>
              <a:t>Suda ve Yağda Çözünen Vitaminler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2424114" y="908051"/>
            <a:ext cx="3240087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u="sng"/>
              <a:t>Suda çözünenler</a:t>
            </a:r>
          </a:p>
          <a:p>
            <a:pPr eaLnBrk="1" hangingPunct="1"/>
            <a:endParaRPr lang="tr-TR" altLang="tr-TR" u="sng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Direkt kana geçerler</a:t>
            </a:r>
            <a:endParaRPr lang="en-US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Serbest taşınırlar</a:t>
            </a:r>
            <a:endParaRPr lang="en-US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Vücut sıvılarında dolaşırlar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Fazlası böbrekler tarafından uzaklaştırılır</a:t>
            </a:r>
            <a:endParaRPr lang="en-US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Toksik düzeylere nadiren ulaşırlar</a:t>
            </a:r>
            <a:endParaRPr lang="en-US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Sık ve küçük dozlarda alınmalıdır</a:t>
            </a:r>
            <a:r>
              <a:rPr lang="en-US" altLang="tr-TR" b="1"/>
              <a:t> (1-3 </a:t>
            </a:r>
            <a:r>
              <a:rPr lang="tr-TR" altLang="tr-TR" b="1"/>
              <a:t>gün</a:t>
            </a:r>
            <a:r>
              <a:rPr lang="en-US" altLang="tr-TR" b="1"/>
              <a:t>)</a:t>
            </a:r>
            <a:endParaRPr lang="tr-TR" altLang="tr-TR" b="1"/>
          </a:p>
          <a:p>
            <a:pPr eaLnBrk="1" hangingPunct="1"/>
            <a:endParaRPr lang="en-US" altLang="tr-TR"/>
          </a:p>
          <a:p>
            <a:pPr eaLnBrk="1" hangingPunct="1"/>
            <a:r>
              <a:rPr lang="tr-TR" altLang="tr-TR"/>
              <a:t>                                                 </a:t>
            </a:r>
          </a:p>
          <a:p>
            <a:pPr eaLnBrk="1" hangingPunct="1"/>
            <a:r>
              <a:rPr lang="tr-TR" altLang="tr-TR"/>
              <a:t>                       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6383338" y="981076"/>
            <a:ext cx="3529012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u="sng"/>
              <a:t>Yağda çözünenler</a:t>
            </a:r>
            <a:endParaRPr lang="en-US" altLang="tr-TR" sz="2800" b="1" u="sng"/>
          </a:p>
          <a:p>
            <a:pPr eaLnBrk="1" hangingPunct="1"/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Önce lenfe sonra kana geçerler</a:t>
            </a:r>
            <a:endParaRPr lang="en-US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Taşınımları için protein taşıyılara gereksinim vardır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Hücrelerde yağ ile birlikte depo edilirler</a:t>
            </a:r>
            <a:endParaRPr lang="en-US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Fazla miktarda alındıklarında toksik düzeylere ulaşırlar</a:t>
            </a:r>
            <a:endParaRPr lang="en-US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endParaRPr lang="tr-TR" altLang="tr-TR" b="1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b="1"/>
              <a:t>Periyodik dozlarda alınmalıdır</a:t>
            </a:r>
          </a:p>
        </p:txBody>
      </p:sp>
      <p:sp>
        <p:nvSpPr>
          <p:cNvPr id="73733" name="Rectangle 12"/>
          <p:cNvSpPr>
            <a:spLocks noChangeArrowheads="1"/>
          </p:cNvSpPr>
          <p:nvPr/>
        </p:nvSpPr>
        <p:spPr bwMode="auto">
          <a:xfrm>
            <a:off x="2208214" y="981076"/>
            <a:ext cx="3527425" cy="525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3734" name="Rectangle 13"/>
          <p:cNvSpPr>
            <a:spLocks noChangeArrowheads="1"/>
          </p:cNvSpPr>
          <p:nvPr/>
        </p:nvSpPr>
        <p:spPr bwMode="auto">
          <a:xfrm>
            <a:off x="6240463" y="908050"/>
            <a:ext cx="3816350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94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1"/>
            <a:ext cx="8229600" cy="5668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1800" b="1"/>
              <a:t>a) Suda çözülebilen</a:t>
            </a:r>
            <a:endParaRPr lang="tr-TR" altLang="tr-TR" sz="1800"/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/>
              <a:t>B ve C vitaminleri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/>
              <a:t>Vücutta az bulunur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/>
              <a:t>Depo edilmezler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1800" b="1"/>
              <a:t>	</a:t>
            </a:r>
            <a:r>
              <a:rPr lang="tr-TR" altLang="tr-TR" sz="1800" b="1">
                <a:solidFill>
                  <a:srgbClr val="FF3300"/>
                </a:solidFill>
              </a:rPr>
              <a:t>B Vitaminleri</a:t>
            </a:r>
            <a:r>
              <a:rPr lang="tr-TR" altLang="tr-TR" sz="1800">
                <a:solidFill>
                  <a:srgbClr val="FF3300"/>
                </a:solidFill>
              </a:rPr>
              <a:t> </a:t>
            </a:r>
            <a:r>
              <a:rPr lang="tr-TR" altLang="tr-TR" sz="1800">
                <a:solidFill>
                  <a:srgbClr val="FF3300"/>
                </a:solidFill>
                <a:sym typeface="Symbol" pitchFamily="18" charset="2"/>
              </a:rPr>
              <a:t>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/>
              <a:t>Yorgunluğu önler performansı artırır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 b="1"/>
              <a:t>Kasların ve sinir sisteminin faaliyeti için gereklidir.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 b="1"/>
              <a:t>Yetersizliğinde iştahsızlık, huzursuzluk, bellek zayıflığı ve dikkat azalması görülür.</a:t>
            </a:r>
            <a:r>
              <a:rPr lang="tr-TR" altLang="tr-TR" sz="18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180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1800" b="1">
                <a:solidFill>
                  <a:srgbClr val="FF3300"/>
                </a:solidFill>
                <a:sym typeface="Symbol" pitchFamily="18" charset="2"/>
              </a:rPr>
              <a:t>	C Vitaminleri</a:t>
            </a:r>
            <a:r>
              <a:rPr lang="tr-TR" altLang="tr-TR" sz="1800">
                <a:sym typeface="Symbol" pitchFamily="18" charset="2"/>
              </a:rPr>
              <a:t> </a:t>
            </a:r>
            <a:r>
              <a:rPr lang="tr-TR" altLang="tr-TR" sz="1800"/>
              <a:t> Sebze ve meyvede bulunur</a:t>
            </a:r>
            <a:endParaRPr lang="tr-TR" altLang="tr-TR" sz="1800">
              <a:sym typeface="Symbol" pitchFamily="18" charset="2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Doku yapımından görevlidir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Aminoasit metabolizmasında ve hormon sentezinde rol alır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Glikojen deposudur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Laktikasiti azaltır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Enfeksiyon riskini azaltır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O2 kullanımın artırır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 b="1">
                <a:sym typeface="Symbol" pitchFamily="18" charset="2"/>
              </a:rPr>
              <a:t>b)Yağda Çözülebilen(A,D,E,K</a:t>
            </a:r>
            <a:r>
              <a:rPr lang="tr-TR" altLang="tr-TR" sz="1800"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Depo edilebilir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Fazlası vücutta zararlı toksik etkisi gösterir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altLang="tr-TR" sz="1400">
                <a:sym typeface="Symbol" pitchFamily="18" charset="2"/>
              </a:rPr>
              <a:t>Fazlası yetişkinlerde bulantı, baş ağrısı, saç dökülmesi, 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1400">
                <a:sym typeface="Symbol" pitchFamily="18" charset="2"/>
              </a:rPr>
              <a:t>ishal gibi belirtiler oluşturur.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2255999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1800" i="1">
                <a:solidFill>
                  <a:srgbClr val="FF66CC"/>
                </a:solidFill>
                <a:latin typeface="Comic Sans MS" pitchFamily="66" charset="0"/>
              </a:rPr>
              <a:t>A Vitamini:</a:t>
            </a:r>
            <a:r>
              <a:rPr lang="tr-TR" altLang="tr-TR" sz="1800">
                <a:latin typeface="Comic Sans MS" pitchFamily="66" charset="0"/>
              </a:rPr>
              <a:t> Özellikle hayvansal gıdalarda bulunur.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>
                <a:latin typeface="Comic Sans MS" pitchFamily="66" charset="0"/>
              </a:rPr>
              <a:t>Bağışıklık sistemini ve gözü korur, daha iyi çalışmasını sağlar ve kuvvetlendirir.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 b="1"/>
              <a:t>Cildin tırnakların ve saçların sağlıklı kalmasını sağlar.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 b="1"/>
              <a:t>Diş ve dişetleri için büyük önem taşır .</a:t>
            </a:r>
            <a:endParaRPr lang="tr-TR" altLang="tr-TR" sz="180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800">
                <a:latin typeface="Comic Sans MS" pitchFamily="66" charset="0"/>
              </a:rPr>
              <a:t> Süt, balık, tavuk eti, ekmek, hamur işleri, patates, domates, elma ve portakal gibi yiyecek maddelerinde bulunur. Vücudun, bu vitamini en iyi biçimde kullanabilmesi için, D vitaminine ihtiyacı vardır.</a:t>
            </a:r>
            <a:endParaRPr lang="tr-TR" altLang="tr-TR" sz="1800" i="1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1800" i="1">
                <a:solidFill>
                  <a:srgbClr val="FF66CC"/>
                </a:solidFill>
                <a:latin typeface="Comic Sans MS" pitchFamily="66" charset="0"/>
              </a:rPr>
              <a:t>B Vitamini:</a:t>
            </a:r>
            <a:r>
              <a:rPr lang="tr-TR" altLang="tr-TR" sz="1800">
                <a:latin typeface="Comic Sans MS" pitchFamily="66" charset="0"/>
              </a:rPr>
              <a:t> Ekstra güç sağlar. Maydanoz, kırmızı biber, soğan, sarımsak, elma, portakal, mandalina gibi yiyecek maddelerinde  bulunur. (3000 metreden sonra uyku problemleri arttığından, sarımsak ayrıca uykuyu da düzenler.)</a:t>
            </a:r>
            <a:endParaRPr lang="tr-TR" altLang="tr-TR" sz="1800" i="1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tr-TR" sz="1800"/>
          </a:p>
        </p:txBody>
      </p:sp>
    </p:spTree>
    <p:extLst>
      <p:ext uri="{BB962C8B-B14F-4D97-AF65-F5344CB8AC3E}">
        <p14:creationId xmlns:p14="http://schemas.microsoft.com/office/powerpoint/2010/main" val="236478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4000">
                <a:solidFill>
                  <a:srgbClr val="800000"/>
                </a:solidFill>
              </a:rPr>
              <a:t>Karbonhidratlar</a:t>
            </a:r>
            <a:br>
              <a:rPr lang="tr-TR" sz="4000">
                <a:solidFill>
                  <a:srgbClr val="800000"/>
                </a:solidFill>
              </a:rPr>
            </a:br>
            <a:endParaRPr lang="tr-TR" sz="4000">
              <a:solidFill>
                <a:srgbClr val="8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sz="2400" dirty="0">
                <a:solidFill>
                  <a:srgbClr val="0000FF"/>
                </a:solidFill>
              </a:rPr>
              <a:t>Ağızda başlar (</a:t>
            </a:r>
            <a:r>
              <a:rPr lang="tr-TR" sz="2400" dirty="0" err="1">
                <a:solidFill>
                  <a:srgbClr val="0000FF"/>
                </a:solidFill>
              </a:rPr>
              <a:t>pityalin,amilaz</a:t>
            </a:r>
            <a:r>
              <a:rPr lang="tr-TR" sz="24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tr-TR" sz="2400" dirty="0" err="1">
                <a:solidFill>
                  <a:srgbClr val="0000FF"/>
                </a:solidFill>
              </a:rPr>
              <a:t>Disakkarit</a:t>
            </a:r>
            <a:r>
              <a:rPr lang="tr-TR" sz="2400" dirty="0">
                <a:solidFill>
                  <a:srgbClr val="0000FF"/>
                </a:solidFill>
              </a:rPr>
              <a:t> şeklinde,</a:t>
            </a:r>
          </a:p>
          <a:p>
            <a:pPr>
              <a:lnSpc>
                <a:spcPct val="90000"/>
              </a:lnSpc>
              <a:defRPr/>
            </a:pPr>
            <a:r>
              <a:rPr lang="tr-TR" sz="2400" dirty="0">
                <a:solidFill>
                  <a:srgbClr val="0000FF"/>
                </a:solidFill>
              </a:rPr>
              <a:t>İnce </a:t>
            </a:r>
            <a:r>
              <a:rPr lang="tr-TR" sz="2400" dirty="0" err="1">
                <a:solidFill>
                  <a:srgbClr val="0000FF"/>
                </a:solidFill>
              </a:rPr>
              <a:t>barsaktan</a:t>
            </a:r>
            <a:r>
              <a:rPr lang="tr-TR" sz="2400" dirty="0">
                <a:solidFill>
                  <a:srgbClr val="0000FF"/>
                </a:solidFill>
              </a:rPr>
              <a:t> emilimi (difüzyon) yoluyla kana geçiyor</a:t>
            </a:r>
          </a:p>
          <a:p>
            <a:pPr>
              <a:lnSpc>
                <a:spcPct val="90000"/>
              </a:lnSpc>
              <a:defRPr/>
            </a:pPr>
            <a:r>
              <a:rPr lang="tr-TR" sz="2400" dirty="0">
                <a:solidFill>
                  <a:srgbClr val="0000FF"/>
                </a:solidFill>
              </a:rPr>
              <a:t>Kas hücrelerinde, karaciğerde ve kanda belli bir miktar depolanıyor</a:t>
            </a:r>
          </a:p>
          <a:p>
            <a:pPr>
              <a:lnSpc>
                <a:spcPct val="90000"/>
              </a:lnSpc>
              <a:defRPr/>
            </a:pPr>
            <a:r>
              <a:rPr lang="tr-TR" sz="2400" dirty="0">
                <a:solidFill>
                  <a:srgbClr val="0000FF"/>
                </a:solidFill>
              </a:rPr>
              <a:t>Sindirildiklerinde </a:t>
            </a:r>
            <a:r>
              <a:rPr lang="tr-TR" sz="2400" dirty="0" err="1">
                <a:solidFill>
                  <a:srgbClr val="0000FF"/>
                </a:solidFill>
              </a:rPr>
              <a:t>monosakkarite</a:t>
            </a:r>
            <a:r>
              <a:rPr lang="tr-TR" sz="2400" dirty="0">
                <a:solidFill>
                  <a:srgbClr val="0000FF"/>
                </a:solidFill>
              </a:rPr>
              <a:t> dönüşürler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tr-TR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tr-TR" sz="2400" dirty="0"/>
          </a:p>
        </p:txBody>
      </p:sp>
      <p:pic>
        <p:nvPicPr>
          <p:cNvPr id="40964" name="Picture 5" descr="249_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1773239"/>
            <a:ext cx="3527425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7" descr="honey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1" y="4906965"/>
            <a:ext cx="157162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0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58213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tr-TR" altLang="tr-TR" i="1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tr-TR" altLang="tr-TR" i="1">
                <a:solidFill>
                  <a:srgbClr val="FF66CC"/>
                </a:solidFill>
                <a:latin typeface="Comic Sans MS" pitchFamily="66" charset="0"/>
              </a:rPr>
              <a:t>D Vitamini:</a:t>
            </a:r>
            <a:r>
              <a:rPr lang="tr-TR" altLang="tr-TR">
                <a:latin typeface="Comic Sans MS" pitchFamily="66" charset="0"/>
              </a:rPr>
              <a:t> </a:t>
            </a:r>
            <a:r>
              <a:rPr lang="tr-TR" altLang="tr-TR">
                <a:latin typeface="Times New Roman" pitchFamily="18" charset="0"/>
              </a:rPr>
              <a:t>Kalsiyum sindirimi için mutlaka gereklidir. </a:t>
            </a:r>
          </a:p>
          <a:p>
            <a:pPr eaLnBrk="1" hangingPunct="1">
              <a:defRPr/>
            </a:pPr>
            <a:r>
              <a:rPr lang="tr-TR" altLang="tr-TR">
                <a:latin typeface="Times New Roman" pitchFamily="18" charset="0"/>
              </a:rPr>
              <a:t>İnce bağırsaklardan kalsiyumun emilmesine yardımcı olur, </a:t>
            </a:r>
          </a:p>
          <a:p>
            <a:pPr eaLnBrk="1" hangingPunct="1">
              <a:defRPr/>
            </a:pPr>
            <a:r>
              <a:rPr lang="tr-TR" altLang="tr-TR">
                <a:latin typeface="Times New Roman" pitchFamily="18" charset="0"/>
              </a:rPr>
              <a:t>kalsiyumun kemiklerde ve dişlerde tutulmasını sağlar </a:t>
            </a:r>
          </a:p>
          <a:p>
            <a:pPr eaLnBrk="1" hangingPunct="1">
              <a:defRPr/>
            </a:pPr>
            <a:r>
              <a:rPr lang="tr-TR" altLang="tr-TR">
                <a:latin typeface="Times New Roman" pitchFamily="18" charset="0"/>
              </a:rPr>
              <a:t>Düzenli süt içen yada süt ürünlerini tüketenlerin yeterince D vitamini aldıkları söylenebilir. Derinin güneş ışığıyla karşılaşmasından sonra etkin olabilirler. Yumurta sarısı, sucuk, süt ve süt ürünlerinde ve deniz ürünlerinde bulunur. </a:t>
            </a:r>
            <a:endParaRPr lang="tr-TR" altLang="tr-TR" i="1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0029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Osteoporesis</a:t>
            </a:r>
          </a:p>
        </p:txBody>
      </p:sp>
      <p:pic>
        <p:nvPicPr>
          <p:cNvPr id="77827" name="Picture 3" descr="bon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3088" y="1432062"/>
            <a:ext cx="5183187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Raşitizm</a:t>
            </a:r>
          </a:p>
        </p:txBody>
      </p:sp>
      <p:pic>
        <p:nvPicPr>
          <p:cNvPr id="78851" name="Picture 3" descr="Blount3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6" y="2060576"/>
            <a:ext cx="5688013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1285875"/>
            <a:ext cx="64293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9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0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6" y="908050"/>
            <a:ext cx="4968875" cy="554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tr-TR" altLang="tr-TR" i="1" smtClean="0">
                <a:solidFill>
                  <a:srgbClr val="FF66CC"/>
                </a:solidFill>
                <a:latin typeface="Comic Sans MS" pitchFamily="66" charset="0"/>
              </a:rPr>
              <a:t>E Vitamini:</a:t>
            </a:r>
            <a:r>
              <a:rPr lang="tr-TR" altLang="tr-TR" smtClean="0">
                <a:latin typeface="Comic Sans MS" pitchFamily="66" charset="0"/>
              </a:rPr>
              <a:t> Hububat ve sütte bulunur. En önemli özelliği; A vitamininin vücutta korunmasını sağlamasıdır. Bu vitamin, hücrelerin daha uzun süre yaşamasını ve yenilenmesini sağlar. E vitamini eksikliği “kansızlık” olarak görülür.</a:t>
            </a:r>
          </a:p>
          <a:p>
            <a:pPr eaLnBrk="1" hangingPunct="1">
              <a:defRPr/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872632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Organizmadaki işlevleri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Antioksidant</a:t>
            </a:r>
          </a:p>
          <a:p>
            <a:pPr eaLnBrk="1" hangingPunct="1">
              <a:defRPr/>
            </a:pPr>
            <a:endParaRPr lang="tr-TR" altLang="tr-TR" smtClean="0"/>
          </a:p>
          <a:p>
            <a:pPr eaLnBrk="1" hangingPunct="1">
              <a:defRPr/>
            </a:pPr>
            <a:r>
              <a:rPr lang="tr-TR" altLang="tr-TR" smtClean="0"/>
              <a:t>Vitamin A’nın etkinliğini artırır</a:t>
            </a:r>
          </a:p>
          <a:p>
            <a:pPr eaLnBrk="1" hangingPunct="1">
              <a:defRPr/>
            </a:pPr>
            <a:endParaRPr lang="tr-TR" altLang="tr-TR" smtClean="0"/>
          </a:p>
          <a:p>
            <a:pPr eaLnBrk="1" hangingPunct="1">
              <a:defRPr/>
            </a:pPr>
            <a:r>
              <a:rPr lang="tr-TR" altLang="tr-TR" smtClean="0"/>
              <a:t>Dokulardaki normal solunum işleminin devam etmesine yardımcı olur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altLang="tr-TR" smtClean="0"/>
          </a:p>
          <a:p>
            <a:pPr eaLnBrk="1" hangingPunct="1">
              <a:defRPr/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12229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Eksiklik Belirtileri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>
                <a:solidFill>
                  <a:srgbClr val="00FF00"/>
                </a:solidFill>
              </a:rPr>
              <a:t>Tüm hayvanlarda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tr-TR" altLang="tr-TR" smtClean="0"/>
              <a:t>Zaman zaman gelişme sorunları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tr-TR" altLang="tr-TR" smtClean="0"/>
              <a:t>Uterusta yapısal dejenerasyon</a:t>
            </a:r>
          </a:p>
          <a:p>
            <a:pPr eaLnBrk="1" hangingPunct="1">
              <a:buFont typeface="Wingdings" panose="05000000000000000000" pitchFamily="2" charset="2"/>
              <a:buAutoNum type="arabicPeriod"/>
              <a:defRPr/>
            </a:pPr>
            <a:r>
              <a:rPr lang="tr-TR" altLang="tr-TR" smtClean="0"/>
              <a:t>Embriyonun damar sisteminde dejenerasyon ve anemi</a:t>
            </a:r>
          </a:p>
        </p:txBody>
      </p:sp>
    </p:spTree>
    <p:extLst>
      <p:ext uri="{BB962C8B-B14F-4D97-AF65-F5344CB8AC3E}">
        <p14:creationId xmlns:p14="http://schemas.microsoft.com/office/powerpoint/2010/main" val="911506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eed_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0" y="936625"/>
            <a:ext cx="6350000" cy="452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124201" y="300038"/>
            <a:ext cx="6557963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Deli civciv hastalığı (ensefalomalasia)</a:t>
            </a:r>
          </a:p>
        </p:txBody>
      </p:sp>
    </p:spTree>
    <p:extLst>
      <p:ext uri="{BB962C8B-B14F-4D97-AF65-F5344CB8AC3E}">
        <p14:creationId xmlns:p14="http://schemas.microsoft.com/office/powerpoint/2010/main" val="7228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eed_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052513"/>
            <a:ext cx="7272338" cy="4964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/>
              <a:t>Besinlerden alınır</a:t>
            </a:r>
            <a:r>
              <a:rPr lang="tr-TR" altLang="tr-TR" sz="2400">
                <a:sym typeface="Symbol" pitchFamily="18" charset="2"/>
              </a:rPr>
              <a:t></a:t>
            </a:r>
            <a:r>
              <a:rPr lang="tr-TR" altLang="tr-TR" sz="2400"/>
              <a:t>karbonhidrat</a:t>
            </a:r>
            <a:r>
              <a:rPr lang="tr-TR" altLang="tr-TR" sz="2400">
                <a:sym typeface="Symbol" pitchFamily="18" charset="2"/>
              </a:rPr>
              <a:t></a:t>
            </a:r>
            <a:r>
              <a:rPr lang="tr-TR" altLang="tr-TR" sz="2400"/>
              <a:t>vücutta glikojen olarak kas ve karaciğerde 	depolanır</a:t>
            </a:r>
            <a:endParaRPr lang="tr-TR" altLang="tr-TR" sz="240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sym typeface="Symbol" pitchFamily="18" charset="2"/>
              </a:rPr>
              <a:t>Kaslarada glikojen miktarı arttıkça</a:t>
            </a:r>
            <a:r>
              <a:rPr lang="tr-TR" altLang="tr-TR" sz="2400"/>
              <a:t>performans yükselir.</a:t>
            </a:r>
            <a:endParaRPr lang="tr-TR" altLang="tr-TR" sz="240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sym typeface="Symbol" pitchFamily="18" charset="2"/>
              </a:rPr>
              <a:t>İhtiyaç fazlası yağ olarak depolanır. </a:t>
            </a:r>
            <a:r>
              <a:rPr lang="tr-TR" altLang="tr-TR" sz="2400">
                <a:latin typeface="Comic Sans MS" pitchFamily="66" charset="0"/>
              </a:rPr>
              <a:t>Ayrıca; </a:t>
            </a:r>
            <a:r>
              <a:rPr lang="tr-TR" altLang="tr-TR" sz="2400" b="1">
                <a:solidFill>
                  <a:srgbClr val="FF3300"/>
                </a:solidFill>
                <a:latin typeface="Comic Sans MS" pitchFamily="66" charset="0"/>
              </a:rPr>
              <a:t>gereğinden fazla tüketilen karbonhidrat, kişide mide ve bağırsak bozukluklarına, şişmanlığa, kalsiyum yetersizliğine ve iştahsızlığa neden olabilmektedir.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b="1">
                <a:solidFill>
                  <a:srgbClr val="FF3300"/>
                </a:solidFill>
                <a:latin typeface="Comic Sans MS" pitchFamily="66" charset="0"/>
              </a:rPr>
              <a:t>Yetersiz karbonhidrat alımı söz konusu olduğunda ise, yağ ve protein, vücutta enerji kaynağı olarak kullanılacaklarından dolayı, yapıları gereği yorgunluğa ve bulantıya neden olurlar </a:t>
            </a:r>
            <a:endParaRPr lang="tr-TR" altLang="tr-TR" sz="2400">
              <a:solidFill>
                <a:srgbClr val="FF330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>
              <a:solidFill>
                <a:srgbClr val="FF330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altLang="tr-TR" sz="2400"/>
          </a:p>
          <a:p>
            <a:pPr eaLnBrk="1" hangingPunct="1">
              <a:lnSpc>
                <a:spcPct val="90000"/>
              </a:lnSpc>
              <a:defRPr/>
            </a:pP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1972046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9" y="1285875"/>
            <a:ext cx="64865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b="1"/>
              <a:t>MİNERALLER</a:t>
            </a:r>
            <a:br>
              <a:rPr lang="tr-TR" altLang="tr-TR" sz="4000" b="1"/>
            </a:br>
            <a:endParaRPr lang="tr-TR" altLang="tr-TR" sz="40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tr-TR" sz="2000"/>
              <a:t>Vücutta yapılamayan ve yiyeceklerle alınması gereken öğelerdir.</a:t>
            </a:r>
            <a:endParaRPr lang="tr-TR" altLang="tr-TR" sz="2000"/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2000">
                <a:latin typeface="Comic Sans MS" pitchFamily="66" charset="0"/>
              </a:rPr>
              <a:t>Mineraller arasında en önemlileri ise </a:t>
            </a:r>
            <a:r>
              <a:rPr lang="tr-TR" altLang="tr-TR" sz="2000" b="1">
                <a:solidFill>
                  <a:srgbClr val="FF66CC"/>
                </a:solidFill>
                <a:latin typeface="Comic Sans MS" pitchFamily="66" charset="0"/>
              </a:rPr>
              <a:t>Kalsiyum, Magnezyum, Sodyum ve Potasyumdur</a:t>
            </a:r>
            <a:r>
              <a:rPr lang="tr-TR" altLang="tr-TR" sz="2000">
                <a:latin typeface="Comic Sans MS" pitchFamily="66" charset="0"/>
              </a:rPr>
              <a:t>. </a:t>
            </a: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tr-TR" sz="2000"/>
              <a:t>Kalsiyum, fosfor, demir, magnezyum, potasyum ve sodyum gereksinim </a:t>
            </a:r>
            <a:r>
              <a:rPr lang="tr-TR" altLang="tr-TR" sz="2000"/>
              <a:t>	</a:t>
            </a:r>
            <a:r>
              <a:rPr lang="en-US" altLang="tr-TR" sz="2000"/>
              <a:t>fazladır</a:t>
            </a: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tr-TR" sz="2000"/>
              <a:t>Bakır, solanyum, kobalt, iyot gereksinim daha az</a:t>
            </a: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tr-TR" sz="2000" b="1"/>
              <a:t>Görevleri:</a:t>
            </a: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tr-TR" sz="2000"/>
              <a:t>- Kemik gelişimi, büyüme</a:t>
            </a: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tr-TR" sz="2000"/>
              <a:t>- Kas kasılması, sinir iletimi ve vücut su dengesi sağlanması</a:t>
            </a: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tr-TR" sz="2000"/>
              <a:t>Demir bir kan proteini olan hemoglobin yapımı için gereklidir.</a:t>
            </a: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tr-TR" sz="2000"/>
              <a:t>Hemoglobin azaldıkça kansızlık oluşur.</a:t>
            </a:r>
            <a:endParaRPr lang="tr-TR" altLang="tr-TR" sz="2000"/>
          </a:p>
          <a:p>
            <a:pPr eaLnBrk="1" hangingPunct="1">
              <a:lnSpc>
                <a:spcPct val="80000"/>
              </a:lnSpc>
              <a:defRPr/>
            </a:pPr>
            <a:endParaRPr lang="tr-TR" altLang="tr-TR" sz="2000"/>
          </a:p>
        </p:txBody>
      </p:sp>
    </p:spTree>
    <p:extLst>
      <p:ext uri="{BB962C8B-B14F-4D97-AF65-F5344CB8AC3E}">
        <p14:creationId xmlns:p14="http://schemas.microsoft.com/office/powerpoint/2010/main" val="2628415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1"/>
            <a:ext cx="8229600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tr-TR" sz="2400"/>
              <a:t>Görevi: Akciğerden kaslara O2 ta</a:t>
            </a:r>
            <a:r>
              <a:rPr lang="tr-TR" altLang="tr-TR" sz="2400"/>
              <a:t>ş</a:t>
            </a:r>
            <a:r>
              <a:rPr lang="en-US" altLang="tr-TR" sz="2400"/>
              <a:t>ımasıdır </a:t>
            </a:r>
            <a:r>
              <a:rPr lang="tr-TR" altLang="tr-TR" sz="2400">
                <a:sym typeface="Symbol" pitchFamily="18" charset="2"/>
              </a:rPr>
              <a:t></a:t>
            </a:r>
            <a:r>
              <a:rPr lang="tr-TR" altLang="tr-TR" sz="2400"/>
              <a:t>O</a:t>
            </a:r>
            <a:r>
              <a:rPr lang="tr-TR" altLang="tr-TR" sz="2400">
                <a:sym typeface="Symbol" pitchFamily="18" charset="2"/>
              </a:rPr>
              <a:t>2 enerji oluşumunda 	önemli 		rol alır.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solidFill>
                  <a:srgbClr val="FF3300"/>
                </a:solidFill>
                <a:sym typeface="Symbol" pitchFamily="18" charset="2"/>
              </a:rPr>
              <a:t>Demir azaldıkça </a:t>
            </a:r>
            <a:r>
              <a:rPr lang="tr-TR" altLang="tr-TR" sz="2400">
                <a:solidFill>
                  <a:srgbClr val="FF3300"/>
                </a:solidFill>
              </a:rPr>
              <a:t>hemoglobin azalır </a:t>
            </a:r>
            <a:r>
              <a:rPr lang="tr-TR" altLang="tr-TR" sz="2400">
                <a:solidFill>
                  <a:srgbClr val="FF3300"/>
                </a:solidFill>
                <a:sym typeface="Symbol" pitchFamily="18" charset="2"/>
              </a:rPr>
              <a:t></a:t>
            </a:r>
            <a:r>
              <a:rPr lang="tr-TR" altLang="tr-TR" sz="2400">
                <a:solidFill>
                  <a:srgbClr val="FF3300"/>
                </a:solidFill>
              </a:rPr>
              <a:t>O</a:t>
            </a:r>
            <a:r>
              <a:rPr lang="tr-TR" altLang="tr-TR" sz="2400">
                <a:solidFill>
                  <a:srgbClr val="FF3300"/>
                </a:solidFill>
                <a:sym typeface="Symbol" pitchFamily="18" charset="2"/>
              </a:rPr>
              <a:t>2 azalır </a:t>
            </a:r>
            <a:r>
              <a:rPr lang="tr-TR" altLang="tr-TR" sz="2400">
                <a:solidFill>
                  <a:srgbClr val="FF3300"/>
                </a:solidFill>
              </a:rPr>
              <a:t>Enerji azalır.</a:t>
            </a:r>
            <a:endParaRPr lang="tr-TR" altLang="tr-TR" sz="2400">
              <a:solidFill>
                <a:srgbClr val="FF330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sym typeface="Symbol" pitchFamily="18" charset="2"/>
              </a:rPr>
              <a:t>Kalsiyum, fosforla </a:t>
            </a:r>
            <a:r>
              <a:rPr lang="tr-TR" altLang="tr-TR" sz="2400"/>
              <a:t>kemik ve dişlerin yapısını oluşturur</a:t>
            </a:r>
            <a:endParaRPr lang="tr-TR" altLang="tr-TR" sz="240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sym typeface="Symbol" pitchFamily="18" charset="2"/>
              </a:rPr>
              <a:t>Kas kasılması, kanın pıhtılaşması sinir iletimi görevlerini üstlenir.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sym typeface="Symbol" pitchFamily="18" charset="2"/>
              </a:rPr>
              <a:t>İskelet kaslarının kasılma gücü </a:t>
            </a:r>
            <a:r>
              <a:rPr lang="tr-TR" altLang="tr-TR" sz="2400"/>
              <a:t>Kuvvetli kemik yapısı ile mümkündür</a:t>
            </a:r>
            <a:endParaRPr lang="tr-TR" altLang="tr-TR" sz="240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sym typeface="Symbol" pitchFamily="18" charset="2"/>
              </a:rPr>
              <a:t>Mineral kaybı </a:t>
            </a:r>
            <a:r>
              <a:rPr lang="tr-TR" altLang="tr-TR" sz="2400"/>
              <a:t>Spor türüne egzersizin yopunluğuna, süresine ve iklim 	şartlarına göre farklılık gösterir.</a:t>
            </a:r>
            <a:endParaRPr lang="tr-TR" altLang="tr-TR" sz="240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>
                <a:sym typeface="Symbol" pitchFamily="18" charset="2"/>
              </a:rPr>
              <a:t>Yeterizliğinde: Kramp, yorgunluk, nefes almada güçlük, performansda 		düşüklük.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23075420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chemeClr val="tx1"/>
                </a:solidFill>
                <a:effectLst/>
              </a:rPr>
              <a:t>SU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/>
              <a:t>İnsan 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/>
              <a:t>O2 siz 1 kaç dakika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/>
              <a:t>Susuz 1 kaç saat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/>
              <a:t>Yiyeceksiz 1 kaç hafta yaşayabilir.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/>
              <a:t>O2 den sonra en önemli öğedir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/>
              <a:t>Vücudun %60’ı sudur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/>
              <a:t>Günlük 2500 ml su alır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/>
              <a:t>Bunun 1500ml idrar, 100 ml dışkı, 50 ml terle 900 ml solunum yolu ile atılır.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 b="1"/>
              <a:t>Görevleri:</a:t>
            </a:r>
            <a:endParaRPr lang="tr-TR" altLang="tr-TR" sz="1800"/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 b="1"/>
              <a:t>Taşıyıcı  metabolizmada yardımcıdır.</a:t>
            </a:r>
            <a:endParaRPr lang="tr-TR" altLang="tr-TR" sz="1600"/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/>
              <a:t> Kanda karbonhidrat, yağ, protein, hormon ve O2 yi çalışan kaslara </a:t>
            </a:r>
            <a:r>
              <a:rPr lang="tr-TR" altLang="tr-TR" sz="1800">
                <a:sym typeface="Symbol" pitchFamily="18" charset="2"/>
              </a:rPr>
              <a:t></a:t>
            </a:r>
            <a:r>
              <a:rPr lang="tr-TR" altLang="tr-TR" sz="1800"/>
              <a:t> Amonyak, karbondioksit ve laktik asiti dokulardan uzaklaştırır.</a:t>
            </a:r>
            <a:endParaRPr lang="tr-TR" altLang="tr-TR" sz="1800" b="1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 b="1">
                <a:sym typeface="Symbol" pitchFamily="18" charset="2"/>
              </a:rPr>
              <a:t>Isı Dengeleyicidir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sz="1800">
                <a:sym typeface="Symbol" pitchFamily="18" charset="2"/>
              </a:rPr>
              <a:t>Organizmada yüksek ısı oluğunda </a:t>
            </a:r>
            <a:r>
              <a:rPr lang="tr-TR" altLang="tr-TR" sz="1800"/>
              <a:t>su olmazsa </a:t>
            </a:r>
            <a:r>
              <a:rPr lang="tr-TR" altLang="tr-TR" sz="1800">
                <a:sym typeface="Symbol" pitchFamily="18" charset="2"/>
              </a:rPr>
              <a:t></a:t>
            </a:r>
            <a:r>
              <a:rPr lang="tr-TR" altLang="tr-TR" sz="1800"/>
              <a:t>soğutma sistemi terle gerçekleşmeyecektir. Isının dağıtılmaması ise dolaşım ve sinir sistemini bozacaktır.</a:t>
            </a:r>
            <a:endParaRPr lang="tr-TR" altLang="tr-TR" sz="180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altLang="tr-TR" sz="1600" b="1">
                <a:sym typeface="Symbol" pitchFamily="18" charset="2"/>
              </a:rPr>
              <a:t>Hücre içinde  oluşan kimyasal olaylar</a:t>
            </a:r>
            <a:r>
              <a:rPr lang="tr-TR" altLang="tr-TR" sz="1600">
                <a:sym typeface="Symbol" pitchFamily="18" charset="2"/>
              </a:rPr>
              <a:t> </a:t>
            </a:r>
            <a:r>
              <a:rPr lang="tr-TR" altLang="tr-TR" sz="1600"/>
              <a:t>enerjyi sağlar. Su bu olayların ortamını hazırlar. Suyun olmadığı bir ortamda enerji oluşumu gerçekleşmeyecektir.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156246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mtClean="0">
                <a:effectLst/>
                <a:sym typeface="Symbol" pitchFamily="18" charset="2"/>
              </a:rPr>
              <a:t>Beyin çalışması için gerekli enerjiyi sadece karbonhidratdan alır.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altLang="tr-TR" smtClean="0">
              <a:effectLst/>
              <a:sym typeface="Symbol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altLang="tr-TR" b="1" smtClean="0">
              <a:effectLst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mtClean="0">
                <a:latin typeface="Comic Sans MS" pitchFamily="66" charset="0"/>
              </a:rPr>
              <a:t>Karbonhidratlar yapıları gereği iki grupta incelenirler. Bileşik ve basit.</a:t>
            </a:r>
          </a:p>
          <a:p>
            <a:pPr eaLnBrk="1" hangingPunct="1">
              <a:defRPr/>
            </a:pPr>
            <a:endParaRPr lang="tr-TR" altLang="tr-TR" smtClean="0">
              <a:effectLst/>
              <a:sym typeface="Symbol" pitchFamily="18" charset="2"/>
            </a:endParaRPr>
          </a:p>
          <a:p>
            <a:pPr eaLnBrk="1" hangingPunct="1">
              <a:defRPr/>
            </a:pP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4742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b="1" smtClean="0">
                <a:solidFill>
                  <a:srgbClr val="FF3300"/>
                </a:solidFill>
                <a:effectLst/>
                <a:sym typeface="Symbol" pitchFamily="18" charset="2"/>
              </a:rPr>
              <a:t>Basit Şekerler</a:t>
            </a:r>
            <a:endParaRPr lang="tr-TR" altLang="tr-TR" smtClean="0">
              <a:solidFill>
                <a:srgbClr val="FF3300"/>
              </a:solidFill>
              <a:effectLst/>
              <a:sym typeface="Symbol" pitchFamily="18" charset="2"/>
            </a:endParaRPr>
          </a:p>
          <a:p>
            <a:pPr eaLnBrk="1" hangingPunct="1">
              <a:defRPr/>
            </a:pPr>
            <a:r>
              <a:rPr lang="tr-TR" altLang="tr-TR" smtClean="0">
                <a:effectLst/>
                <a:sym typeface="Symbol" pitchFamily="18" charset="2"/>
              </a:rPr>
              <a:t>Çabuk emilip kan şekerinde çabuk artışa ve azalmaya sebep olur. </a:t>
            </a:r>
            <a:r>
              <a:rPr lang="tr-TR" altLang="tr-TR" smtClean="0">
                <a:latin typeface="Comic Sans MS" pitchFamily="66" charset="0"/>
              </a:rPr>
              <a:t>Basit karbonhidratlara örnek olarak da; </a:t>
            </a:r>
            <a:r>
              <a:rPr lang="tr-TR" altLang="tr-TR" smtClean="0">
                <a:solidFill>
                  <a:srgbClr val="990033"/>
                </a:solidFill>
                <a:latin typeface="Comic Sans MS" pitchFamily="66" charset="0"/>
              </a:rPr>
              <a:t>çay şekeri, meyve suyu, bal, pekmez, lokum, çikolata, puding</a:t>
            </a:r>
            <a:r>
              <a:rPr lang="tr-TR" altLang="tr-TR" smtClean="0">
                <a:latin typeface="Comic Sans MS" pitchFamily="66" charset="0"/>
              </a:rPr>
              <a:t> ve benzerlerini gösterebiliriz.</a:t>
            </a:r>
          </a:p>
          <a:p>
            <a:pPr eaLnBrk="1" hangingPunct="1">
              <a:defRPr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6936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b="1">
                <a:solidFill>
                  <a:srgbClr val="FF3300"/>
                </a:solidFill>
                <a:sym typeface="Symbol" pitchFamily="18" charset="2"/>
              </a:rPr>
              <a:t>Bileşik Şekerler</a:t>
            </a:r>
            <a:endParaRPr lang="tr-TR" altLang="tr-TR">
              <a:solidFill>
                <a:srgbClr val="FF3300"/>
              </a:solidFill>
              <a:sym typeface="Symbol" pitchFamily="18" charset="2"/>
            </a:endParaRPr>
          </a:p>
          <a:p>
            <a:pPr eaLnBrk="1" hangingPunct="1">
              <a:defRPr/>
            </a:pPr>
            <a:r>
              <a:rPr lang="tr-TR" altLang="tr-TR">
                <a:sym typeface="Symbol" pitchFamily="18" charset="2"/>
              </a:rPr>
              <a:t>Sindirimi 3-4 saat sürer. Tahıllar(pirinç, ekmek, makarna)kurubaklagiller (fasulye, barbunya)</a:t>
            </a:r>
          </a:p>
          <a:p>
            <a:pPr eaLnBrk="1" hangingPunct="1">
              <a:defRPr/>
            </a:pPr>
            <a:r>
              <a:rPr lang="tr-TR" altLang="tr-TR">
                <a:latin typeface="Comic Sans MS" pitchFamily="66" charset="0"/>
              </a:rPr>
              <a:t>Bileşiklere örnek olarak; </a:t>
            </a:r>
            <a:r>
              <a:rPr lang="tr-TR" altLang="tr-TR" b="1">
                <a:solidFill>
                  <a:srgbClr val="990033"/>
                </a:solidFill>
                <a:latin typeface="Comic Sans MS" pitchFamily="66" charset="0"/>
              </a:rPr>
              <a:t>ekmek, kek, pirinç, makarna, bulgur, bisküvi, mısır, barbunya, patates, fındık, kuru üzüm, kuru kayısı, elma, muz</a:t>
            </a:r>
            <a:r>
              <a:rPr lang="tr-TR" altLang="tr-TR">
                <a:latin typeface="Comic Sans MS" pitchFamily="66" charset="0"/>
              </a:rPr>
              <a:t> ve benzerlerini gösterebiliriz.</a:t>
            </a:r>
            <a:endParaRPr lang="tr-TR" altLang="tr-TR">
              <a:sym typeface="Symbol" pitchFamily="18" charset="2"/>
            </a:endParaRPr>
          </a:p>
          <a:p>
            <a:pPr eaLnBrk="1" hangingPunct="1">
              <a:defRPr/>
            </a:pPr>
            <a:r>
              <a:rPr lang="tr-TR" altLang="tr-TR">
                <a:sym typeface="Symbol" pitchFamily="18" charset="2"/>
              </a:rPr>
              <a:t>KARBONHİDRATLAR </a:t>
            </a:r>
            <a:r>
              <a:rPr lang="tr-TR" altLang="tr-TR"/>
              <a:t>Hızla kana karıştığı için iştahınızı azaltarak vücudunuz için gerekli olan besinleri yeterli miktarda yemenizi engeller</a:t>
            </a:r>
          </a:p>
          <a:p>
            <a:pPr eaLnBrk="1" hangingPunct="1">
              <a:defRPr/>
            </a:pP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7286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533400"/>
            <a:ext cx="8763000" cy="6019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altLang="tr-TR" sz="2400">
                <a:latin typeface="Comic Sans MS" pitchFamily="66" charset="0"/>
              </a:rPr>
              <a:t>Egzersiz öncesinde Basit Karbonhidratlar tercih edilmez. Çünkü verdiği enerji, kısa sürelidir. Sonrasında kendimizi halsiz hissederiz. Ayrıca kan şekerini de düşürürler ve kasların glikojen depolarının boşalmasına neden olurlar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2400">
                <a:latin typeface="Comic Sans MS" pitchFamily="66" charset="0"/>
              </a:rPr>
              <a:t>Basit karbonhidratlar, genelde egzersiz sonrası tercih edilirler. Çünkü bunlar, etkili insülin</a:t>
            </a:r>
            <a:r>
              <a:rPr lang="tr-TR" altLang="tr-TR" sz="2400" b="1">
                <a:latin typeface="Comic Sans MS" pitchFamily="66" charset="0"/>
              </a:rPr>
              <a:t> </a:t>
            </a:r>
            <a:r>
              <a:rPr lang="tr-TR" altLang="tr-TR" sz="2400">
                <a:latin typeface="Comic Sans MS" pitchFamily="66" charset="0"/>
              </a:rPr>
              <a:t>salgılayıcılarıdırlar. (İnsülin: Kandaki şekerin hücrelere girip, orada kullanılabilmesini sağlayan bir çeşit kurye)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tr-TR" sz="2400">
                <a:latin typeface="Comic Sans MS" pitchFamily="66" charset="0"/>
              </a:rPr>
              <a:t>Dinlenme anında, yüksek insülin seviyesi, daha fazla yağ depolanması anlamına gelmektedir. Fakat egzersizden hemen sonra yüksek insülin seviyeleri, daha hızlı iyileşmeye ve daha fazla kas gelişimine imkan sağlarlar</a:t>
            </a:r>
            <a:r>
              <a:rPr lang="tr-TR" altLang="tr-TR" sz="2000">
                <a:latin typeface="Comic Sans MS" pitchFamily="66" charset="0"/>
              </a:rPr>
              <a:t>.</a:t>
            </a:r>
            <a:endParaRPr lang="en-US" altLang="tr-TR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9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1668</Words>
  <Application>Microsoft Office PowerPoint</Application>
  <PresentationFormat>Geniş ekran</PresentationFormat>
  <Paragraphs>347</Paragraphs>
  <Slides>53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Futura Md BT</vt:lpstr>
      <vt:lpstr>Geneva</vt:lpstr>
      <vt:lpstr>Impact</vt:lpstr>
      <vt:lpstr>Monotype Sorts</vt:lpstr>
      <vt:lpstr>MS Outlook</vt:lpstr>
      <vt:lpstr>Symbol</vt:lpstr>
      <vt:lpstr>Tahoma</vt:lpstr>
      <vt:lpstr>Times New Roman</vt:lpstr>
      <vt:lpstr>Verdana</vt:lpstr>
      <vt:lpstr>Wingdings</vt:lpstr>
      <vt:lpstr>Office Teması</vt:lpstr>
      <vt:lpstr>Microsoft Clip Gallery</vt:lpstr>
      <vt:lpstr>ANT 311 Beslenme İlkeleri ve Beslenme Antropolojisi</vt:lpstr>
      <vt:lpstr>PowerPoint Sunusu</vt:lpstr>
      <vt:lpstr>PowerPoint Sunusu</vt:lpstr>
      <vt:lpstr>Karbonhidratlar </vt:lpstr>
      <vt:lpstr>PowerPoint Sunusu</vt:lpstr>
      <vt:lpstr>PowerPoint Sunusu</vt:lpstr>
      <vt:lpstr>PowerPoint Sunusu</vt:lpstr>
      <vt:lpstr>PowerPoint Sunusu</vt:lpstr>
      <vt:lpstr>PowerPoint Sunusu</vt:lpstr>
      <vt:lpstr>KARBONHİDRAT TÜKETİMİNDEKİ TREND</vt:lpstr>
      <vt:lpstr>YAĞLAR</vt:lpstr>
      <vt:lpstr>PowerPoint Sunusu</vt:lpstr>
      <vt:lpstr>PowerPoint Sunusu</vt:lpstr>
      <vt:lpstr>PowerPoint Sunusu</vt:lpstr>
      <vt:lpstr>PowerPoint Sunusu</vt:lpstr>
      <vt:lpstr>PowerPoint Sunusu</vt:lpstr>
      <vt:lpstr>Doymuş Yağlar</vt:lpstr>
      <vt:lpstr>Doymamış Yağlar</vt:lpstr>
      <vt:lpstr>PowerPoint Sunusu</vt:lpstr>
      <vt:lpstr>PowerPoint Sunusu</vt:lpstr>
      <vt:lpstr>Fazla alınan yağ</vt:lpstr>
      <vt:lpstr>PowerPoint Sunusu</vt:lpstr>
      <vt:lpstr>PROTEİNLER </vt:lpstr>
      <vt:lpstr>PROTEİNLER </vt:lpstr>
      <vt:lpstr>PowerPoint Sunusu</vt:lpstr>
      <vt:lpstr>PowerPoint Sunusu</vt:lpstr>
      <vt:lpstr>Önerilen diyet</vt:lpstr>
      <vt:lpstr>PROTEİN ENERJİ YETERSİZLİĞİ ( MALNUTRİSYON ) </vt:lpstr>
      <vt:lpstr>Malnütrisyonu hazırlayıcı nedenler</vt:lpstr>
      <vt:lpstr>VİTAMİNLER</vt:lpstr>
      <vt:lpstr>VİTAMİNLER-MİNERALLER VE 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Osteoporesis</vt:lpstr>
      <vt:lpstr>Raşitizm</vt:lpstr>
      <vt:lpstr>PowerPoint Sunusu</vt:lpstr>
      <vt:lpstr>PowerPoint Sunusu</vt:lpstr>
      <vt:lpstr>PowerPoint Sunusu</vt:lpstr>
      <vt:lpstr>Organizmadaki işlevleri</vt:lpstr>
      <vt:lpstr>Eksiklik Belirtileri</vt:lpstr>
      <vt:lpstr>PowerPoint Sunusu</vt:lpstr>
      <vt:lpstr>PowerPoint Sunusu</vt:lpstr>
      <vt:lpstr>PowerPoint Sunusu</vt:lpstr>
      <vt:lpstr>MİNERALLER </vt:lpstr>
      <vt:lpstr>PowerPoint Sunusu</vt:lpstr>
      <vt:lpstr>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2</cp:revision>
  <dcterms:created xsi:type="dcterms:W3CDTF">2017-10-23T22:13:51Z</dcterms:created>
  <dcterms:modified xsi:type="dcterms:W3CDTF">2017-10-23T22:19:26Z</dcterms:modified>
</cp:coreProperties>
</file>