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9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78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25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9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2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740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668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0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08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16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A4C3-F265-4731-8471-81922C2B85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72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4A4C3-F265-4731-8471-81922C2B85B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05622-883D-400E-A705-80FDF9FC9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1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Information Technology in Business and Society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IT </a:t>
            </a:r>
            <a:r>
              <a:rPr lang="tr-TR" dirty="0" err="1" smtClean="0"/>
              <a:t>Infrastucture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9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err="1"/>
              <a:t>Laudon</a:t>
            </a:r>
            <a:r>
              <a:rPr lang="tr-TR" sz="3200" dirty="0"/>
              <a:t> K. </a:t>
            </a:r>
            <a:r>
              <a:rPr lang="tr-TR" sz="3200" dirty="0" err="1"/>
              <a:t>and</a:t>
            </a:r>
            <a:r>
              <a:rPr lang="tr-TR" sz="3200" dirty="0"/>
              <a:t> J. </a:t>
            </a:r>
            <a:r>
              <a:rPr lang="tr-TR" sz="3200" dirty="0" err="1"/>
              <a:t>Laudon</a:t>
            </a:r>
            <a:r>
              <a:rPr lang="tr-TR" sz="3200" dirty="0"/>
              <a:t> (2018), </a:t>
            </a:r>
            <a:r>
              <a:rPr lang="tr-TR" sz="3200" dirty="0" err="1"/>
              <a:t>Managing</a:t>
            </a:r>
            <a:r>
              <a:rPr lang="tr-TR" sz="3200" dirty="0"/>
              <a:t> Information </a:t>
            </a:r>
            <a:r>
              <a:rPr lang="tr-TR" sz="3200" dirty="0" err="1"/>
              <a:t>Systems</a:t>
            </a:r>
            <a:r>
              <a:rPr lang="tr-TR" sz="3200" dirty="0"/>
              <a:t> </a:t>
            </a:r>
            <a:r>
              <a:rPr lang="tr-TR" sz="3200" dirty="0" err="1"/>
              <a:t>Managing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Digital</a:t>
            </a:r>
            <a:r>
              <a:rPr lang="tr-TR" sz="3200" dirty="0"/>
              <a:t> </a:t>
            </a:r>
            <a:r>
              <a:rPr lang="tr-TR" sz="3200" dirty="0" err="1"/>
              <a:t>Firm</a:t>
            </a:r>
            <a:r>
              <a:rPr lang="tr-TR" sz="3200" dirty="0"/>
              <a:t>, </a:t>
            </a:r>
            <a:r>
              <a:rPr lang="tr-TR" sz="3200" dirty="0" err="1"/>
              <a:t>Pearson</a:t>
            </a:r>
            <a:r>
              <a:rPr lang="tr-TR" sz="3200" dirty="0"/>
              <a:t>, 15th Ed.</a:t>
            </a:r>
          </a:p>
          <a:p>
            <a:r>
              <a:rPr lang="tr-TR" altLang="en-US" sz="3200" dirty="0" err="1"/>
              <a:t>Laudon</a:t>
            </a:r>
            <a:r>
              <a:rPr lang="tr-TR" altLang="en-US" sz="3200" dirty="0"/>
              <a:t> K. </a:t>
            </a:r>
            <a:r>
              <a:rPr lang="tr-TR" altLang="en-US" sz="3200" dirty="0" err="1"/>
              <a:t>and</a:t>
            </a:r>
            <a:r>
              <a:rPr lang="tr-TR" altLang="en-US" sz="3200" dirty="0"/>
              <a:t> J. </a:t>
            </a:r>
            <a:r>
              <a:rPr lang="tr-TR" altLang="en-US" sz="3200" dirty="0" err="1"/>
              <a:t>Laudon</a:t>
            </a:r>
            <a:r>
              <a:rPr lang="tr-TR" altLang="en-US" sz="3200" dirty="0"/>
              <a:t> (2005), Essentials of Management Information </a:t>
            </a:r>
            <a:r>
              <a:rPr lang="tr-TR" altLang="en-US" sz="3200" dirty="0" err="1"/>
              <a:t>Systems</a:t>
            </a:r>
            <a:r>
              <a:rPr lang="tr-TR" altLang="en-US" sz="3200" dirty="0"/>
              <a:t>, </a:t>
            </a:r>
            <a:r>
              <a:rPr lang="tr-TR" altLang="en-US" sz="3200" dirty="0" err="1"/>
              <a:t>Pearson</a:t>
            </a:r>
            <a:r>
              <a:rPr lang="tr-TR" altLang="en-US" sz="3200" dirty="0"/>
              <a:t>, 6ed.</a:t>
            </a:r>
          </a:p>
          <a:p>
            <a:r>
              <a:rPr lang="en-US" sz="3200" dirty="0"/>
              <a:t>Plant </a:t>
            </a:r>
            <a:r>
              <a:rPr lang="tr-TR" sz="3200" dirty="0" smtClean="0"/>
              <a:t>R. </a:t>
            </a:r>
            <a:r>
              <a:rPr lang="en-US" sz="3200" dirty="0" smtClean="0"/>
              <a:t>and </a:t>
            </a:r>
            <a:r>
              <a:rPr lang="tr-TR" sz="3200" dirty="0" smtClean="0"/>
              <a:t>S. </a:t>
            </a:r>
            <a:r>
              <a:rPr lang="en-US" sz="3200" dirty="0" smtClean="0"/>
              <a:t>Murrell </a:t>
            </a:r>
            <a:r>
              <a:rPr lang="en-US" sz="3200" dirty="0"/>
              <a:t>(2007), An Executive’s Guide to Information </a:t>
            </a:r>
            <a:r>
              <a:rPr lang="en-US" sz="3200" dirty="0" smtClean="0"/>
              <a:t>Technology</a:t>
            </a:r>
            <a:r>
              <a:rPr lang="tr-TR" sz="3200" dirty="0" smtClean="0"/>
              <a:t>, Cambridge </a:t>
            </a:r>
            <a:r>
              <a:rPr lang="tr-TR" sz="3200" dirty="0" err="1" smtClean="0"/>
              <a:t>University</a:t>
            </a:r>
            <a:r>
              <a:rPr lang="tr-TR" sz="3200" dirty="0" smtClean="0"/>
              <a:t> </a:t>
            </a:r>
            <a:r>
              <a:rPr lang="tr-TR" sz="3200" dirty="0" err="1" smtClean="0"/>
              <a:t>Press</a:t>
            </a:r>
            <a:r>
              <a:rPr lang="tr-TR" sz="3200" dirty="0" smtClean="0"/>
              <a:t>.</a:t>
            </a:r>
          </a:p>
          <a:p>
            <a:r>
              <a:rPr lang="tr-TR" sz="3200" dirty="0" err="1" smtClean="0"/>
              <a:t>Baltzan</a:t>
            </a:r>
            <a:r>
              <a:rPr lang="tr-TR" sz="3200" dirty="0" smtClean="0"/>
              <a:t> P. (2018), </a:t>
            </a:r>
            <a:r>
              <a:rPr lang="tr-TR" sz="3200" i="1" dirty="0" smtClean="0"/>
              <a:t>Business </a:t>
            </a:r>
            <a:r>
              <a:rPr lang="tr-TR" sz="3200" i="1" dirty="0" err="1" smtClean="0"/>
              <a:t>Driven</a:t>
            </a:r>
            <a:r>
              <a:rPr lang="tr-TR" sz="3200" i="1" dirty="0" smtClean="0"/>
              <a:t> Information </a:t>
            </a:r>
            <a:r>
              <a:rPr lang="tr-TR" sz="3200" i="1" dirty="0" err="1" smtClean="0"/>
              <a:t>Systems</a:t>
            </a:r>
            <a:r>
              <a:rPr lang="tr-TR" sz="3200" dirty="0" smtClean="0"/>
              <a:t>, </a:t>
            </a:r>
            <a:r>
              <a:rPr lang="tr-TR" sz="3200" dirty="0" err="1" smtClean="0"/>
              <a:t>McGraw</a:t>
            </a:r>
            <a:r>
              <a:rPr lang="tr-TR" sz="3200" dirty="0" smtClean="0"/>
              <a:t> </a:t>
            </a:r>
            <a:r>
              <a:rPr lang="tr-TR" sz="3200" dirty="0" err="1" smtClean="0"/>
              <a:t>Hill</a:t>
            </a:r>
            <a:r>
              <a:rPr lang="tr-TR" sz="3200" dirty="0" smtClean="0"/>
              <a:t> </a:t>
            </a:r>
            <a:r>
              <a:rPr lang="tr-TR" sz="3200" dirty="0" err="1" smtClean="0"/>
              <a:t>Education</a:t>
            </a:r>
            <a:r>
              <a:rPr lang="tr-TR" sz="3200" dirty="0" smtClean="0"/>
              <a:t>, 6th Ed.</a:t>
            </a:r>
          </a:p>
          <a:p>
            <a:pPr marL="0" indent="0">
              <a:buNone/>
            </a:pPr>
            <a:endParaRPr lang="en-US" sz="3200" dirty="0"/>
          </a:p>
          <a:p>
            <a:endParaRPr lang="en-US" altLang="en-US" sz="3200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58490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IT </a:t>
            </a:r>
            <a:r>
              <a:rPr lang="en-US" b="1" dirty="0" smtClean="0"/>
              <a:t>Infrastructure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liveable</a:t>
            </a:r>
            <a:r>
              <a:rPr lang="tr-TR" dirty="0" smtClean="0"/>
              <a:t> </a:t>
            </a:r>
            <a:r>
              <a:rPr lang="tr-TR" dirty="0" err="1" smtClean="0"/>
              <a:t>cities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World (2019):</a:t>
            </a:r>
          </a:p>
          <a:p>
            <a:pPr lvl="1"/>
            <a:r>
              <a:rPr lang="tr-TR" dirty="0" err="1" smtClean="0"/>
              <a:t>Vienna</a:t>
            </a:r>
            <a:r>
              <a:rPr lang="tr-TR" dirty="0" smtClean="0"/>
              <a:t>, </a:t>
            </a:r>
            <a:r>
              <a:rPr lang="tr-TR" dirty="0" err="1" smtClean="0"/>
              <a:t>Austria</a:t>
            </a:r>
            <a:r>
              <a:rPr lang="tr-TR" dirty="0" smtClean="0"/>
              <a:t>, </a:t>
            </a:r>
          </a:p>
          <a:p>
            <a:pPr lvl="1"/>
            <a:r>
              <a:rPr lang="tr-TR" dirty="0" err="1" smtClean="0"/>
              <a:t>Zurich</a:t>
            </a:r>
            <a:r>
              <a:rPr lang="tr-TR" dirty="0" smtClean="0"/>
              <a:t>, </a:t>
            </a:r>
            <a:r>
              <a:rPr lang="tr-TR" dirty="0" err="1" smtClean="0"/>
              <a:t>Switzerland</a:t>
            </a:r>
            <a:r>
              <a:rPr lang="tr-TR" dirty="0" smtClean="0"/>
              <a:t>, </a:t>
            </a:r>
          </a:p>
          <a:p>
            <a:pPr lvl="1"/>
            <a:r>
              <a:rPr lang="tr-TR" dirty="0" err="1" smtClean="0"/>
              <a:t>Vancouver</a:t>
            </a:r>
            <a:r>
              <a:rPr lang="tr-TR" dirty="0" smtClean="0"/>
              <a:t>, </a:t>
            </a:r>
            <a:r>
              <a:rPr lang="tr-TR" dirty="0" err="1" smtClean="0"/>
              <a:t>Canada</a:t>
            </a:r>
            <a:r>
              <a:rPr lang="tr-TR" dirty="0" smtClean="0"/>
              <a:t>, </a:t>
            </a:r>
          </a:p>
          <a:p>
            <a:pPr lvl="1"/>
            <a:r>
              <a:rPr lang="tr-TR" dirty="0" err="1" smtClean="0"/>
              <a:t>Auckland</a:t>
            </a:r>
            <a:r>
              <a:rPr lang="tr-TR" dirty="0" smtClean="0"/>
              <a:t>, New </a:t>
            </a:r>
            <a:r>
              <a:rPr lang="tr-TR" dirty="0" err="1" smtClean="0"/>
              <a:t>Zealand</a:t>
            </a:r>
            <a:endParaRPr lang="tr-TR" dirty="0" smtClean="0"/>
          </a:p>
          <a:p>
            <a:pPr marL="457200" lvl="1" indent="0">
              <a:buNone/>
            </a:pPr>
            <a:endParaRPr lang="tr-TR" dirty="0" smtClean="0"/>
          </a:p>
          <a:p>
            <a:r>
              <a:rPr lang="tr-TR" dirty="0" err="1" smtClean="0"/>
              <a:t>Why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cities</a:t>
            </a:r>
            <a:r>
              <a:rPr lang="tr-TR" dirty="0" smtClean="0"/>
              <a:t> </a:t>
            </a:r>
            <a:r>
              <a:rPr lang="tr-TR" dirty="0" err="1" smtClean="0"/>
              <a:t>labeled</a:t>
            </a:r>
            <a:r>
              <a:rPr lang="tr-TR" dirty="0" smtClean="0"/>
              <a:t> as «</a:t>
            </a:r>
            <a:r>
              <a:rPr lang="tr-TR" dirty="0" err="1" smtClean="0"/>
              <a:t>liveable</a:t>
            </a:r>
            <a:r>
              <a:rPr lang="tr-TR" dirty="0" smtClean="0"/>
              <a:t>»?</a:t>
            </a:r>
            <a:endParaRPr lang="tr-TR" dirty="0"/>
          </a:p>
          <a:p>
            <a:pPr lvl="1"/>
            <a:endParaRPr lang="tr-TR" dirty="0" smtClean="0"/>
          </a:p>
          <a:p>
            <a:pPr marL="457200" lvl="1" indent="0">
              <a:buNone/>
            </a:pPr>
            <a:endParaRPr lang="tr-TR" dirty="0" smtClean="0"/>
          </a:p>
          <a:p>
            <a:pPr marL="457200" lvl="1" indent="0">
              <a:buNone/>
            </a:pPr>
            <a:r>
              <a:rPr lang="en-US" sz="1800" dirty="0" smtClean="0"/>
              <a:t>https://www.archdaily.com/914233/these-are-the-20-most-livable-cities-in-the-world-in-2019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558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IT Infrastructure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Why bother to learn IT infrastructure?</a:t>
            </a:r>
            <a:r>
              <a:rPr lang="en-US" sz="3200" dirty="0"/>
              <a:t> </a:t>
            </a:r>
            <a:endParaRPr lang="tr-TR" sz="3200" dirty="0" smtClean="0"/>
          </a:p>
          <a:p>
            <a:pPr lvl="1"/>
            <a:r>
              <a:rPr lang="tr-TR" sz="2800" dirty="0" smtClean="0"/>
              <a:t>Technical </a:t>
            </a:r>
            <a:r>
              <a:rPr lang="tr-TR" sz="2800" dirty="0" err="1" smtClean="0"/>
              <a:t>stuff</a:t>
            </a:r>
            <a:r>
              <a:rPr lang="tr-TR" sz="2800" dirty="0" smtClean="0"/>
              <a:t>?</a:t>
            </a:r>
          </a:p>
          <a:p>
            <a:pPr lvl="1"/>
            <a:r>
              <a:rPr lang="tr-TR" sz="2800" dirty="0" smtClean="0"/>
              <a:t>As a </a:t>
            </a:r>
            <a:r>
              <a:rPr lang="tr-TR" sz="2800" dirty="0" err="1" smtClean="0"/>
              <a:t>business</a:t>
            </a:r>
            <a:r>
              <a:rPr lang="tr-TR" sz="2800" dirty="0" smtClean="0"/>
              <a:t> </a:t>
            </a:r>
            <a:r>
              <a:rPr lang="tr-TR" sz="2800" dirty="0" err="1" smtClean="0"/>
              <a:t>manager</a:t>
            </a:r>
            <a:r>
              <a:rPr lang="tr-TR" sz="2800" dirty="0" smtClean="0"/>
              <a:t>, </a:t>
            </a:r>
            <a:r>
              <a:rPr lang="tr-TR" sz="2800" dirty="0" err="1" smtClean="0"/>
              <a:t>you</a:t>
            </a:r>
            <a:r>
              <a:rPr lang="tr-TR" sz="2800" dirty="0" smtClean="0"/>
              <a:t> </a:t>
            </a:r>
            <a:r>
              <a:rPr lang="tr-TR" sz="2800" dirty="0" err="1" smtClean="0"/>
              <a:t>will</a:t>
            </a:r>
            <a:r>
              <a:rPr lang="tr-TR" sz="2800" dirty="0" smtClean="0"/>
              <a:t> </a:t>
            </a:r>
            <a:r>
              <a:rPr lang="tr-TR" sz="2800" dirty="0" err="1" smtClean="0"/>
              <a:t>decide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amount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type</a:t>
            </a:r>
            <a:r>
              <a:rPr lang="tr-TR" sz="2800" dirty="0" smtClean="0"/>
              <a:t> of IT </a:t>
            </a:r>
            <a:r>
              <a:rPr lang="tr-TR" sz="2800" dirty="0" err="1" smtClean="0"/>
              <a:t>investments</a:t>
            </a:r>
            <a:r>
              <a:rPr lang="tr-TR" sz="2800" dirty="0" smtClean="0"/>
              <a:t>.</a:t>
            </a:r>
          </a:p>
          <a:p>
            <a:pPr lvl="1"/>
            <a:r>
              <a:rPr lang="tr-TR" sz="2800" dirty="0" err="1" smtClean="0"/>
              <a:t>It</a:t>
            </a:r>
            <a:r>
              <a:rPr lang="tr-TR" sz="2800" dirty="0" smtClean="0"/>
              <a:t> </a:t>
            </a:r>
            <a:r>
              <a:rPr lang="tr-TR" sz="2800" dirty="0" err="1" smtClean="0"/>
              <a:t>will</a:t>
            </a:r>
            <a:r>
              <a:rPr lang="tr-TR" sz="2800" dirty="0" smtClean="0"/>
              <a:t> </a:t>
            </a:r>
            <a:r>
              <a:rPr lang="tr-TR" sz="2800" dirty="0" err="1" smtClean="0"/>
              <a:t>determine</a:t>
            </a:r>
            <a:r>
              <a:rPr lang="tr-TR" sz="2800" dirty="0" smtClean="0"/>
              <a:t> </a:t>
            </a:r>
            <a:r>
              <a:rPr lang="tr-TR" sz="2800" dirty="0" err="1" smtClean="0"/>
              <a:t>what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firm</a:t>
            </a:r>
            <a:r>
              <a:rPr lang="tr-TR" sz="2800" dirty="0" smtClean="0"/>
              <a:t> can do in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future</a:t>
            </a:r>
            <a:r>
              <a:rPr lang="tr-TR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33962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IT Infrastructure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shared technology resources that provide the platform for the firm’s specific information system applications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r>
              <a:rPr lang="en-US" dirty="0"/>
              <a:t>IT infrastructure includes investment in </a:t>
            </a:r>
            <a:endParaRPr lang="tr-TR" dirty="0" smtClean="0"/>
          </a:p>
          <a:p>
            <a:pPr lvl="1"/>
            <a:r>
              <a:rPr lang="tr-TR" dirty="0" smtClean="0"/>
              <a:t>H</a:t>
            </a:r>
            <a:r>
              <a:rPr lang="en-US" dirty="0" err="1" smtClean="0"/>
              <a:t>ardware</a:t>
            </a:r>
            <a:r>
              <a:rPr lang="en-US" dirty="0"/>
              <a:t>, software, and </a:t>
            </a:r>
            <a:r>
              <a:rPr lang="en-US" dirty="0" smtClean="0"/>
              <a:t>services</a:t>
            </a:r>
            <a:r>
              <a:rPr lang="tr-TR" dirty="0" smtClean="0"/>
              <a:t> t</a:t>
            </a:r>
            <a:r>
              <a:rPr lang="en-US" dirty="0" smtClean="0"/>
              <a:t>hat </a:t>
            </a:r>
            <a:r>
              <a:rPr lang="en-US" dirty="0"/>
              <a:t>are shared across the entire firm or across entire business units in the firm.</a:t>
            </a:r>
          </a:p>
        </p:txBody>
      </p:sp>
    </p:spTree>
    <p:extLst>
      <p:ext uri="{BB962C8B-B14F-4D97-AF65-F5344CB8AC3E}">
        <p14:creationId xmlns:p14="http://schemas.microsoft.com/office/powerpoint/2010/main" val="1741172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IT Infrastructure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endParaRPr lang="tr-TR" b="1" dirty="0"/>
          </a:p>
          <a:p>
            <a:r>
              <a:rPr lang="tr-TR" b="1" dirty="0" smtClean="0"/>
              <a:t>H</a:t>
            </a:r>
            <a:r>
              <a:rPr lang="en-US" b="1" dirty="0" err="1" smtClean="0"/>
              <a:t>ardware</a:t>
            </a:r>
            <a:r>
              <a:rPr lang="en-US" dirty="0" smtClean="0"/>
              <a:t> </a:t>
            </a:r>
            <a:r>
              <a:rPr lang="en-US" dirty="0"/>
              <a:t>consists of </a:t>
            </a:r>
            <a:r>
              <a:rPr lang="tr-TR" dirty="0" smtClean="0"/>
              <a:t>…………………………………………………………………</a:t>
            </a:r>
          </a:p>
          <a:p>
            <a:r>
              <a:rPr lang="tr-TR" dirty="0" smtClean="0"/>
              <a:t>A </a:t>
            </a:r>
            <a:r>
              <a:rPr lang="tr-TR" b="1" dirty="0" smtClean="0"/>
              <a:t>Software</a:t>
            </a:r>
            <a:r>
              <a:rPr lang="tr-TR" dirty="0" smtClean="0"/>
              <a:t> is ……………………………………………………………………………………</a:t>
            </a:r>
          </a:p>
          <a:p>
            <a:r>
              <a:rPr lang="en-US" dirty="0"/>
              <a:t>A </a:t>
            </a:r>
            <a:r>
              <a:rPr lang="en-US" b="1" dirty="0"/>
              <a:t>network</a:t>
            </a:r>
            <a:r>
              <a:rPr lang="en-US" dirty="0"/>
              <a:t> is </a:t>
            </a:r>
            <a:r>
              <a:rPr lang="tr-TR" dirty="0" smtClean="0"/>
              <a:t>…………………………………………………………………………………</a:t>
            </a:r>
          </a:p>
          <a:p>
            <a:r>
              <a:rPr lang="tr-TR" dirty="0" smtClean="0"/>
              <a:t>A </a:t>
            </a:r>
            <a:r>
              <a:rPr lang="tr-TR" b="1" dirty="0" err="1" smtClean="0"/>
              <a:t>business</a:t>
            </a:r>
            <a:r>
              <a:rPr lang="tr-TR" b="1" dirty="0" smtClean="0"/>
              <a:t> </a:t>
            </a:r>
            <a:r>
              <a:rPr lang="tr-TR" b="1" dirty="0" err="1" smtClean="0"/>
              <a:t>process</a:t>
            </a:r>
            <a:r>
              <a:rPr lang="tr-TR" b="1" dirty="0" smtClean="0"/>
              <a:t> </a:t>
            </a:r>
            <a:r>
              <a:rPr lang="tr-TR" dirty="0" smtClean="0"/>
              <a:t>is ………………………………………………………………………...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039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IT Infrastructure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endParaRPr lang="tr-TR" sz="3200" dirty="0"/>
          </a:p>
          <a:p>
            <a:r>
              <a:rPr lang="tr-TR" sz="3200" dirty="0" smtClean="0"/>
              <a:t>IT </a:t>
            </a:r>
            <a:r>
              <a:rPr lang="tr-TR" sz="3200" dirty="0" err="1" smtClean="0"/>
              <a:t>infrastructure</a:t>
            </a:r>
            <a:r>
              <a:rPr lang="tr-TR" sz="3200" dirty="0" smtClean="0"/>
              <a:t> </a:t>
            </a:r>
            <a:r>
              <a:rPr lang="tr-TR" sz="3200" dirty="0" err="1" smtClean="0"/>
              <a:t>affects</a:t>
            </a:r>
            <a:r>
              <a:rPr lang="tr-TR" sz="3200" dirty="0" smtClean="0"/>
              <a:t> </a:t>
            </a:r>
            <a:r>
              <a:rPr lang="tr-TR" sz="3200" dirty="0" err="1" smtClean="0"/>
              <a:t>business</a:t>
            </a:r>
            <a:r>
              <a:rPr lang="tr-TR" sz="3200" dirty="0" smtClean="0"/>
              <a:t> </a:t>
            </a:r>
            <a:r>
              <a:rPr lang="tr-TR" sz="3200" dirty="0" err="1" smtClean="0"/>
              <a:t>capabilities</a:t>
            </a:r>
            <a:r>
              <a:rPr lang="tr-TR" sz="3200" dirty="0" smtClean="0"/>
              <a:t> </a:t>
            </a:r>
            <a:r>
              <a:rPr lang="tr-TR" sz="3200" dirty="0" err="1" smtClean="0"/>
              <a:t>from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revenue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costs</a:t>
            </a:r>
            <a:r>
              <a:rPr lang="tr-TR" sz="3200" dirty="0" smtClean="0"/>
              <a:t> </a:t>
            </a:r>
            <a:r>
              <a:rPr lang="tr-TR" sz="3200" dirty="0" err="1" smtClean="0"/>
              <a:t>sides</a:t>
            </a:r>
            <a:r>
              <a:rPr lang="tr-TR" sz="3200" dirty="0" smtClean="0"/>
              <a:t>.</a:t>
            </a:r>
          </a:p>
          <a:p>
            <a:pPr lvl="1"/>
            <a:r>
              <a:rPr lang="tr-TR" sz="2800" dirty="0" err="1" smtClean="0"/>
              <a:t>Revenue</a:t>
            </a:r>
            <a:r>
              <a:rPr lang="tr-TR" sz="2800" dirty="0" smtClean="0"/>
              <a:t> </a:t>
            </a:r>
            <a:r>
              <a:rPr lang="tr-TR" sz="2800" dirty="0" err="1" smtClean="0"/>
              <a:t>side</a:t>
            </a:r>
            <a:r>
              <a:rPr lang="tr-TR" sz="2800" dirty="0" smtClean="0"/>
              <a:t>: </a:t>
            </a:r>
            <a:r>
              <a:rPr lang="tr-TR" sz="2800" dirty="0" err="1" smtClean="0"/>
              <a:t>producing</a:t>
            </a:r>
            <a:r>
              <a:rPr lang="tr-TR" sz="2800" dirty="0" smtClean="0"/>
              <a:t> </a:t>
            </a:r>
            <a:r>
              <a:rPr lang="tr-TR" sz="2800" dirty="0" err="1" smtClean="0"/>
              <a:t>goods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services</a:t>
            </a:r>
            <a:r>
              <a:rPr lang="tr-TR" sz="2800" dirty="0" smtClean="0"/>
              <a:t>, </a:t>
            </a:r>
            <a:r>
              <a:rPr lang="tr-TR" sz="2800" dirty="0" err="1" smtClean="0"/>
              <a:t>decision</a:t>
            </a:r>
            <a:r>
              <a:rPr lang="tr-TR" sz="2800" dirty="0" smtClean="0"/>
              <a:t> </a:t>
            </a:r>
            <a:r>
              <a:rPr lang="tr-TR" sz="2800" dirty="0" err="1" smtClean="0"/>
              <a:t>making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supporting</a:t>
            </a:r>
            <a:r>
              <a:rPr lang="tr-TR" sz="2800" dirty="0" smtClean="0"/>
              <a:t> </a:t>
            </a:r>
            <a:r>
              <a:rPr lang="tr-TR" sz="2800" dirty="0" err="1" smtClean="0"/>
              <a:t>business</a:t>
            </a:r>
            <a:r>
              <a:rPr lang="tr-TR" sz="2800" dirty="0" smtClean="0"/>
              <a:t> </a:t>
            </a:r>
            <a:r>
              <a:rPr lang="tr-TR" sz="2800" dirty="0" err="1" smtClean="0"/>
              <a:t>processes</a:t>
            </a:r>
            <a:endParaRPr lang="tr-TR" sz="2800" dirty="0" smtClean="0"/>
          </a:p>
          <a:p>
            <a:pPr lvl="1"/>
            <a:r>
              <a:rPr lang="tr-TR" sz="2800" dirty="0" err="1" smtClean="0"/>
              <a:t>Cost</a:t>
            </a:r>
            <a:r>
              <a:rPr lang="tr-TR" sz="2800" dirty="0" smtClean="0"/>
              <a:t> </a:t>
            </a:r>
            <a:r>
              <a:rPr lang="tr-TR" sz="2800" dirty="0" err="1" smtClean="0"/>
              <a:t>side</a:t>
            </a:r>
            <a:r>
              <a:rPr lang="tr-TR" sz="2800" dirty="0" smtClean="0"/>
              <a:t>: IT </a:t>
            </a:r>
            <a:r>
              <a:rPr lang="tr-TR" sz="2800" dirty="0" err="1" smtClean="0"/>
              <a:t>investments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40738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Evolution of IT </a:t>
            </a:r>
            <a:r>
              <a:rPr lang="en-US" b="1" dirty="0" smtClean="0"/>
              <a:t>Infrastructure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General Purpose Mainframe and Minicomputer Era (1959 to present</a:t>
            </a:r>
            <a:r>
              <a:rPr lang="en-US" sz="3200" dirty="0" smtClean="0"/>
              <a:t>)</a:t>
            </a:r>
            <a:endParaRPr lang="tr-TR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Personal Computer Era (1981 to </a:t>
            </a:r>
            <a:r>
              <a:rPr lang="en-US" sz="3200" dirty="0" smtClean="0"/>
              <a:t>present</a:t>
            </a:r>
            <a:r>
              <a:rPr lang="tr-TR" sz="32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Client /Server Era (1983 to present</a:t>
            </a:r>
            <a:r>
              <a:rPr lang="en-US" sz="3200" dirty="0" smtClean="0"/>
              <a:t>)</a:t>
            </a:r>
            <a:endParaRPr lang="tr-TR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Enterprise Computing Era (1992 to Present</a:t>
            </a:r>
            <a:r>
              <a:rPr lang="en-US" sz="3200" dirty="0" smtClean="0"/>
              <a:t>)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Cloud and Mobile Computing Era (2000 to Present</a:t>
            </a:r>
            <a:r>
              <a:rPr lang="en-US" sz="3200" dirty="0" smtClean="0"/>
              <a:t>):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038765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</a:t>
            </a:r>
            <a:r>
              <a:rPr lang="en-US" dirty="0" smtClean="0"/>
              <a:t>General Purpose Mainframe and Minicomputer Era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IBM </a:t>
            </a:r>
            <a:r>
              <a:rPr lang="tr-TR" sz="3600" dirty="0" err="1" smtClean="0"/>
              <a:t>transistorized</a:t>
            </a:r>
            <a:r>
              <a:rPr lang="tr-TR" sz="3600" dirty="0" smtClean="0"/>
              <a:t> </a:t>
            </a:r>
            <a:r>
              <a:rPr lang="tr-TR" sz="3600" dirty="0" err="1" smtClean="0"/>
              <a:t>machines</a:t>
            </a:r>
            <a:endParaRPr lang="tr-TR" sz="3600" dirty="0" smtClean="0"/>
          </a:p>
          <a:p>
            <a:r>
              <a:rPr lang="tr-TR" sz="3600" dirty="0" err="1" smtClean="0"/>
              <a:t>Highly</a:t>
            </a:r>
            <a:r>
              <a:rPr lang="tr-TR" sz="3600" dirty="0" smtClean="0"/>
              <a:t> </a:t>
            </a:r>
            <a:r>
              <a:rPr lang="tr-TR" sz="3600" dirty="0" err="1" smtClean="0"/>
              <a:t>centralized</a:t>
            </a:r>
            <a:r>
              <a:rPr lang="tr-TR" sz="3600" dirty="0" smtClean="0"/>
              <a:t> </a:t>
            </a:r>
            <a:r>
              <a:rPr lang="tr-TR" sz="3600" dirty="0" err="1" smtClean="0"/>
              <a:t>computers</a:t>
            </a:r>
            <a:endParaRPr lang="tr-TR" sz="3600" dirty="0" smtClean="0"/>
          </a:p>
          <a:p>
            <a:r>
              <a:rPr lang="tr-TR" sz="3600" dirty="0" err="1" smtClean="0"/>
              <a:t>Powerful</a:t>
            </a:r>
            <a:r>
              <a:rPr lang="tr-TR" sz="3600" dirty="0" smtClean="0"/>
              <a:t> </a:t>
            </a:r>
            <a:r>
              <a:rPr lang="tr-TR" sz="3600" dirty="0" err="1" smtClean="0"/>
              <a:t>computers</a:t>
            </a:r>
            <a:r>
              <a:rPr lang="tr-TR" sz="3600" dirty="0" smtClean="0"/>
              <a:t> </a:t>
            </a:r>
            <a:r>
              <a:rPr lang="tr-TR" sz="3600" dirty="0" err="1" smtClean="0"/>
              <a:t>used</a:t>
            </a:r>
            <a:r>
              <a:rPr lang="tr-TR" sz="3600" dirty="0" smtClean="0"/>
              <a:t> </a:t>
            </a:r>
            <a:r>
              <a:rPr lang="tr-TR" sz="3600" dirty="0" err="1" smtClean="0"/>
              <a:t>for</a:t>
            </a:r>
            <a:r>
              <a:rPr lang="tr-TR" sz="3600" dirty="0" smtClean="0"/>
              <a:t> </a:t>
            </a:r>
            <a:r>
              <a:rPr lang="tr-TR" sz="3600" dirty="0" err="1" smtClean="0"/>
              <a:t>large</a:t>
            </a:r>
            <a:r>
              <a:rPr lang="tr-TR" sz="3600" dirty="0" smtClean="0"/>
              <a:t> data </a:t>
            </a:r>
            <a:r>
              <a:rPr lang="tr-TR" sz="3600" dirty="0" err="1" smtClean="0"/>
              <a:t>processing</a:t>
            </a:r>
            <a:endParaRPr lang="tr-TR" sz="3600" dirty="0" smtClean="0"/>
          </a:p>
          <a:p>
            <a:r>
              <a:rPr lang="tr-TR" sz="3600" dirty="0" err="1" smtClean="0"/>
              <a:t>In</a:t>
            </a:r>
            <a:r>
              <a:rPr lang="tr-TR" sz="3600" dirty="0" smtClean="0"/>
              <a:t> time, </a:t>
            </a:r>
            <a:r>
              <a:rPr lang="tr-TR" sz="3600" dirty="0" err="1" smtClean="0"/>
              <a:t>mainframes</a:t>
            </a:r>
            <a:r>
              <a:rPr lang="tr-TR" sz="3600" dirty="0" smtClean="0"/>
              <a:t> </a:t>
            </a:r>
            <a:r>
              <a:rPr lang="tr-TR" sz="3600" dirty="0" err="1" smtClean="0"/>
              <a:t>have</a:t>
            </a:r>
            <a:r>
              <a:rPr lang="tr-TR" sz="3600" dirty="0" smtClean="0"/>
              <a:t> </a:t>
            </a:r>
            <a:r>
              <a:rPr lang="tr-TR" sz="3600" dirty="0" err="1" smtClean="0"/>
              <a:t>shrinked</a:t>
            </a:r>
            <a:r>
              <a:rPr lang="tr-TR" sz="3600" dirty="0" smtClean="0"/>
              <a:t> in size</a:t>
            </a:r>
          </a:p>
          <a:p>
            <a:r>
              <a:rPr lang="tr-TR" sz="3600" dirty="0" err="1" smtClean="0"/>
              <a:t>Minicomputers</a:t>
            </a:r>
            <a:r>
              <a:rPr lang="tr-TR" sz="3600" dirty="0" smtClean="0"/>
              <a:t> </a:t>
            </a:r>
            <a:r>
              <a:rPr lang="tr-TR" sz="3600" dirty="0" err="1" smtClean="0"/>
              <a:t>have</a:t>
            </a:r>
            <a:r>
              <a:rPr lang="tr-TR" sz="3600" dirty="0" smtClean="0"/>
              <a:t> </a:t>
            </a:r>
            <a:r>
              <a:rPr lang="tr-TR" sz="3600" dirty="0" err="1" smtClean="0"/>
              <a:t>emerged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64062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</a:t>
            </a:r>
            <a:r>
              <a:rPr lang="en-US" b="1" dirty="0" smtClean="0"/>
              <a:t>Personal </a:t>
            </a:r>
            <a:r>
              <a:rPr lang="en-US" b="1" dirty="0"/>
              <a:t>Computer Era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IBM PC in 1981</a:t>
            </a:r>
          </a:p>
          <a:p>
            <a:pPr lvl="1"/>
            <a:r>
              <a:rPr lang="tr-TR" sz="3200" dirty="0" smtClean="0"/>
              <a:t>First </a:t>
            </a:r>
            <a:r>
              <a:rPr lang="tr-TR" sz="3200" dirty="0" err="1" smtClean="0"/>
              <a:t>machine</a:t>
            </a:r>
            <a:r>
              <a:rPr lang="tr-TR" sz="3200" dirty="0" smtClean="0"/>
              <a:t> </a:t>
            </a:r>
            <a:r>
              <a:rPr lang="tr-TR" sz="3200" dirty="0" err="1" smtClean="0"/>
              <a:t>widely</a:t>
            </a:r>
            <a:r>
              <a:rPr lang="tr-TR" sz="3200" dirty="0" smtClean="0"/>
              <a:t> </a:t>
            </a:r>
            <a:r>
              <a:rPr lang="tr-TR" sz="3200" dirty="0" err="1" smtClean="0"/>
              <a:t>adopted</a:t>
            </a:r>
            <a:r>
              <a:rPr lang="tr-TR" sz="3200" dirty="0" smtClean="0"/>
              <a:t> </a:t>
            </a:r>
            <a:r>
              <a:rPr lang="tr-TR" sz="3200" dirty="0" err="1" smtClean="0"/>
              <a:t>by</a:t>
            </a:r>
            <a:r>
              <a:rPr lang="tr-TR" sz="3200" dirty="0" smtClean="0"/>
              <a:t> </a:t>
            </a:r>
            <a:r>
              <a:rPr lang="tr-TR" sz="3200" dirty="0" err="1" smtClean="0"/>
              <a:t>firms</a:t>
            </a:r>
            <a:r>
              <a:rPr lang="tr-TR" sz="3200" dirty="0" smtClean="0"/>
              <a:t> in </a:t>
            </a:r>
            <a:r>
              <a:rPr lang="tr-TR" sz="3200" dirty="0" err="1" smtClean="0"/>
              <a:t>the</a:t>
            </a:r>
            <a:r>
              <a:rPr lang="tr-TR" sz="3200" dirty="0" smtClean="0"/>
              <a:t> USA.</a:t>
            </a:r>
          </a:p>
          <a:p>
            <a:r>
              <a:rPr lang="tr-TR" sz="3600" dirty="0" smtClean="0"/>
              <a:t>First </a:t>
            </a:r>
            <a:r>
              <a:rPr lang="tr-TR" sz="3600" dirty="0" err="1" smtClean="0"/>
              <a:t>using</a:t>
            </a:r>
            <a:r>
              <a:rPr lang="tr-TR" sz="3600" dirty="0" smtClean="0"/>
              <a:t> DOS </a:t>
            </a:r>
            <a:r>
              <a:rPr lang="tr-TR" sz="3600" dirty="0" err="1" smtClean="0"/>
              <a:t>operating</a:t>
            </a:r>
            <a:r>
              <a:rPr lang="tr-TR" sz="3600" dirty="0" smtClean="0"/>
              <a:t> </a:t>
            </a:r>
            <a:r>
              <a:rPr lang="tr-TR" sz="3600" dirty="0" err="1" smtClean="0"/>
              <a:t>system</a:t>
            </a:r>
            <a:endParaRPr lang="tr-TR" sz="3600" dirty="0" smtClean="0"/>
          </a:p>
          <a:p>
            <a:r>
              <a:rPr lang="tr-TR" sz="3600" dirty="0" smtClean="0"/>
              <a:t>Windows </a:t>
            </a:r>
            <a:r>
              <a:rPr lang="tr-TR" sz="3600" dirty="0" err="1" smtClean="0"/>
              <a:t>operating</a:t>
            </a:r>
            <a:r>
              <a:rPr lang="tr-TR" sz="3600" dirty="0" smtClean="0"/>
              <a:t> </a:t>
            </a:r>
            <a:r>
              <a:rPr lang="tr-TR" sz="3600" dirty="0" err="1" smtClean="0"/>
              <a:t>system</a:t>
            </a:r>
            <a:endParaRPr lang="tr-TR" sz="3600" dirty="0" smtClean="0"/>
          </a:p>
          <a:p>
            <a:r>
              <a:rPr lang="en-US" sz="3600" dirty="0"/>
              <a:t>PCs and other similar sized client work stations are often called microcomputers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68106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1628</TotalTime>
  <Words>398</Words>
  <Application>Microsoft Office PowerPoint</Application>
  <PresentationFormat>Geniş ekran</PresentationFormat>
  <Paragraphs>61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Information Technology in Business and Society II</vt:lpstr>
      <vt:lpstr>IT Infrastructure</vt:lpstr>
      <vt:lpstr>IT Infrastructure</vt:lpstr>
      <vt:lpstr>IT Infrastructure</vt:lpstr>
      <vt:lpstr>IT Infrastructure</vt:lpstr>
      <vt:lpstr>IT Infrastructure</vt:lpstr>
      <vt:lpstr>Evolution of IT Infrastructure</vt:lpstr>
      <vt:lpstr>1. General Purpose Mainframe and Minicomputer Era</vt:lpstr>
      <vt:lpstr>2. Personal Computer Era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in Business and Society II</dc:title>
  <dc:creator>SEVGI EDA TUZCU</dc:creator>
  <cp:lastModifiedBy>SEVGI EDA TUZCU</cp:lastModifiedBy>
  <cp:revision>54</cp:revision>
  <dcterms:created xsi:type="dcterms:W3CDTF">2020-01-13T09:34:14Z</dcterms:created>
  <dcterms:modified xsi:type="dcterms:W3CDTF">2020-01-14T12:43:02Z</dcterms:modified>
</cp:coreProperties>
</file>