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1" r:id="rId1"/>
  </p:sldMasterIdLst>
  <p:sldIdLst>
    <p:sldId id="303" r:id="rId2"/>
    <p:sldId id="258" r:id="rId3"/>
    <p:sldId id="274" r:id="rId4"/>
    <p:sldId id="276" r:id="rId5"/>
    <p:sldId id="280" r:id="rId6"/>
    <p:sldId id="284" r:id="rId7"/>
    <p:sldId id="298" r:id="rId8"/>
    <p:sldId id="300" r:id="rId9"/>
    <p:sldId id="301" r:id="rId10"/>
    <p:sldId id="30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1524000" y="1502229"/>
            <a:ext cx="9144000" cy="20077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6701" b="1" i="1" dirty="0" smtClean="0"/>
              <a:t>KİM0220 </a:t>
            </a:r>
            <a:r>
              <a:rPr lang="tr-TR" sz="6701" b="1" i="1" dirty="0"/>
              <a:t>Analitik Kimya I</a:t>
            </a:r>
            <a:r>
              <a:rPr lang="tr-TR" sz="6701" b="1" i="1" dirty="0" smtClean="0"/>
              <a:t>I</a:t>
            </a: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sz="5400" b="1" i="1" dirty="0"/>
              <a:t>Standart Elektrot Potansiyellerinin Uygulamaları</a:t>
            </a:r>
            <a:endParaRPr lang="tr-TR" sz="5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115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9636"/>
                <a:ext cx="10515600" cy="583732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Spesifik İndikatörler</a:t>
                </a:r>
              </a:p>
              <a:p>
                <a:r>
                  <a:rPr lang="tr-TR" dirty="0" smtClean="0"/>
                  <a:t>I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 </a:t>
                </a:r>
                <a:r>
                  <a:rPr lang="tr-TR" dirty="0" smtClean="0"/>
                  <a:t>ile mavi kompleks oluşturan nişasta</a:t>
                </a:r>
              </a:p>
              <a:p>
                <a:pPr marL="0" indent="0">
                  <a:buNone/>
                </a:pPr>
                <a:r>
                  <a:rPr lang="tr-TR" dirty="0" smtClean="0"/>
                  <a:t>	3I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yük</a:t>
                </a:r>
                <a14:m/>
                <a:r>
                  <a:rPr lang="tr-TR" dirty="0" smtClean="0"/>
                  <a:t> I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+ </a:t>
                </a:r>
                <a:r>
                  <a:rPr lang="tr-TR" dirty="0" err="1" smtClean="0"/>
                  <a:t>ind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	I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/>
                  <a:t>+ </a:t>
                </a:r>
                <a:r>
                  <a:rPr lang="tr-TR" dirty="0" err="1"/>
                  <a:t>ind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3I</a:t>
                </a:r>
                <a:r>
                  <a:rPr lang="tr-TR" baseline="30000" dirty="0"/>
                  <a:t>-</a:t>
                </a:r>
                <a:r>
                  <a:rPr lang="tr-TR" dirty="0"/>
                  <a:t> + </a:t>
                </a:r>
                <a:r>
                  <a:rPr lang="tr-TR" dirty="0" smtClean="0"/>
                  <a:t>yük</a:t>
                </a:r>
              </a:p>
              <a:p>
                <a:r>
                  <a:rPr lang="tr-TR" dirty="0" smtClean="0"/>
                  <a:t>KSCN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Fe(III) ile Ti(III) </a:t>
                </a:r>
                <a:r>
                  <a:rPr lang="tr-TR" dirty="0" err="1" smtClean="0"/>
                  <a:t>titrasyonunda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Fe(SCN)</a:t>
                </a:r>
                <a:r>
                  <a:rPr lang="tr-TR" baseline="-25000" dirty="0" smtClean="0"/>
                  <a:t>3 </a:t>
                </a:r>
                <a:r>
                  <a:rPr lang="tr-TR" dirty="0" smtClean="0"/>
                  <a:t>kırmızı</a:t>
                </a:r>
              </a:p>
              <a:p>
                <a:r>
                  <a:rPr lang="tr-TR" dirty="0" err="1" smtClean="0"/>
                  <a:t>Titrantın</a:t>
                </a:r>
                <a:r>
                  <a:rPr lang="tr-TR" dirty="0" smtClean="0"/>
                  <a:t> kendisi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KMnO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 ile yapılan </a:t>
                </a:r>
                <a:r>
                  <a:rPr lang="tr-TR" dirty="0" err="1" smtClean="0"/>
                  <a:t>titrasyonda</a:t>
                </a:r>
                <a:r>
                  <a:rPr lang="tr-TR" dirty="0"/>
                  <a:t>, permanganatın bir damla fazlasının ortamı mor renge </a:t>
                </a:r>
                <a:r>
                  <a:rPr lang="tr-TR" dirty="0" smtClean="0"/>
                  <a:t>boyaması</a:t>
                </a:r>
              </a:p>
              <a:p>
                <a:pPr marL="0" indent="0">
                  <a:buNone/>
                </a:pPr>
                <a:r>
                  <a:rPr lang="tr-TR" b="1" dirty="0" err="1" smtClean="0"/>
                  <a:t>Potansiyometrik</a:t>
                </a:r>
                <a:r>
                  <a:rPr lang="tr-TR" dirty="0" smtClean="0"/>
                  <a:t> </a:t>
                </a:r>
                <a:r>
                  <a:rPr lang="tr-TR" b="1" dirty="0" smtClean="0"/>
                  <a:t>Dönüm Noktaları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Referans </a:t>
                </a:r>
                <a:r>
                  <a:rPr lang="tr-TR" dirty="0" err="1" smtClean="0"/>
                  <a:t>elektrot</a:t>
                </a:r>
                <a:r>
                  <a:rPr lang="tr-T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║analit</a:t>
                </a:r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çözeltisi │</a:t>
                </a:r>
                <a:r>
                  <a:rPr lang="tr-T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9634"/>
                <a:ext cx="10515600" cy="5837329"/>
              </a:xfrm>
              <a:blipFill>
                <a:blip r:embed="rId2"/>
                <a:stretch>
                  <a:fillRect l="-1217" t="-24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48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elektrot potansiyelleri</a:t>
            </a: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Termodinamik hücre potansiyellerinin hesaplanmasında</a:t>
            </a:r>
          </a:p>
          <a:p>
            <a:pPr lvl="1"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Redoks reaksiyonlarının denge sabitlerinin hesaplanmasında</a:t>
            </a:r>
          </a:p>
          <a:p>
            <a:pPr lvl="1"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Redoks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titrasyon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eğrilerinin çizilmesinde kullanılabilir.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Elektrokimyasal Hücre Potansiyellerinin Hesaplanması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Standart elektrot potansiyeli ve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nernst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eşitliği kullanılarak hesaplanan hücre potansiyelleri devreden akım geçmediği zaman sahip olacağı potansiyeldir ve teoriktir. Bu potansiyele elektrokimyasal hücrenin termodinamik potansiyeli denir.</a:t>
            </a:r>
          </a:p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7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9531"/>
            <a:ext cx="10515600" cy="5027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elektrot potansiyellerinin Deneysel Tayini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Standart hidrojen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elektrotun ve standart haldeki herhangi bir elektrotun laboratuvarda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gerçekleştirme olanağı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1 olan bir çözelti hazırlamak mümkün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Aktivite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katsayılarının bilindiği çok seyreltik çözeltiler için elde edilen bilgilerden aktivitenin 1 olduğu haldeki potansiyeller bulunabilir.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hücrede iyonlarının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Debye-Hückel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bağıntısından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hesaplanabilir.</a:t>
            </a:r>
          </a:p>
        </p:txBody>
      </p:sp>
    </p:spTree>
    <p:extLst>
      <p:ext uri="{BB962C8B-B14F-4D97-AF65-F5344CB8AC3E}">
        <p14:creationId xmlns:p14="http://schemas.microsoft.com/office/powerpoint/2010/main" val="304146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55097" y="217804"/>
                <a:ext cx="11353800" cy="62962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Redoks Reaksiyonlarının Denge Sabitlerinin Hesaplanması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	Elektrot </a:t>
                </a:r>
                <a:r>
                  <a:rPr lang="tr-TR" dirty="0"/>
                  <a:t>potansiyelleri kullanarak yükseltgenme indirgenme sistemi için denge sabiti hesaplanabilir. Denge anında </a:t>
                </a:r>
                <a:r>
                  <a:rPr lang="tr-TR" dirty="0" err="1"/>
                  <a:t>Ehücre</a:t>
                </a:r>
                <a:r>
                  <a:rPr lang="tr-TR" dirty="0"/>
                  <a:t> sıfıra eşit olacaktır, buradan </a:t>
                </a:r>
                <a:r>
                  <a:rPr lang="tr-TR" dirty="0" err="1"/>
                  <a:t>E</a:t>
                </a:r>
                <a:r>
                  <a:rPr lang="tr-TR" baseline="-25000" dirty="0" err="1"/>
                  <a:t>katot</a:t>
                </a:r>
                <a:r>
                  <a:rPr lang="tr-TR" dirty="0"/>
                  <a:t> ve </a:t>
                </a:r>
                <a:r>
                  <a:rPr lang="tr-TR" dirty="0" err="1"/>
                  <a:t>E</a:t>
                </a:r>
                <a:r>
                  <a:rPr lang="tr-TR" baseline="-25000" dirty="0" err="1"/>
                  <a:t>anot</a:t>
                </a:r>
                <a:r>
                  <a:rPr lang="tr-TR" dirty="0"/>
                  <a:t> </a:t>
                </a:r>
                <a:r>
                  <a:rPr lang="tr-TR" dirty="0" err="1"/>
                  <a:t>biribirine</a:t>
                </a:r>
                <a:r>
                  <a:rPr lang="tr-TR" dirty="0"/>
                  <a:t> eşit olur ve anot ve katot tepkimeleri için </a:t>
                </a:r>
                <a:r>
                  <a:rPr lang="tr-TR" dirty="0" err="1"/>
                  <a:t>Nernst</a:t>
                </a:r>
                <a:r>
                  <a:rPr lang="tr-TR" dirty="0"/>
                  <a:t> eşitliği kullanarak denge sabiti hesaplanabilir</a:t>
                </a:r>
                <a:r>
                  <a:rPr lang="tr-TR" dirty="0" smtClean="0"/>
                  <a:t>.</a:t>
                </a:r>
              </a:p>
              <a:p>
                <a:pPr marL="0" lvl="0" indent="0" defTabSz="914400">
                  <a:spcBef>
                    <a:spcPts val="1000"/>
                  </a:spcBef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aA + </a:t>
                </a:r>
                <a:r>
                  <a:rPr lang="tr-TR" dirty="0" err="1">
                    <a:solidFill>
                      <a:prstClr val="black"/>
                    </a:solidFill>
                  </a:rPr>
                  <a:t>bB</a:t>
                </a:r>
                <a:r>
                  <a:rPr lang="tr-TR" dirty="0">
                    <a:solidFill>
                      <a:prstClr val="black"/>
                    </a:solidFill>
                  </a:rPr>
                  <a:t>+…+ ne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⇆</m:t>
                    </m:r>
                  </m:oMath>
                </a14:m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err="1">
                    <a:solidFill>
                      <a:prstClr val="black"/>
                    </a:solidFill>
                  </a:rPr>
                  <a:t>cC</a:t>
                </a:r>
                <a:r>
                  <a:rPr lang="tr-TR" dirty="0">
                    <a:solidFill>
                      <a:prstClr val="black"/>
                    </a:solidFill>
                  </a:rPr>
                  <a:t> + </a:t>
                </a:r>
                <a:r>
                  <a:rPr lang="tr-TR" dirty="0" err="1">
                    <a:solidFill>
                      <a:prstClr val="black"/>
                    </a:solidFill>
                  </a:rPr>
                  <a:t>dD</a:t>
                </a:r>
                <a:r>
                  <a:rPr lang="tr-TR" dirty="0">
                    <a:solidFill>
                      <a:prstClr val="black"/>
                    </a:solidFill>
                  </a:rPr>
                  <a:t> +… Tersinir yarı reaksiyonunu ele alalım. Bu yarı reaksiyonun elektrot potansiyeli</a:t>
                </a:r>
              </a:p>
              <a:p>
                <a:pPr marL="0" lvl="0" indent="0" defTabSz="914400">
                  <a:spcBef>
                    <a:spcPts val="1000"/>
                  </a:spcBef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	E = 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 </a:t>
                </a:r>
                <a:r>
                  <a:rPr lang="tr-TR" dirty="0">
                    <a:solidFill>
                      <a:prstClr val="black"/>
                    </a:solidFill>
                  </a:rPr>
                  <a:t>-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RT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nF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prstClr val="black"/>
                    </a:solidFill>
                  </a:rPr>
                  <a:t>ln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tr-TR" dirty="0">
                  <a:solidFill>
                    <a:prstClr val="black"/>
                  </a:solidFill>
                </a:endParaRPr>
              </a:p>
              <a:p>
                <a:pPr marL="0" lvl="0" indent="0" defTabSz="914400">
                  <a:spcBef>
                    <a:spcPts val="1000"/>
                  </a:spcBef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	E = 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 </a:t>
                </a:r>
                <a:r>
                  <a:rPr lang="tr-TR" dirty="0">
                    <a:solidFill>
                      <a:prstClr val="black"/>
                    </a:solidFill>
                  </a:rPr>
                  <a:t>-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0,0592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prstClr val="black"/>
                    </a:solidFill>
                  </a:rPr>
                  <a:t>log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tr-TR" baseline="300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097" y="217804"/>
                <a:ext cx="11353800" cy="629629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89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78823"/>
            <a:ext cx="10515600" cy="5798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Redoks </a:t>
            </a:r>
            <a:r>
              <a:rPr lang="tr-TR" b="1" dirty="0" err="1" smtClean="0"/>
              <a:t>Titrasyonlarında</a:t>
            </a:r>
            <a:r>
              <a:rPr lang="tr-TR" b="1" dirty="0" smtClean="0"/>
              <a:t> Hesaplamalar</a:t>
            </a:r>
          </a:p>
          <a:p>
            <a:pPr marL="0" indent="0">
              <a:buNone/>
            </a:pPr>
            <a:r>
              <a:rPr lang="tr-TR" dirty="0" smtClean="0"/>
              <a:t>Eklenen </a:t>
            </a:r>
            <a:r>
              <a:rPr lang="tr-TR" dirty="0" err="1" smtClean="0"/>
              <a:t>titrant</a:t>
            </a:r>
            <a:r>
              <a:rPr lang="tr-TR" dirty="0" smtClean="0"/>
              <a:t> hacmine karşı elektrot potansiyeli grafiğe geçirilir.</a:t>
            </a:r>
          </a:p>
          <a:p>
            <a:pPr marL="0" indent="0">
              <a:buNone/>
            </a:pPr>
            <a:r>
              <a:rPr lang="tr-TR" b="1" dirty="0"/>
              <a:t>Redoks </a:t>
            </a:r>
            <a:r>
              <a:rPr lang="tr-TR" b="1" dirty="0" err="1" smtClean="0"/>
              <a:t>titrasyonlarında</a:t>
            </a:r>
            <a:r>
              <a:rPr lang="tr-TR" b="1" dirty="0" smtClean="0"/>
              <a:t> elektrot potansiyelleri</a:t>
            </a:r>
          </a:p>
          <a:p>
            <a:pPr marL="0" indent="0">
              <a:buNone/>
            </a:pPr>
            <a:r>
              <a:rPr lang="tr-TR" dirty="0" smtClean="0"/>
              <a:t>	Eşdeğerlik </a:t>
            </a:r>
            <a:r>
              <a:rPr lang="tr-TR" dirty="0"/>
              <a:t>noktası öncesi ve sonrası indirgenme yükseltgenme tepkimeleri genelde hızlı ve tersinirdir bu yüzden her </a:t>
            </a:r>
            <a:r>
              <a:rPr lang="tr-TR" dirty="0" err="1"/>
              <a:t>titrant</a:t>
            </a:r>
            <a:r>
              <a:rPr lang="tr-TR" dirty="0"/>
              <a:t> ilavesinden sonra denge kurulur dolayısıyla </a:t>
            </a:r>
            <a:r>
              <a:rPr lang="tr-TR" dirty="0" err="1"/>
              <a:t>E</a:t>
            </a:r>
            <a:r>
              <a:rPr lang="tr-TR" baseline="-25000" dirty="0" err="1"/>
              <a:t>anot</a:t>
            </a:r>
            <a:r>
              <a:rPr lang="tr-TR" dirty="0"/>
              <a:t> =</a:t>
            </a:r>
            <a:r>
              <a:rPr lang="tr-TR" dirty="0" err="1"/>
              <a:t>E</a:t>
            </a:r>
            <a:r>
              <a:rPr lang="tr-TR" baseline="-25000" dirty="0" err="1"/>
              <a:t>katot</a:t>
            </a:r>
            <a:r>
              <a:rPr lang="tr-TR" dirty="0"/>
              <a:t> </a:t>
            </a:r>
            <a:r>
              <a:rPr lang="tr-TR" dirty="0" smtClean="0"/>
              <a:t>=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/>
              <a:t>olur </a:t>
            </a:r>
            <a:r>
              <a:rPr lang="tr-TR" dirty="0"/>
              <a:t>ve </a:t>
            </a:r>
            <a:r>
              <a:rPr lang="tr-TR" dirty="0" err="1"/>
              <a:t>nernst</a:t>
            </a:r>
            <a:r>
              <a:rPr lang="tr-TR" dirty="0"/>
              <a:t> eşitliği ortamda herhangi biri için uygulanarak potansiyel hesaplanır.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Eşdeğerlik </a:t>
            </a:r>
            <a:r>
              <a:rPr lang="tr-TR" dirty="0"/>
              <a:t>noktasında; </a:t>
            </a:r>
            <a:r>
              <a:rPr lang="tr-TR" dirty="0" smtClean="0"/>
              <a:t>ortamda </a:t>
            </a:r>
            <a:r>
              <a:rPr lang="tr-TR" dirty="0"/>
              <a:t>bulunan türlerde, bir türün indirgenmiş halinin derişimi diğer türün yükseltgenmiş haldeki </a:t>
            </a:r>
            <a:r>
              <a:rPr lang="tr-TR" dirty="0" err="1"/>
              <a:t>derişimine</a:t>
            </a:r>
            <a:r>
              <a:rPr lang="tr-TR" dirty="0"/>
              <a:t> eşdeğer olacağı varsayılarak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/>
              <a:t>hesaplanır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708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882"/>
            <a:ext cx="10515600" cy="5994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Redoks reaksiyonlarının </a:t>
            </a:r>
            <a:r>
              <a:rPr lang="tr-TR" b="1" dirty="0" err="1" smtClean="0"/>
              <a:t>titrasyon</a:t>
            </a:r>
            <a:r>
              <a:rPr lang="tr-TR" b="1" dirty="0" smtClean="0"/>
              <a:t> eğrileri</a:t>
            </a:r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err="1" smtClean="0"/>
              <a:t>titrasyonlarda</a:t>
            </a:r>
            <a:r>
              <a:rPr lang="tr-TR" dirty="0" smtClean="0"/>
              <a:t> eklenen </a:t>
            </a:r>
            <a:r>
              <a:rPr lang="tr-TR" dirty="0" err="1" smtClean="0"/>
              <a:t>titrant</a:t>
            </a:r>
            <a:r>
              <a:rPr lang="tr-TR" dirty="0" smtClean="0"/>
              <a:t> hacmine karşı potansiyel grafiğe geçirilir.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İçerik Yer Tutucusu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467" y="1601380"/>
            <a:ext cx="4535848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2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47973"/>
                <a:ext cx="10515600" cy="59289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tr-TR" b="1" dirty="0" smtClean="0"/>
                  <a:t>Redoks </a:t>
                </a:r>
                <a:r>
                  <a:rPr lang="tr-TR" b="1" dirty="0" err="1" smtClean="0"/>
                  <a:t>Titrasyon</a:t>
                </a:r>
                <a:r>
                  <a:rPr lang="tr-TR" b="1" dirty="0" smtClean="0"/>
                  <a:t> Eğrilerine Sistem Değişkenlerinin Etkisi</a:t>
                </a:r>
              </a:p>
              <a:p>
                <a:r>
                  <a:rPr lang="tr-TR" dirty="0" smtClean="0"/>
                  <a:t>Reaksiyona Girenlerin Derişimi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err="1" smtClean="0"/>
                  <a:t>A+ne</a:t>
                </a:r>
                <a14:m>
                  <m:oMath xmlns:m="http://schemas.openxmlformats.org/officeDocument/2006/math" xmlns="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 smtClean="0"/>
                  <a:t> B		E= 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-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/>
                          <m:t>0,0592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/>
                          <m:t>n</m:t>
                        </m:r>
                      </m:den>
                    </m:f>
                  </m:oMath>
                </a14:m>
                <a:r>
                  <a:rPr lang="tr-TR" dirty="0" smtClean="0"/>
                  <a:t>log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/>
                          <m:t>[</m:t>
                        </m:r>
                        <m:r>
                          <m:rPr>
                            <m:nor/>
                          </m:rPr>
                          <a:rPr lang="tr-TR" dirty="0"/>
                          <m:t>B</m:t>
                        </m:r>
                        <m:r>
                          <m:rPr>
                            <m:nor/>
                          </m:rPr>
                          <a:rPr lang="tr-TR" dirty="0"/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dirty="0"/>
                          <m:t>[</m:t>
                        </m:r>
                        <m:r>
                          <m:rPr>
                            <m:nor/>
                          </m:rPr>
                          <a:rPr lang="tr-TR" dirty="0"/>
                          <m:t>A</m:t>
                        </m:r>
                        <m:r>
                          <m:rPr>
                            <m:nor/>
                          </m:rPr>
                          <a:rPr lang="tr-TR" dirty="0"/>
                          <m:t>] 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dirty="0" smtClean="0"/>
                  <a:t>Reaksiyonun </a:t>
                </a:r>
                <a:r>
                  <a:rPr lang="tr-TR" dirty="0" err="1" smtClean="0"/>
                  <a:t>Tamamlanabilirliği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47973"/>
                <a:ext cx="10515600" cy="5928990"/>
              </a:xfrm>
              <a:blipFill>
                <a:blip r:embed="rId2"/>
                <a:stretch>
                  <a:fillRect l="-1217" t="-17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51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8011"/>
                <a:ext cx="10515600" cy="575895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Yükseltgenme İndirgenme İndikatörleri</a:t>
                </a:r>
              </a:p>
              <a:p>
                <a:r>
                  <a:rPr lang="tr-TR" dirty="0"/>
                  <a:t>Genel redoks indikatörleri</a:t>
                </a:r>
              </a:p>
              <a:p>
                <a:r>
                  <a:rPr lang="tr-TR" dirty="0"/>
                  <a:t>Spesifik </a:t>
                </a:r>
                <a:r>
                  <a:rPr lang="tr-TR" dirty="0" smtClean="0"/>
                  <a:t>İndikatörler</a:t>
                </a:r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  <a:r>
                  <a:rPr lang="tr-TR" b="1" dirty="0" smtClean="0"/>
                  <a:t>Genel redoks indikatörleri</a:t>
                </a:r>
              </a:p>
              <a:p>
                <a:pPr marL="0" indent="0">
                  <a:buNone/>
                </a:pPr>
                <a:r>
                  <a:rPr lang="tr-TR" dirty="0" smtClean="0"/>
                  <a:t>Yükseltgenmiş ve indirgenmiş halleri birbirinden farklı olan maddelerdir.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err="1" smtClean="0"/>
                  <a:t>In</a:t>
                </a:r>
                <a:r>
                  <a:rPr lang="tr-TR" baseline="-25000" dirty="0" err="1" smtClean="0"/>
                  <a:t>yük</a:t>
                </a:r>
                <a:r>
                  <a:rPr lang="tr-TR" baseline="-25000" dirty="0" smtClean="0"/>
                  <a:t> </a:t>
                </a:r>
                <a:r>
                  <a:rPr lang="tr-TR" dirty="0" smtClean="0"/>
                  <a:t>+ne </a:t>
                </a:r>
                <a14:m/>
                <a:r>
                  <a:rPr lang="tr-TR" baseline="-25000" dirty="0" smtClean="0"/>
                  <a:t> </a:t>
                </a:r>
                <a:r>
                  <a:rPr lang="tr-TR" dirty="0" smtClean="0"/>
                  <a:t>In</a:t>
                </a:r>
                <a:r>
                  <a:rPr lang="tr-TR" baseline="-25000" dirty="0" smtClean="0"/>
                  <a:t>ind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E= E</a:t>
                </a:r>
                <a:r>
                  <a:rPr lang="tr-TR" baseline="30000" dirty="0" smtClean="0"/>
                  <a:t>0</a:t>
                </a:r>
                <a:r>
                  <a:rPr lang="tr-TR" baseline="-25000" dirty="0" smtClean="0"/>
                  <a:t>In</a:t>
                </a:r>
                <a14:m/>
                <a:r>
                  <a:rPr lang="tr-TR" dirty="0" smtClean="0"/>
                  <a:t>- </a:t>
                </a:r>
                <a14:m/>
                <a:r>
                  <a:rPr lang="tr-TR" dirty="0" smtClean="0"/>
                  <a:t>log</a:t>
                </a:r>
                <a14:m/>
                <a:endParaRPr lang="tr-TR" dirty="0" smtClean="0"/>
              </a:p>
              <a:p>
                <a:pPr marL="0" indent="0">
                  <a:buNone/>
                </a:pPr>
                <a14:m/>
                <a:r>
                  <a:rPr lang="tr-TR" dirty="0" smtClean="0"/>
                  <a:t>	,</a:t>
                </a:r>
                <a:r>
                  <a:rPr lang="tr-TR" dirty="0"/>
                  <a:t> </a:t>
                </a:r>
                <a14:m/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E = 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 – </a:t>
                </a:r>
                <a14:m/>
                <a:r>
                  <a:rPr lang="tr-TR" dirty="0" smtClean="0"/>
                  <a:t>log</a:t>
                </a:r>
                <a14:m/>
                <a:r>
                  <a:rPr lang="tr-TR" dirty="0" smtClean="0"/>
                  <a:t> = 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 + </a:t>
                </a:r>
                <a14:m/>
                <a:r>
                  <a:rPr lang="tr-TR" dirty="0"/>
                  <a:t>	</a:t>
                </a:r>
                <a:r>
                  <a:rPr lang="tr-TR" dirty="0" smtClean="0"/>
                  <a:t>; E </a:t>
                </a:r>
                <a:r>
                  <a:rPr lang="tr-TR" dirty="0"/>
                  <a:t>= E</a:t>
                </a:r>
                <a:r>
                  <a:rPr lang="tr-TR" baseline="30000" dirty="0"/>
                  <a:t>0</a:t>
                </a:r>
                <a:r>
                  <a:rPr lang="tr-TR" dirty="0"/>
                  <a:t> – </a:t>
                </a:r>
                <a14:m/>
                <a:r>
                  <a:rPr lang="tr-TR" dirty="0" smtClean="0"/>
                  <a:t>log10 </a:t>
                </a:r>
                <a:r>
                  <a:rPr lang="tr-TR" dirty="0"/>
                  <a:t>= E</a:t>
                </a:r>
                <a:r>
                  <a:rPr lang="tr-TR" baseline="30000" dirty="0"/>
                  <a:t>0</a:t>
                </a:r>
                <a:r>
                  <a:rPr lang="tr-TR" dirty="0"/>
                  <a:t> </a:t>
                </a:r>
                <a:r>
                  <a:rPr lang="tr-TR" dirty="0" smtClean="0"/>
                  <a:t>- </a:t>
                </a:r>
                <a14:m/>
                <a:r>
                  <a:rPr lang="tr-TR" dirty="0"/>
                  <a:t>	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Renk değiştirme potansiyel aralığı E </a:t>
                </a:r>
                <a:r>
                  <a:rPr lang="tr-TR" dirty="0"/>
                  <a:t>= </a:t>
                </a:r>
                <a:r>
                  <a:rPr lang="tr-TR" dirty="0" smtClean="0"/>
                  <a:t> </a:t>
                </a:r>
                <a:r>
                  <a:rPr lang="tr-TR" dirty="0"/>
                  <a:t>E</a:t>
                </a:r>
                <a:r>
                  <a:rPr lang="tr-TR" baseline="30000" dirty="0"/>
                  <a:t>0</a:t>
                </a:r>
                <a:r>
                  <a:rPr lang="tr-TR" dirty="0"/>
                  <a:t> </a:t>
                </a:r>
                <a14:m/>
                <a:r>
                  <a:rPr lang="tr-TR" dirty="0"/>
                  <a:t>	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n=1 ise E = </a:t>
                </a:r>
                <a:r>
                  <a:rPr lang="tr-TR" dirty="0"/>
                  <a:t>E</a:t>
                </a:r>
                <a:r>
                  <a:rPr lang="tr-TR" baseline="30000" dirty="0"/>
                  <a:t>0</a:t>
                </a:r>
                <a:r>
                  <a:rPr lang="tr-TR" dirty="0"/>
                  <a:t> - </a:t>
                </a:r>
                <a14:m/>
                <a:r>
                  <a:rPr lang="tr-TR" dirty="0" smtClean="0"/>
                  <a:t>= 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-0,0592</a:t>
                </a:r>
                <a14:m/>
                <a:r>
                  <a:rPr lang="tr-TR" dirty="0" smtClean="0"/>
                  <a:t> </a:t>
                </a:r>
                <a14:m/>
                <a:r>
                  <a:rPr lang="tr-TR" dirty="0" smtClean="0"/>
                  <a:t> olduğu için 2x0,0592 =0,118 V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n=2 ise E = E</a:t>
                </a:r>
                <a:r>
                  <a:rPr lang="tr-TR" baseline="30000" dirty="0"/>
                  <a:t>0</a:t>
                </a:r>
                <a:r>
                  <a:rPr lang="tr-TR" dirty="0"/>
                  <a:t> - </a:t>
                </a:r>
                <a14:m/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 smtClean="0"/>
                  <a:t>x2=0,0592 V</a:t>
                </a:r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8011"/>
                <a:ext cx="10515600" cy="5758952"/>
              </a:xfrm>
              <a:blipFill>
                <a:blip r:embed="rId2"/>
                <a:stretch>
                  <a:fillRect l="-638" t="-20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34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185" y="955573"/>
            <a:ext cx="5114987" cy="445046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657" y="2453539"/>
            <a:ext cx="5340559" cy="23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1614</TotalTime>
  <Words>93</Words>
  <Application>Microsoft Macintosh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KİM0220 Analitik Kimya II  Standart Elektrot Potansiyellerinin Uygulamaları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ZEHRA YAZAN</cp:lastModifiedBy>
  <cp:revision>140</cp:revision>
  <dcterms:created xsi:type="dcterms:W3CDTF">2020-03-20T19:10:41Z</dcterms:created>
  <dcterms:modified xsi:type="dcterms:W3CDTF">2020-12-01T11:03:37Z</dcterms:modified>
</cp:coreProperties>
</file>