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1" r:id="rId1"/>
  </p:sldMasterIdLst>
  <p:sldIdLst>
    <p:sldId id="303" r:id="rId2"/>
    <p:sldId id="258" r:id="rId3"/>
    <p:sldId id="274" r:id="rId4"/>
    <p:sldId id="276" r:id="rId5"/>
    <p:sldId id="280" r:id="rId6"/>
    <p:sldId id="284" r:id="rId7"/>
    <p:sldId id="298" r:id="rId8"/>
    <p:sldId id="300" r:id="rId9"/>
    <p:sldId id="301" r:id="rId10"/>
    <p:sldId id="30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68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040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70888" y="1295401"/>
            <a:ext cx="8650224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895" y="1524000"/>
            <a:ext cx="8664211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895" y="3299013"/>
            <a:ext cx="8664212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8" y="611872"/>
            <a:ext cx="5439393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8" y="1787856"/>
            <a:ext cx="5439393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6787489" y="359393"/>
            <a:ext cx="48768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6389" y="368301"/>
            <a:ext cx="2032000" cy="5575300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5" y="368301"/>
            <a:ext cx="8919635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718" y="3352802"/>
            <a:ext cx="11222567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718" y="4771030"/>
            <a:ext cx="11222567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494640" y="363538"/>
            <a:ext cx="1120272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2403145"/>
            <a:ext cx="10742084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3736006"/>
            <a:ext cx="10742084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67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4761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5" y="107576"/>
            <a:ext cx="10723035" cy="1336956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5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2365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4760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4760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9" y="611872"/>
            <a:ext cx="512064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765" y="368300"/>
            <a:ext cx="512064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9" y="1787856"/>
            <a:ext cx="512064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1600201"/>
            <a:ext cx="1072303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06447" y="62756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611" y="6275669"/>
            <a:ext cx="6454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30541" y="6275669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ctrTitle"/>
          </p:nvPr>
        </p:nvSpPr>
        <p:spPr>
          <a:xfrm>
            <a:off x="1524000" y="1502229"/>
            <a:ext cx="9144000" cy="200773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6701" b="1" i="1" dirty="0" smtClean="0"/>
              <a:t>KİM0220 </a:t>
            </a:r>
            <a:r>
              <a:rPr lang="tr-TR" sz="6701" b="1" i="1" dirty="0"/>
              <a:t>Analitik Kimya I</a:t>
            </a:r>
            <a:r>
              <a:rPr lang="tr-TR" sz="6701" b="1" i="1" dirty="0" smtClean="0"/>
              <a:t>I</a:t>
            </a:r>
            <a:r>
              <a:rPr lang="tr-TR" b="1" i="1" dirty="0"/>
              <a:t/>
            </a:r>
            <a:br>
              <a:rPr lang="tr-TR" b="1" i="1" dirty="0"/>
            </a:br>
            <a:r>
              <a:rPr lang="tr-TR" b="1" i="1" dirty="0"/>
              <a:t/>
            </a:r>
            <a:br>
              <a:rPr lang="tr-TR" b="1" i="1" dirty="0"/>
            </a:br>
            <a:r>
              <a:rPr lang="tr-TR" sz="5400" b="1" i="1" dirty="0"/>
              <a:t>Standart Elektrot Potansiyellerinin Uygulamaları</a:t>
            </a:r>
            <a:endParaRPr lang="tr-TR" sz="53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1153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339636"/>
                <a:ext cx="10515600" cy="5837329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tr-TR" b="1" dirty="0" smtClean="0"/>
                  <a:t>Spesifik İndikatörler</a:t>
                </a:r>
              </a:p>
              <a:p>
                <a:r>
                  <a:rPr lang="tr-TR" dirty="0" smtClean="0"/>
                  <a:t>I</a:t>
                </a:r>
                <a:r>
                  <a:rPr lang="tr-TR" baseline="-25000" dirty="0" smtClean="0"/>
                  <a:t>3</a:t>
                </a:r>
                <a:r>
                  <a:rPr lang="tr-TR" baseline="30000" dirty="0" smtClean="0"/>
                  <a:t>- </a:t>
                </a:r>
                <a:r>
                  <a:rPr lang="tr-TR" dirty="0" smtClean="0"/>
                  <a:t>ile mavi kompleks oluşturan nişasta</a:t>
                </a:r>
              </a:p>
              <a:p>
                <a:pPr marL="0" indent="0">
                  <a:buNone/>
                </a:pPr>
                <a:r>
                  <a:rPr lang="tr-TR" dirty="0" smtClean="0"/>
                  <a:t>	3I</a:t>
                </a:r>
                <a:r>
                  <a:rPr lang="tr-TR" baseline="30000" dirty="0" smtClean="0"/>
                  <a:t>-</a:t>
                </a:r>
                <a:r>
                  <a:rPr lang="tr-TR" dirty="0" smtClean="0"/>
                  <a:t> + yük</a:t>
                </a:r>
                <a14:m/>
                <a:r>
                  <a:rPr lang="tr-TR" dirty="0" smtClean="0"/>
                  <a:t> I</a:t>
                </a:r>
                <a:r>
                  <a:rPr lang="tr-TR" baseline="-25000" dirty="0" smtClean="0"/>
                  <a:t>3</a:t>
                </a:r>
                <a:r>
                  <a:rPr lang="tr-TR" baseline="30000" dirty="0" smtClean="0"/>
                  <a:t>-</a:t>
                </a:r>
                <a:r>
                  <a:rPr lang="tr-TR" dirty="0" smtClean="0"/>
                  <a:t>+ </a:t>
                </a:r>
                <a:r>
                  <a:rPr lang="tr-TR" dirty="0" err="1" smtClean="0"/>
                  <a:t>ind</a:t>
                </a:r>
                <a:endParaRPr lang="tr-TR" dirty="0" smtClean="0"/>
              </a:p>
              <a:p>
                <a:pPr marL="0" indent="0">
                  <a:buNone/>
                </a:pPr>
                <a:r>
                  <a:rPr lang="tr-TR" dirty="0" smtClean="0"/>
                  <a:t>	I</a:t>
                </a:r>
                <a:r>
                  <a:rPr lang="tr-TR" baseline="-25000" dirty="0" smtClean="0"/>
                  <a:t>3</a:t>
                </a:r>
                <a:r>
                  <a:rPr lang="tr-TR" baseline="30000" dirty="0" smtClean="0"/>
                  <a:t>-</a:t>
                </a:r>
                <a:r>
                  <a:rPr lang="tr-TR" dirty="0"/>
                  <a:t>+ </a:t>
                </a:r>
                <a:r>
                  <a:rPr lang="tr-TR" dirty="0" err="1"/>
                  <a:t>ind</a:t>
                </a:r>
                <a:r>
                  <a:rPr lang="tr-TR" dirty="0">
                    <a:ea typeface="Cambria Math" panose="02040503050406030204" pitchFamily="18" charset="0"/>
                  </a:rPr>
                  <a:t> </a:t>
                </a:r>
                <a14:m/>
                <a:r>
                  <a:rPr lang="tr-TR" dirty="0"/>
                  <a:t> 3I</a:t>
                </a:r>
                <a:r>
                  <a:rPr lang="tr-TR" baseline="30000" dirty="0"/>
                  <a:t>-</a:t>
                </a:r>
                <a:r>
                  <a:rPr lang="tr-TR" dirty="0"/>
                  <a:t> + </a:t>
                </a:r>
                <a:r>
                  <a:rPr lang="tr-TR" dirty="0" smtClean="0"/>
                  <a:t>yük</a:t>
                </a:r>
              </a:p>
              <a:p>
                <a:r>
                  <a:rPr lang="tr-TR" dirty="0" smtClean="0"/>
                  <a:t>KSCN</a:t>
                </a:r>
              </a:p>
              <a:p>
                <a:pPr marL="0" indent="0">
                  <a:buNone/>
                </a:pPr>
                <a:r>
                  <a:rPr lang="tr-TR" dirty="0"/>
                  <a:t>	</a:t>
                </a:r>
                <a:r>
                  <a:rPr lang="tr-TR" dirty="0" smtClean="0"/>
                  <a:t>Fe(III) ile Ti(III) </a:t>
                </a:r>
                <a:r>
                  <a:rPr lang="tr-TR" dirty="0" err="1" smtClean="0"/>
                  <a:t>titrasyonunda</a:t>
                </a:r>
                <a:r>
                  <a:rPr lang="tr-TR" dirty="0" smtClean="0"/>
                  <a:t> </a:t>
                </a:r>
              </a:p>
              <a:p>
                <a:pPr marL="0" indent="0">
                  <a:buNone/>
                </a:pPr>
                <a:r>
                  <a:rPr lang="tr-TR" dirty="0"/>
                  <a:t>	</a:t>
                </a:r>
                <a:r>
                  <a:rPr lang="tr-TR" dirty="0" smtClean="0"/>
                  <a:t>Fe(SCN)</a:t>
                </a:r>
                <a:r>
                  <a:rPr lang="tr-TR" baseline="-25000" dirty="0" smtClean="0"/>
                  <a:t>3 </a:t>
                </a:r>
                <a:r>
                  <a:rPr lang="tr-TR" dirty="0" smtClean="0"/>
                  <a:t>kırmızı</a:t>
                </a:r>
              </a:p>
              <a:p>
                <a:r>
                  <a:rPr lang="tr-TR" dirty="0" err="1" smtClean="0"/>
                  <a:t>Titrantın</a:t>
                </a:r>
                <a:r>
                  <a:rPr lang="tr-TR" dirty="0" smtClean="0"/>
                  <a:t> kendisi</a:t>
                </a:r>
              </a:p>
              <a:p>
                <a:pPr marL="0" indent="0">
                  <a:buNone/>
                </a:pPr>
                <a:r>
                  <a:rPr lang="tr-TR" dirty="0"/>
                  <a:t>	</a:t>
                </a:r>
                <a:r>
                  <a:rPr lang="tr-TR" dirty="0" smtClean="0"/>
                  <a:t>KMnO</a:t>
                </a:r>
                <a:r>
                  <a:rPr lang="tr-TR" baseline="-25000" dirty="0" smtClean="0"/>
                  <a:t>4</a:t>
                </a:r>
                <a:r>
                  <a:rPr lang="tr-TR" dirty="0" smtClean="0"/>
                  <a:t> ile yapılan </a:t>
                </a:r>
                <a:r>
                  <a:rPr lang="tr-TR" dirty="0" err="1" smtClean="0"/>
                  <a:t>titrasyonda</a:t>
                </a:r>
                <a:r>
                  <a:rPr lang="tr-TR" dirty="0"/>
                  <a:t>, permanganatın bir damla fazlasının ortamı mor renge </a:t>
                </a:r>
                <a:r>
                  <a:rPr lang="tr-TR" dirty="0" smtClean="0"/>
                  <a:t>boyaması</a:t>
                </a:r>
              </a:p>
              <a:p>
                <a:pPr marL="0" indent="0">
                  <a:buNone/>
                </a:pPr>
                <a:r>
                  <a:rPr lang="tr-TR" b="1" dirty="0" err="1" smtClean="0"/>
                  <a:t>Potansiyometrik</a:t>
                </a:r>
                <a:r>
                  <a:rPr lang="tr-TR" dirty="0" smtClean="0"/>
                  <a:t> </a:t>
                </a:r>
                <a:r>
                  <a:rPr lang="tr-TR" b="1" dirty="0" smtClean="0"/>
                  <a:t>Dönüm Noktaları</a:t>
                </a:r>
              </a:p>
              <a:p>
                <a:pPr marL="0" indent="0">
                  <a:buNone/>
                </a:pPr>
                <a:r>
                  <a:rPr lang="tr-TR" dirty="0"/>
                  <a:t>	</a:t>
                </a:r>
                <a:r>
                  <a:rPr lang="tr-TR" dirty="0" smtClean="0"/>
                  <a:t>Referans </a:t>
                </a:r>
                <a:r>
                  <a:rPr lang="tr-TR" dirty="0" err="1" smtClean="0"/>
                  <a:t>elektrot</a:t>
                </a:r>
                <a:r>
                  <a:rPr lang="tr-TR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║analit</a:t>
                </a:r>
                <a:r>
                  <a:rPr lang="tr-T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çözeltisi │</a:t>
                </a:r>
                <a:r>
                  <a:rPr lang="tr-TR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Pt</a:t>
                </a: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39634"/>
                <a:ext cx="10515600" cy="5837329"/>
              </a:xfrm>
              <a:blipFill>
                <a:blip r:embed="rId2"/>
                <a:stretch>
                  <a:fillRect l="-1217" t="-240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5486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96389"/>
            <a:ext cx="10515600" cy="5680574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Standart elektrot potansiyelleri</a:t>
            </a:r>
          </a:p>
          <a:p>
            <a:pPr marL="0" indent="0" algn="just">
              <a:buNone/>
            </a:pP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Termodinamik hücre potansiyellerinin hesaplanmasında</a:t>
            </a:r>
          </a:p>
          <a:p>
            <a:pPr lvl="1" algn="just"/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Redoks reaksiyonlarının denge sabitlerinin hesaplanmasında</a:t>
            </a:r>
          </a:p>
          <a:p>
            <a:pPr lvl="1" algn="just"/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Redoks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titrasyon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eğrilerinin çizilmesinde kullanılabilir.</a:t>
            </a:r>
          </a:p>
          <a:p>
            <a:pPr marL="0" indent="0" algn="just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Elektrokimyasal Hücre Potansiyellerinin Hesaplanması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Standart elektrot potansiyeli ve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nernst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eşitliği kullanılarak hesaplanan hücre potansiyelleri devreden akım geçmediği zaman sahip olacağı potansiyeldir ve teoriktir. Bu potansiyele elektrokimyasal hücrenin termodinamik potansiyeli denir.</a:t>
            </a:r>
          </a:p>
          <a:p>
            <a:pPr marL="0" indent="0">
              <a:buNone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hücre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773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49531"/>
            <a:ext cx="10515600" cy="50274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Standart elektrot potansiyellerinin Deneysel Tayini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Standart hidrojen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elektrotun ve standart haldeki herhangi bir elektrotun laboratuvarda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gerçekleştirme olanağı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yoktur.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Çünkü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aktivitesi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 1 olan bir çözelti hazırlamak mümkün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değildir. Aktivite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katsayılarının bilindiği çok seyreltik çözeltiler için elde edilen bilgilerden aktivitenin 1 olduğu haldeki potansiyeller bulunabilir.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hücrede iyonlarının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aktiviteleri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Debye-Hückel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bağıntısından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hesaplanabilir.</a:t>
            </a:r>
          </a:p>
        </p:txBody>
      </p:sp>
    </p:spTree>
    <p:extLst>
      <p:ext uri="{BB962C8B-B14F-4D97-AF65-F5344CB8AC3E}">
        <p14:creationId xmlns:p14="http://schemas.microsoft.com/office/powerpoint/2010/main" val="3041467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655097" y="217804"/>
                <a:ext cx="11353800" cy="629629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tr-TR" b="1" dirty="0" smtClean="0"/>
                  <a:t>Redoks Reaksiyonlarının Denge Sabitlerinin Hesaplanması</a:t>
                </a:r>
              </a:p>
              <a:p>
                <a:pPr marL="0" indent="0">
                  <a:buNone/>
                </a:pPr>
                <a:r>
                  <a:rPr lang="tr-TR" dirty="0" smtClean="0"/>
                  <a:t>	Elektrot </a:t>
                </a:r>
                <a:r>
                  <a:rPr lang="tr-TR" dirty="0"/>
                  <a:t>potansiyelleri kullanarak yükseltgenme indirgenme sistemi için denge sabiti hesaplanabilir. Denge anında </a:t>
                </a:r>
                <a:r>
                  <a:rPr lang="tr-TR" dirty="0" err="1"/>
                  <a:t>Ehücre</a:t>
                </a:r>
                <a:r>
                  <a:rPr lang="tr-TR" dirty="0"/>
                  <a:t> sıfıra eşit olacaktır, buradan </a:t>
                </a:r>
                <a:r>
                  <a:rPr lang="tr-TR" dirty="0" err="1"/>
                  <a:t>E</a:t>
                </a:r>
                <a:r>
                  <a:rPr lang="tr-TR" baseline="-25000" dirty="0" err="1"/>
                  <a:t>katot</a:t>
                </a:r>
                <a:r>
                  <a:rPr lang="tr-TR" dirty="0"/>
                  <a:t> ve </a:t>
                </a:r>
                <a:r>
                  <a:rPr lang="tr-TR" dirty="0" err="1"/>
                  <a:t>E</a:t>
                </a:r>
                <a:r>
                  <a:rPr lang="tr-TR" baseline="-25000" dirty="0" err="1"/>
                  <a:t>anot</a:t>
                </a:r>
                <a:r>
                  <a:rPr lang="tr-TR" dirty="0"/>
                  <a:t> </a:t>
                </a:r>
                <a:r>
                  <a:rPr lang="tr-TR" dirty="0" err="1"/>
                  <a:t>biribirine</a:t>
                </a:r>
                <a:r>
                  <a:rPr lang="tr-TR" dirty="0"/>
                  <a:t> eşit olur ve anot ve katot tepkimeleri için </a:t>
                </a:r>
                <a:r>
                  <a:rPr lang="tr-TR" dirty="0" err="1"/>
                  <a:t>Nernst</a:t>
                </a:r>
                <a:r>
                  <a:rPr lang="tr-TR" dirty="0"/>
                  <a:t> eşitliği kullanarak denge sabiti hesaplanabilir</a:t>
                </a:r>
                <a:r>
                  <a:rPr lang="tr-TR" dirty="0" smtClean="0"/>
                  <a:t>.</a:t>
                </a:r>
              </a:p>
              <a:p>
                <a:pPr marL="0" lvl="0" indent="0" defTabSz="914400">
                  <a:spcBef>
                    <a:spcPts val="1000"/>
                  </a:spcBef>
                  <a:buNone/>
                </a:pPr>
                <a:r>
                  <a:rPr lang="tr-TR" dirty="0">
                    <a:solidFill>
                      <a:prstClr val="black"/>
                    </a:solidFill>
                  </a:rPr>
                  <a:t>aA + </a:t>
                </a:r>
                <a:r>
                  <a:rPr lang="tr-TR" dirty="0" err="1">
                    <a:solidFill>
                      <a:prstClr val="black"/>
                    </a:solidFill>
                  </a:rPr>
                  <a:t>bB</a:t>
                </a:r>
                <a:r>
                  <a:rPr lang="tr-TR" dirty="0">
                    <a:solidFill>
                      <a:prstClr val="black"/>
                    </a:solidFill>
                  </a:rPr>
                  <a:t>+…+ ne </a:t>
                </a:r>
                <a14:m>
                  <m:oMath xmlns:m="http://schemas.openxmlformats.org/officeDocument/2006/math" xmlns="">
                    <m:r>
                      <a:rPr lang="tr-TR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⇆</m:t>
                    </m:r>
                  </m:oMath>
                </a14:m>
                <a:r>
                  <a:rPr lang="tr-TR" dirty="0">
                    <a:solidFill>
                      <a:prstClr val="black"/>
                    </a:solidFill>
                  </a:rPr>
                  <a:t> </a:t>
                </a:r>
                <a:r>
                  <a:rPr lang="tr-TR" dirty="0" err="1">
                    <a:solidFill>
                      <a:prstClr val="black"/>
                    </a:solidFill>
                  </a:rPr>
                  <a:t>cC</a:t>
                </a:r>
                <a:r>
                  <a:rPr lang="tr-TR" dirty="0">
                    <a:solidFill>
                      <a:prstClr val="black"/>
                    </a:solidFill>
                  </a:rPr>
                  <a:t> + </a:t>
                </a:r>
                <a:r>
                  <a:rPr lang="tr-TR" dirty="0" err="1">
                    <a:solidFill>
                      <a:prstClr val="black"/>
                    </a:solidFill>
                  </a:rPr>
                  <a:t>dD</a:t>
                </a:r>
                <a:r>
                  <a:rPr lang="tr-TR" dirty="0">
                    <a:solidFill>
                      <a:prstClr val="black"/>
                    </a:solidFill>
                  </a:rPr>
                  <a:t> +… Tersinir yarı reaksiyonunu ele alalım. Bu yarı reaksiyonun elektrot potansiyeli</a:t>
                </a:r>
              </a:p>
              <a:p>
                <a:pPr marL="0" lvl="0" indent="0" defTabSz="914400">
                  <a:spcBef>
                    <a:spcPts val="1000"/>
                  </a:spcBef>
                  <a:buNone/>
                </a:pPr>
                <a:r>
                  <a:rPr lang="tr-TR" dirty="0">
                    <a:solidFill>
                      <a:prstClr val="black"/>
                    </a:solidFill>
                  </a:rPr>
                  <a:t>	E = E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0 </a:t>
                </a:r>
                <a:r>
                  <a:rPr lang="tr-TR" dirty="0">
                    <a:solidFill>
                      <a:prstClr val="black"/>
                    </a:solidFill>
                  </a:rPr>
                  <a:t>- </a:t>
                </a:r>
                <a14:m>
                  <m:oMath xmlns:m="http://schemas.openxmlformats.org/officeDocument/2006/math" xmlns="">
                    <m:f>
                      <m:fPr>
                        <m:ctrlPr>
                          <a:rPr lang="tr-TR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RT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nF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 </m:t>
                        </m:r>
                      </m:den>
                    </m:f>
                  </m:oMath>
                </a14:m>
                <a:r>
                  <a:rPr lang="tr-TR" dirty="0">
                    <a:solidFill>
                      <a:prstClr val="black"/>
                    </a:solidFill>
                  </a:rPr>
                  <a:t>ln</a:t>
                </a:r>
                <a14:m>
                  <m:oMath xmlns:m="http://schemas.openxmlformats.org/officeDocument/2006/math" xmlns="">
                    <m:f>
                      <m:fPr>
                        <m:ctrlPr>
                          <a:rPr lang="tr-TR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[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]</m:t>
                        </m:r>
                        <m:r>
                          <m:rPr>
                            <m:nor/>
                          </m:rPr>
                          <a:rPr lang="tr-TR" baseline="30000" dirty="0">
                            <a:solidFill>
                              <a:prstClr val="black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[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D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]</m:t>
                        </m:r>
                        <m:r>
                          <m:rPr>
                            <m:nor/>
                          </m:rPr>
                          <a:rPr lang="tr-TR" baseline="30000" dirty="0">
                            <a:solidFill>
                              <a:prstClr val="black"/>
                            </a:solidFill>
                          </a:rPr>
                          <m:t>d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[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]</m:t>
                        </m:r>
                        <m:r>
                          <m:rPr>
                            <m:nor/>
                          </m:rPr>
                          <a:rPr lang="tr-TR" baseline="30000" dirty="0">
                            <a:solidFill>
                              <a:prstClr val="black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[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]</m:t>
                        </m:r>
                        <m:r>
                          <m:rPr>
                            <m:nor/>
                          </m:rPr>
                          <a:rPr lang="tr-TR" baseline="30000" dirty="0">
                            <a:solidFill>
                              <a:prstClr val="black"/>
                            </a:solidFill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tr-TR" baseline="30000" dirty="0">
                            <a:solidFill>
                              <a:prstClr val="black"/>
                            </a:solidFill>
                          </a:rPr>
                          <m:t> </m:t>
                        </m:r>
                      </m:den>
                    </m:f>
                  </m:oMath>
                </a14:m>
                <a:endParaRPr lang="tr-TR" dirty="0">
                  <a:solidFill>
                    <a:prstClr val="black"/>
                  </a:solidFill>
                </a:endParaRPr>
              </a:p>
              <a:p>
                <a:pPr marL="0" lvl="0" indent="0" defTabSz="914400">
                  <a:spcBef>
                    <a:spcPts val="1000"/>
                  </a:spcBef>
                  <a:buNone/>
                </a:pPr>
                <a:r>
                  <a:rPr lang="tr-TR" dirty="0">
                    <a:solidFill>
                      <a:prstClr val="black"/>
                    </a:solidFill>
                  </a:rPr>
                  <a:t>	E = E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0 </a:t>
                </a:r>
                <a:r>
                  <a:rPr lang="tr-TR" dirty="0">
                    <a:solidFill>
                      <a:prstClr val="black"/>
                    </a:solidFill>
                  </a:rPr>
                  <a:t>- </a:t>
                </a:r>
                <a14:m>
                  <m:oMath xmlns:m="http://schemas.openxmlformats.org/officeDocument/2006/math" xmlns="">
                    <m:f>
                      <m:fPr>
                        <m:ctrlPr>
                          <a:rPr lang="tr-TR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0,0592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n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 </m:t>
                        </m:r>
                      </m:den>
                    </m:f>
                  </m:oMath>
                </a14:m>
                <a:r>
                  <a:rPr lang="tr-TR" dirty="0">
                    <a:solidFill>
                      <a:prstClr val="black"/>
                    </a:solidFill>
                  </a:rPr>
                  <a:t>log</a:t>
                </a:r>
                <a14:m>
                  <m:oMath xmlns:m="http://schemas.openxmlformats.org/officeDocument/2006/math" xmlns="">
                    <m:f>
                      <m:fPr>
                        <m:ctrlPr>
                          <a:rPr lang="tr-TR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[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]</m:t>
                        </m:r>
                        <m:r>
                          <m:rPr>
                            <m:nor/>
                          </m:rPr>
                          <a:rPr lang="tr-TR" baseline="30000" dirty="0">
                            <a:solidFill>
                              <a:prstClr val="black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[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D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]</m:t>
                        </m:r>
                        <m:r>
                          <m:rPr>
                            <m:nor/>
                          </m:rPr>
                          <a:rPr lang="tr-TR" baseline="30000" dirty="0">
                            <a:solidFill>
                              <a:prstClr val="black"/>
                            </a:solidFill>
                          </a:rPr>
                          <m:t>d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[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]</m:t>
                        </m:r>
                        <m:r>
                          <m:rPr>
                            <m:nor/>
                          </m:rPr>
                          <a:rPr lang="tr-TR" baseline="30000" dirty="0">
                            <a:solidFill>
                              <a:prstClr val="black"/>
                            </a:solidFill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[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</a:rPr>
                          <m:t>]</m:t>
                        </m:r>
                        <m:r>
                          <m:rPr>
                            <m:nor/>
                          </m:rPr>
                          <a:rPr lang="tr-TR" baseline="30000" dirty="0">
                            <a:solidFill>
                              <a:prstClr val="black"/>
                            </a:solidFill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tr-TR" baseline="30000" dirty="0">
                            <a:solidFill>
                              <a:prstClr val="black"/>
                            </a:solidFill>
                          </a:rPr>
                          <m:t> </m:t>
                        </m:r>
                      </m:den>
                    </m:f>
                  </m:oMath>
                </a14:m>
                <a:endParaRPr lang="tr-TR" baseline="-25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55097" y="217804"/>
                <a:ext cx="11353800" cy="6296297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4899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78823"/>
            <a:ext cx="10515600" cy="57981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Redoks </a:t>
            </a:r>
            <a:r>
              <a:rPr lang="tr-TR" b="1" dirty="0" err="1" smtClean="0"/>
              <a:t>Titrasyonlarında</a:t>
            </a:r>
            <a:r>
              <a:rPr lang="tr-TR" b="1" dirty="0" smtClean="0"/>
              <a:t> Hesaplamalar</a:t>
            </a:r>
          </a:p>
          <a:p>
            <a:pPr marL="0" indent="0">
              <a:buNone/>
            </a:pPr>
            <a:r>
              <a:rPr lang="tr-TR" dirty="0" smtClean="0"/>
              <a:t>Eklenen </a:t>
            </a:r>
            <a:r>
              <a:rPr lang="tr-TR" dirty="0" err="1" smtClean="0"/>
              <a:t>titrant</a:t>
            </a:r>
            <a:r>
              <a:rPr lang="tr-TR" dirty="0" smtClean="0"/>
              <a:t> hacmine karşı elektrot potansiyeli grafiğe geçirilir.</a:t>
            </a:r>
          </a:p>
          <a:p>
            <a:pPr marL="0" indent="0">
              <a:buNone/>
            </a:pPr>
            <a:r>
              <a:rPr lang="tr-TR" b="1" dirty="0"/>
              <a:t>Redoks </a:t>
            </a:r>
            <a:r>
              <a:rPr lang="tr-TR" b="1" dirty="0" err="1" smtClean="0"/>
              <a:t>titrasyonlarında</a:t>
            </a:r>
            <a:r>
              <a:rPr lang="tr-TR" b="1" dirty="0" smtClean="0"/>
              <a:t> elektrot potansiyelleri</a:t>
            </a:r>
          </a:p>
          <a:p>
            <a:pPr marL="0" indent="0">
              <a:buNone/>
            </a:pPr>
            <a:r>
              <a:rPr lang="tr-TR" dirty="0" smtClean="0"/>
              <a:t>	Eşdeğerlik </a:t>
            </a:r>
            <a:r>
              <a:rPr lang="tr-TR" dirty="0"/>
              <a:t>noktası öncesi ve sonrası indirgenme yükseltgenme tepkimeleri genelde hızlı ve tersinirdir bu yüzden her </a:t>
            </a:r>
            <a:r>
              <a:rPr lang="tr-TR" dirty="0" err="1"/>
              <a:t>titrant</a:t>
            </a:r>
            <a:r>
              <a:rPr lang="tr-TR" dirty="0"/>
              <a:t> ilavesinden sonra denge kurulur dolayısıyla </a:t>
            </a:r>
            <a:r>
              <a:rPr lang="tr-TR" dirty="0" err="1"/>
              <a:t>E</a:t>
            </a:r>
            <a:r>
              <a:rPr lang="tr-TR" baseline="-25000" dirty="0" err="1"/>
              <a:t>anot</a:t>
            </a:r>
            <a:r>
              <a:rPr lang="tr-TR" dirty="0"/>
              <a:t> =</a:t>
            </a:r>
            <a:r>
              <a:rPr lang="tr-TR" dirty="0" err="1"/>
              <a:t>E</a:t>
            </a:r>
            <a:r>
              <a:rPr lang="tr-TR" baseline="-25000" dirty="0" err="1"/>
              <a:t>katot</a:t>
            </a:r>
            <a:r>
              <a:rPr lang="tr-TR" dirty="0"/>
              <a:t> </a:t>
            </a:r>
            <a:r>
              <a:rPr lang="tr-TR" dirty="0" smtClean="0"/>
              <a:t>=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aseline="-25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tr-TR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/>
              <a:t>olur </a:t>
            </a:r>
            <a:r>
              <a:rPr lang="tr-TR" dirty="0"/>
              <a:t>ve </a:t>
            </a:r>
            <a:r>
              <a:rPr lang="tr-TR" dirty="0" err="1"/>
              <a:t>nernst</a:t>
            </a:r>
            <a:r>
              <a:rPr lang="tr-TR" dirty="0"/>
              <a:t> eşitliği ortamda herhangi biri için uygulanarak potansiyel hesaplanır.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Eşdeğerlik </a:t>
            </a:r>
            <a:r>
              <a:rPr lang="tr-TR" dirty="0"/>
              <a:t>noktasında; </a:t>
            </a:r>
            <a:r>
              <a:rPr lang="tr-TR" dirty="0" smtClean="0"/>
              <a:t>ortamda </a:t>
            </a:r>
            <a:r>
              <a:rPr lang="tr-TR" dirty="0"/>
              <a:t>bulunan türlerde, bir türün indirgenmiş halinin derişimi diğer türün yükseltgenmiş haldeki </a:t>
            </a:r>
            <a:r>
              <a:rPr lang="tr-TR" dirty="0" err="1"/>
              <a:t>derişimine</a:t>
            </a:r>
            <a:r>
              <a:rPr lang="tr-TR" dirty="0"/>
              <a:t> eşdeğer olacağı varsayılarak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aseline="-25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tr-TR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/>
              <a:t>hesaplanır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7080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882"/>
            <a:ext cx="10515600" cy="59940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Redoks reaksiyonlarının </a:t>
            </a:r>
            <a:r>
              <a:rPr lang="tr-TR" b="1" dirty="0" err="1" smtClean="0"/>
              <a:t>titrasyon</a:t>
            </a:r>
            <a:r>
              <a:rPr lang="tr-TR" b="1" dirty="0" smtClean="0"/>
              <a:t> eğrileri</a:t>
            </a:r>
          </a:p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 err="1" smtClean="0"/>
              <a:t>titrasyonlarda</a:t>
            </a:r>
            <a:r>
              <a:rPr lang="tr-TR" dirty="0" smtClean="0"/>
              <a:t> eklenen </a:t>
            </a:r>
            <a:r>
              <a:rPr lang="tr-TR" dirty="0" err="1" smtClean="0"/>
              <a:t>titrant</a:t>
            </a:r>
            <a:r>
              <a:rPr lang="tr-TR" dirty="0" smtClean="0"/>
              <a:t> hacmine karşı potansiyel grafiğe geçirilir.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İçerik Yer Tutucusu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5467" y="1601380"/>
            <a:ext cx="4535848" cy="487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427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247973"/>
                <a:ext cx="10515600" cy="592899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tr-TR" b="1" dirty="0" smtClean="0"/>
                  <a:t>Redoks </a:t>
                </a:r>
                <a:r>
                  <a:rPr lang="tr-TR" b="1" dirty="0" err="1" smtClean="0"/>
                  <a:t>Titrasyon</a:t>
                </a:r>
                <a:r>
                  <a:rPr lang="tr-TR" b="1" dirty="0" smtClean="0"/>
                  <a:t> Eğrilerine Sistem Değişkenlerinin Etkisi</a:t>
                </a:r>
              </a:p>
              <a:p>
                <a:r>
                  <a:rPr lang="tr-TR" dirty="0" smtClean="0"/>
                  <a:t>Reaksiyona Girenlerin Derişimi</a:t>
                </a:r>
              </a:p>
              <a:p>
                <a:pPr marL="0" indent="0">
                  <a:buNone/>
                </a:pPr>
                <a:r>
                  <a:rPr lang="tr-TR" dirty="0"/>
                  <a:t>	</a:t>
                </a:r>
                <a:r>
                  <a:rPr lang="tr-TR" dirty="0" err="1" smtClean="0"/>
                  <a:t>A+ne</a:t>
                </a:r>
                <a14:m>
                  <m:oMath xmlns:m="http://schemas.openxmlformats.org/officeDocument/2006/math" xmlns="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tr-TR" dirty="0" smtClean="0"/>
                  <a:t> B		E= E</a:t>
                </a:r>
                <a:r>
                  <a:rPr lang="tr-TR" baseline="30000" dirty="0" smtClean="0"/>
                  <a:t>0</a:t>
                </a:r>
                <a:r>
                  <a:rPr lang="tr-TR" dirty="0" smtClean="0"/>
                  <a:t>-</a:t>
                </a:r>
                <a14:m>
                  <m:oMath xmlns:m="http://schemas.openxmlformats.org/officeDocument/2006/math" xmlns=""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dirty="0"/>
                          <m:t>0,0592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dirty="0"/>
                          <m:t>n</m:t>
                        </m:r>
                      </m:den>
                    </m:f>
                  </m:oMath>
                </a14:m>
                <a:r>
                  <a:rPr lang="tr-TR" dirty="0" smtClean="0"/>
                  <a:t>log</a:t>
                </a:r>
                <a14:m>
                  <m:oMath xmlns:m="http://schemas.openxmlformats.org/officeDocument/2006/math" xmlns="">
                    <m:f>
                      <m:fPr>
                        <m:ctrlPr>
                          <a:rPr lang="tr-TR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dirty="0"/>
                          <m:t>[</m:t>
                        </m:r>
                        <m:r>
                          <m:rPr>
                            <m:nor/>
                          </m:rPr>
                          <a:rPr lang="tr-TR" dirty="0"/>
                          <m:t>B</m:t>
                        </m:r>
                        <m:r>
                          <m:rPr>
                            <m:nor/>
                          </m:rPr>
                          <a:rPr lang="tr-TR" dirty="0"/>
                          <m:t>]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dirty="0"/>
                          <m:t>[</m:t>
                        </m:r>
                        <m:r>
                          <m:rPr>
                            <m:nor/>
                          </m:rPr>
                          <a:rPr lang="tr-TR" dirty="0"/>
                          <m:t>A</m:t>
                        </m:r>
                        <m:r>
                          <m:rPr>
                            <m:nor/>
                          </m:rPr>
                          <a:rPr lang="tr-TR" dirty="0"/>
                          <m:t>] </m:t>
                        </m:r>
                      </m:den>
                    </m:f>
                  </m:oMath>
                </a14:m>
                <a:endParaRPr lang="tr-TR" dirty="0" smtClean="0"/>
              </a:p>
              <a:p>
                <a:r>
                  <a:rPr lang="tr-TR" dirty="0" smtClean="0"/>
                  <a:t>Reaksiyonun </a:t>
                </a:r>
                <a:r>
                  <a:rPr lang="tr-TR" dirty="0" err="1" smtClean="0"/>
                  <a:t>Tamamlanabilirliği</a:t>
                </a:r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47973"/>
                <a:ext cx="10515600" cy="5928990"/>
              </a:xfrm>
              <a:blipFill>
                <a:blip r:embed="rId2"/>
                <a:stretch>
                  <a:fillRect l="-1217" t="-174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6517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İçerik Yer Tutucusu 4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418011"/>
                <a:ext cx="10515600" cy="5758952"/>
              </a:xfrm>
            </p:spPr>
            <p:txBody>
              <a:bodyPr>
                <a:normAutofit fontScale="62500" lnSpcReduction="20000"/>
              </a:bodyPr>
              <a:lstStyle/>
              <a:p>
                <a:pPr marL="0" indent="0">
                  <a:buNone/>
                </a:pPr>
                <a:r>
                  <a:rPr lang="tr-TR" b="1" dirty="0" smtClean="0"/>
                  <a:t>Yükseltgenme İndirgenme İndikatörleri</a:t>
                </a:r>
              </a:p>
              <a:p>
                <a:r>
                  <a:rPr lang="tr-TR" dirty="0"/>
                  <a:t>Genel redoks indikatörleri</a:t>
                </a:r>
              </a:p>
              <a:p>
                <a:r>
                  <a:rPr lang="tr-TR" dirty="0"/>
                  <a:t>Spesifik </a:t>
                </a:r>
                <a:r>
                  <a:rPr lang="tr-TR" dirty="0" smtClean="0"/>
                  <a:t>İndikatörler</a:t>
                </a:r>
              </a:p>
              <a:p>
                <a:pPr marL="0" indent="0">
                  <a:buNone/>
                </a:pPr>
                <a:r>
                  <a:rPr lang="tr-TR" dirty="0" smtClean="0"/>
                  <a:t>	</a:t>
                </a:r>
                <a:r>
                  <a:rPr lang="tr-TR" b="1" dirty="0" smtClean="0"/>
                  <a:t>Genel redoks indikatörleri</a:t>
                </a:r>
              </a:p>
              <a:p>
                <a:pPr marL="0" indent="0">
                  <a:buNone/>
                </a:pPr>
                <a:r>
                  <a:rPr lang="tr-TR" dirty="0" smtClean="0"/>
                  <a:t>Yükseltgenmiş ve indirgenmiş halleri birbirinden farklı olan maddelerdir.</a:t>
                </a:r>
              </a:p>
              <a:p>
                <a:pPr marL="0" indent="0">
                  <a:buNone/>
                </a:pPr>
                <a:r>
                  <a:rPr lang="tr-TR" dirty="0"/>
                  <a:t>	</a:t>
                </a:r>
                <a:r>
                  <a:rPr lang="tr-TR" dirty="0" err="1" smtClean="0"/>
                  <a:t>In</a:t>
                </a:r>
                <a:r>
                  <a:rPr lang="tr-TR" baseline="-25000" dirty="0" err="1" smtClean="0"/>
                  <a:t>yük</a:t>
                </a:r>
                <a:r>
                  <a:rPr lang="tr-TR" baseline="-25000" dirty="0" smtClean="0"/>
                  <a:t> </a:t>
                </a:r>
                <a:r>
                  <a:rPr lang="tr-TR" dirty="0" smtClean="0"/>
                  <a:t>+ne </a:t>
                </a:r>
                <a14:m/>
                <a:r>
                  <a:rPr lang="tr-TR" baseline="-25000" dirty="0" smtClean="0"/>
                  <a:t> </a:t>
                </a:r>
                <a:r>
                  <a:rPr lang="tr-TR" dirty="0" smtClean="0"/>
                  <a:t>In</a:t>
                </a:r>
                <a:r>
                  <a:rPr lang="tr-TR" baseline="-25000" dirty="0" smtClean="0"/>
                  <a:t>ind</a:t>
                </a:r>
                <a:endParaRPr lang="tr-TR" dirty="0" smtClean="0"/>
              </a:p>
              <a:p>
                <a:pPr marL="0" indent="0">
                  <a:buNone/>
                </a:pPr>
                <a:r>
                  <a:rPr lang="tr-TR" dirty="0" smtClean="0"/>
                  <a:t>E= E</a:t>
                </a:r>
                <a:r>
                  <a:rPr lang="tr-TR" baseline="30000" dirty="0" smtClean="0"/>
                  <a:t>0</a:t>
                </a:r>
                <a:r>
                  <a:rPr lang="tr-TR" baseline="-25000" dirty="0" smtClean="0"/>
                  <a:t>In</a:t>
                </a:r>
                <a14:m/>
                <a:r>
                  <a:rPr lang="tr-TR" dirty="0" smtClean="0"/>
                  <a:t>- </a:t>
                </a:r>
                <a14:m/>
                <a:r>
                  <a:rPr lang="tr-TR" dirty="0" smtClean="0"/>
                  <a:t>log</a:t>
                </a:r>
                <a14:m/>
                <a:endParaRPr lang="tr-TR" dirty="0" smtClean="0"/>
              </a:p>
              <a:p>
                <a:pPr marL="0" indent="0">
                  <a:buNone/>
                </a:pPr>
                <a14:m/>
                <a:r>
                  <a:rPr lang="tr-TR" dirty="0" smtClean="0"/>
                  <a:t>	,</a:t>
                </a:r>
                <a:r>
                  <a:rPr lang="tr-TR" dirty="0"/>
                  <a:t> </a:t>
                </a:r>
                <a14:m/>
                <a:endParaRPr lang="tr-TR" dirty="0" smtClean="0"/>
              </a:p>
              <a:p>
                <a:pPr marL="0" indent="0">
                  <a:buNone/>
                </a:pPr>
                <a:r>
                  <a:rPr lang="tr-TR" dirty="0" smtClean="0"/>
                  <a:t>E = E</a:t>
                </a:r>
                <a:r>
                  <a:rPr lang="tr-TR" baseline="30000" dirty="0" smtClean="0"/>
                  <a:t>0</a:t>
                </a:r>
                <a:r>
                  <a:rPr lang="tr-TR" dirty="0" smtClean="0"/>
                  <a:t> – </a:t>
                </a:r>
                <a14:m/>
                <a:r>
                  <a:rPr lang="tr-TR" dirty="0" smtClean="0"/>
                  <a:t>log</a:t>
                </a:r>
                <a14:m/>
                <a:r>
                  <a:rPr lang="tr-TR" dirty="0" smtClean="0"/>
                  <a:t> = E</a:t>
                </a:r>
                <a:r>
                  <a:rPr lang="tr-TR" baseline="30000" dirty="0" smtClean="0"/>
                  <a:t>0</a:t>
                </a:r>
                <a:r>
                  <a:rPr lang="tr-TR" dirty="0" smtClean="0"/>
                  <a:t> + </a:t>
                </a:r>
                <a14:m/>
                <a:r>
                  <a:rPr lang="tr-TR" dirty="0"/>
                  <a:t>	</a:t>
                </a:r>
                <a:r>
                  <a:rPr lang="tr-TR" dirty="0" smtClean="0"/>
                  <a:t>; E </a:t>
                </a:r>
                <a:r>
                  <a:rPr lang="tr-TR" dirty="0"/>
                  <a:t>= E</a:t>
                </a:r>
                <a:r>
                  <a:rPr lang="tr-TR" baseline="30000" dirty="0"/>
                  <a:t>0</a:t>
                </a:r>
                <a:r>
                  <a:rPr lang="tr-TR" dirty="0"/>
                  <a:t> – </a:t>
                </a:r>
                <a14:m/>
                <a:r>
                  <a:rPr lang="tr-TR" dirty="0" smtClean="0"/>
                  <a:t>log10 </a:t>
                </a:r>
                <a:r>
                  <a:rPr lang="tr-TR" dirty="0"/>
                  <a:t>= E</a:t>
                </a:r>
                <a:r>
                  <a:rPr lang="tr-TR" baseline="30000" dirty="0"/>
                  <a:t>0</a:t>
                </a:r>
                <a:r>
                  <a:rPr lang="tr-TR" dirty="0"/>
                  <a:t> </a:t>
                </a:r>
                <a:r>
                  <a:rPr lang="tr-TR" dirty="0" smtClean="0"/>
                  <a:t>- </a:t>
                </a:r>
                <a14:m/>
                <a:r>
                  <a:rPr lang="tr-TR" dirty="0"/>
                  <a:t>	</a:t>
                </a:r>
                <a:endParaRPr lang="tr-TR" dirty="0" smtClean="0"/>
              </a:p>
              <a:p>
                <a:pPr marL="0" indent="0">
                  <a:buNone/>
                </a:pPr>
                <a:r>
                  <a:rPr lang="tr-TR" dirty="0" smtClean="0"/>
                  <a:t>Renk değiştirme potansiyel aralığı E </a:t>
                </a:r>
                <a:r>
                  <a:rPr lang="tr-TR" dirty="0"/>
                  <a:t>= </a:t>
                </a:r>
                <a:r>
                  <a:rPr lang="tr-TR" dirty="0" smtClean="0"/>
                  <a:t> </a:t>
                </a:r>
                <a:r>
                  <a:rPr lang="tr-TR" dirty="0"/>
                  <a:t>E</a:t>
                </a:r>
                <a:r>
                  <a:rPr lang="tr-TR" baseline="30000" dirty="0"/>
                  <a:t>0</a:t>
                </a:r>
                <a:r>
                  <a:rPr lang="tr-TR" dirty="0"/>
                  <a:t> </a:t>
                </a:r>
                <a14:m/>
                <a:r>
                  <a:rPr lang="tr-TR" dirty="0"/>
                  <a:t>	</a:t>
                </a:r>
                <a:endParaRPr lang="tr-TR" dirty="0" smtClean="0"/>
              </a:p>
              <a:p>
                <a:pPr marL="0" indent="0">
                  <a:buNone/>
                </a:pPr>
                <a:r>
                  <a:rPr lang="tr-TR" dirty="0" smtClean="0"/>
                  <a:t>n=1 ise E = </a:t>
                </a:r>
                <a:r>
                  <a:rPr lang="tr-TR" dirty="0"/>
                  <a:t>E</a:t>
                </a:r>
                <a:r>
                  <a:rPr lang="tr-TR" baseline="30000" dirty="0"/>
                  <a:t>0</a:t>
                </a:r>
                <a:r>
                  <a:rPr lang="tr-TR" dirty="0"/>
                  <a:t> - </a:t>
                </a:r>
                <a14:m/>
                <a:r>
                  <a:rPr lang="tr-TR" dirty="0" smtClean="0"/>
                  <a:t>= E</a:t>
                </a:r>
                <a:r>
                  <a:rPr lang="tr-TR" baseline="30000" dirty="0" smtClean="0"/>
                  <a:t>0</a:t>
                </a:r>
                <a:r>
                  <a:rPr lang="tr-TR" dirty="0" smtClean="0"/>
                  <a:t>-0,0592</a:t>
                </a:r>
                <a14:m/>
                <a:r>
                  <a:rPr lang="tr-TR" dirty="0" smtClean="0"/>
                  <a:t> </a:t>
                </a:r>
                <a14:m/>
                <a:r>
                  <a:rPr lang="tr-TR" dirty="0" smtClean="0"/>
                  <a:t> olduğu için 2x0,0592 =0,118 V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r>
                  <a:rPr lang="tr-TR" dirty="0"/>
                  <a:t>n=2 ise E = E</a:t>
                </a:r>
                <a:r>
                  <a:rPr lang="tr-TR" baseline="30000" dirty="0"/>
                  <a:t>0</a:t>
                </a:r>
                <a:r>
                  <a:rPr lang="tr-TR" dirty="0"/>
                  <a:t> - </a:t>
                </a:r>
                <a14:m/>
                <a:r>
                  <a:rPr lang="tr-TR" dirty="0">
                    <a:ea typeface="Cambria Math" panose="02040503050406030204" pitchFamily="18" charset="0"/>
                  </a:rPr>
                  <a:t> </a:t>
                </a:r>
                <a14:m/>
                <a:r>
                  <a:rPr lang="tr-TR" dirty="0" smtClean="0"/>
                  <a:t>x2=0,0592 V</a:t>
                </a:r>
              </a:p>
            </p:txBody>
          </p:sp>
        </mc:Choice>
        <mc:Fallback xmlns="">
          <p:sp>
            <p:nvSpPr>
              <p:cNvPr id="5" name="İçerik Yer Tutucusu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18011"/>
                <a:ext cx="10515600" cy="5758952"/>
              </a:xfrm>
              <a:blipFill>
                <a:blip r:embed="rId2"/>
                <a:stretch>
                  <a:fillRect l="-638" t="-201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2346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185" y="955573"/>
            <a:ext cx="5114987" cy="445046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6657" y="2453539"/>
            <a:ext cx="5340559" cy="2316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54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1614</TotalTime>
  <Words>93</Words>
  <Application>Microsoft Macintosh PowerPoint</Application>
  <PresentationFormat>Custom</PresentationFormat>
  <Paragraphs>52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Breeze</vt:lpstr>
      <vt:lpstr>KİM0220 Analitik Kimya II  Standart Elektrot Potansiyellerinin Uygulamaları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ZEHRA YAZAN</cp:lastModifiedBy>
  <cp:revision>140</cp:revision>
  <dcterms:created xsi:type="dcterms:W3CDTF">2020-03-20T19:10:41Z</dcterms:created>
  <dcterms:modified xsi:type="dcterms:W3CDTF">2020-12-01T11:03:37Z</dcterms:modified>
</cp:coreProperties>
</file>