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81" r:id="rId3"/>
    <p:sldId id="283" r:id="rId4"/>
    <p:sldId id="284" r:id="rId5"/>
    <p:sldId id="285" r:id="rId6"/>
    <p:sldId id="286" r:id="rId7"/>
    <p:sldId id="287" r:id="rId8"/>
    <p:sldId id="288" r:id="rId9"/>
    <p:sldId id="289" r:id="rId10"/>
    <p:sldId id="290" r:id="rId11"/>
    <p:sldId id="291" r:id="rId12"/>
    <p:sldId id="292" r:id="rId13"/>
    <p:sldId id="294" r:id="rId14"/>
    <p:sldId id="293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79" autoAdjust="0"/>
    <p:restoredTop sz="94660"/>
  </p:normalViewPr>
  <p:slideViewPr>
    <p:cSldViewPr>
      <p:cViewPr varScale="1">
        <p:scale>
          <a:sx n="66" d="100"/>
          <a:sy n="66" d="100"/>
        </p:scale>
        <p:origin x="1312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23C565-F6BB-4F42-8E95-4790F5B9E375}" type="datetimeFigureOut">
              <a:rPr lang="tr-TR" smtClean="0"/>
              <a:pPr/>
              <a:t>4.12.2019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9ED1EF-6818-4705-9CDF-60C5D763D88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7990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8968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21869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591842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554970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85338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69199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78048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19783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288222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37285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896298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00165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3CE3403-E2B5-4E8A-89D8-A2C3643C3380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D9AE-622D-4D6E-B1FA-FF86DCF8EC8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7825-6EB5-4069-AE4D-CD6FFECBD5A8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59553-24D1-43E6-A105-C5B7D4915F5D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EF120-8076-4A7A-B793-2274FBA2819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4B68B-BF11-44FC-994F-5C1FD159CE2B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C4FA-4925-4400-B613-A21B29FA01B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1596D-A42C-4123-A2C9-1AA75A8A164E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B0925-351C-415F-AE54-F89DB471B483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71209-091D-4FEB-A8CD-380AAC3CD9EC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83C6-5B46-4D44-83C2-F3FA9C4C41C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77C9E0A-1FB2-4327-A4E0-FE2C9CA9BF1A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BME162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522520"/>
          </a:xfrm>
        </p:spPr>
        <p:txBody>
          <a:bodyPr>
            <a:normAutofit/>
          </a:bodyPr>
          <a:lstStyle/>
          <a:p>
            <a:r>
              <a:rPr lang="tr-TR" dirty="0" smtClean="0"/>
              <a:t>C++ Arrays</a:t>
            </a:r>
            <a:endParaRPr lang="en-US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5303520" y="5638800"/>
            <a:ext cx="2831592" cy="446291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chemeClr val="tx1"/>
                </a:solidFill>
              </a:rPr>
              <a:t>C++ How to Program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Deitel &amp; Deitel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53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Passing Arrays to Functions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2 İçerik Yer Tutucusu"/>
          <p:cNvSpPr txBox="1">
            <a:spLocks/>
          </p:cNvSpPr>
          <p:nvPr/>
        </p:nvSpPr>
        <p:spPr>
          <a:xfrm>
            <a:off x="751774" y="1143001"/>
            <a:ext cx="7477825" cy="48767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 b="1" dirty="0" smtClean="0">
              <a:solidFill>
                <a:srgbClr val="3E3D2D"/>
              </a:solidFill>
            </a:endParaRPr>
          </a:p>
          <a:p>
            <a:pPr marL="68580" indent="0">
              <a:buNone/>
            </a:pPr>
            <a:endParaRPr lang="tr-TR" b="1" dirty="0" smtClean="0">
              <a:solidFill>
                <a:srgbClr val="3E3D2D"/>
              </a:solidFill>
            </a:endParaRPr>
          </a:p>
        </p:txBody>
      </p:sp>
      <p:sp>
        <p:nvSpPr>
          <p:cNvPr id="6" name="2 İçerik Yer Tutucusu"/>
          <p:cNvSpPr txBox="1">
            <a:spLocks/>
          </p:cNvSpPr>
          <p:nvPr/>
        </p:nvSpPr>
        <p:spPr>
          <a:xfrm>
            <a:off x="904174" y="1295401"/>
            <a:ext cx="7477825" cy="487679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b="1" dirty="0" smtClean="0">
                <a:solidFill>
                  <a:srgbClr val="3E3D2D"/>
                </a:solidFill>
              </a:rPr>
              <a:t>You just need to provide array name without square brackets</a:t>
            </a: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tr-TR" b="1" dirty="0" smtClean="0">
                <a:solidFill>
                  <a:srgbClr val="3E3D2D"/>
                </a:solidFill>
              </a:rPr>
              <a:t>int ar[5];</a:t>
            </a: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tr-TR" b="1" dirty="0" smtClean="0">
                <a:solidFill>
                  <a:srgbClr val="3E3D2D"/>
                </a:solidFill>
              </a:rPr>
              <a:t>function1(ar,5);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You may pass array size.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Arrays are passed call-by-reference inherently.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Actually array names shows the address of first element in the array.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Function prototype example:</a:t>
            </a:r>
          </a:p>
          <a:p>
            <a:pPr marL="365760" lvl="1" indent="0">
              <a:buNone/>
            </a:pPr>
            <a:r>
              <a:rPr lang="tr-TR" b="1" dirty="0">
                <a:solidFill>
                  <a:srgbClr val="3E3D2D"/>
                </a:solidFill>
              </a:rPr>
              <a:t>v</a:t>
            </a:r>
            <a:r>
              <a:rPr lang="tr-TR" b="1" dirty="0" smtClean="0">
                <a:solidFill>
                  <a:srgbClr val="3E3D2D"/>
                </a:solidFill>
              </a:rPr>
              <a:t>oid function1(int b[], int sizeOfArray);</a:t>
            </a:r>
          </a:p>
          <a:p>
            <a:r>
              <a:rPr lang="tr-TR" b="1" dirty="0">
                <a:solidFill>
                  <a:srgbClr val="3E3D2D"/>
                </a:solidFill>
              </a:rPr>
              <a:t>Individual array elements are passed call-by value.</a:t>
            </a:r>
          </a:p>
          <a:p>
            <a:endParaRPr lang="tr-TR" b="1" dirty="0" smtClean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4722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Sorting Arrays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2 İçerik Yer Tutucusu"/>
          <p:cNvSpPr txBox="1">
            <a:spLocks/>
          </p:cNvSpPr>
          <p:nvPr/>
        </p:nvSpPr>
        <p:spPr>
          <a:xfrm>
            <a:off x="751774" y="1143001"/>
            <a:ext cx="7477825" cy="48767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 b="1" dirty="0" smtClean="0">
              <a:solidFill>
                <a:srgbClr val="3E3D2D"/>
              </a:solidFill>
            </a:endParaRPr>
          </a:p>
          <a:p>
            <a:pPr marL="68580" indent="0">
              <a:buNone/>
            </a:pPr>
            <a:endParaRPr lang="tr-TR" b="1" dirty="0" smtClean="0">
              <a:solidFill>
                <a:srgbClr val="3E3D2D"/>
              </a:solidFill>
            </a:endParaRPr>
          </a:p>
        </p:txBody>
      </p:sp>
      <p:sp>
        <p:nvSpPr>
          <p:cNvPr id="6" name="2 İçerik Yer Tutucusu"/>
          <p:cNvSpPr txBox="1">
            <a:spLocks/>
          </p:cNvSpPr>
          <p:nvPr/>
        </p:nvSpPr>
        <p:spPr>
          <a:xfrm>
            <a:off x="904174" y="1295401"/>
            <a:ext cx="7477825" cy="48767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8580" indent="0">
              <a:buNone/>
            </a:pPr>
            <a:endParaRPr lang="tr-TR" b="1" dirty="0" smtClean="0">
              <a:solidFill>
                <a:srgbClr val="3E3D2D"/>
              </a:solidFill>
            </a:endParaRPr>
          </a:p>
        </p:txBody>
      </p:sp>
      <p:sp>
        <p:nvSpPr>
          <p:cNvPr id="9" name="2 İçerik Yer Tutucusu"/>
          <p:cNvSpPr txBox="1">
            <a:spLocks/>
          </p:cNvSpPr>
          <p:nvPr/>
        </p:nvSpPr>
        <p:spPr>
          <a:xfrm>
            <a:off x="838200" y="1219200"/>
            <a:ext cx="7477825" cy="48767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b="1" dirty="0" smtClean="0">
                <a:solidFill>
                  <a:srgbClr val="3E3D2D"/>
                </a:solidFill>
              </a:rPr>
              <a:t>Sorting is an important concept in Computer Science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Example: Bubble sort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You need several passes on the array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You compare successive pairs</a:t>
            </a:r>
          </a:p>
          <a:p>
            <a:pPr lvl="2"/>
            <a:r>
              <a:rPr lang="tr-TR" b="1" dirty="0">
                <a:solidFill>
                  <a:srgbClr val="3E3D2D"/>
                </a:solidFill>
              </a:rPr>
              <a:t>I</a:t>
            </a:r>
            <a:r>
              <a:rPr lang="tr-TR" b="1" dirty="0" smtClean="0">
                <a:solidFill>
                  <a:srgbClr val="3E3D2D"/>
                </a:solidFill>
              </a:rPr>
              <a:t>f increasing order, no change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If decreasing order, elements swapped.</a:t>
            </a:r>
          </a:p>
          <a:p>
            <a:pPr marL="754380" lvl="1" indent="-342900"/>
            <a:r>
              <a:rPr lang="tr-TR" b="1" dirty="0" smtClean="0">
                <a:solidFill>
                  <a:srgbClr val="3E3D2D"/>
                </a:solidFill>
              </a:rPr>
              <a:t>Repeat</a:t>
            </a:r>
          </a:p>
          <a:p>
            <a:pPr lvl="2"/>
            <a:endParaRPr lang="tr-TR" b="1" dirty="0" smtClean="0">
              <a:solidFill>
                <a:srgbClr val="3E3D2D"/>
              </a:solidFill>
            </a:endParaRP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endParaRPr lang="tr-TR" b="1" dirty="0" smtClean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5981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Multiple Subscripted Arrays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2 İçerik Yer Tutucusu"/>
          <p:cNvSpPr txBox="1">
            <a:spLocks/>
          </p:cNvSpPr>
          <p:nvPr/>
        </p:nvSpPr>
        <p:spPr>
          <a:xfrm>
            <a:off x="751774" y="1143001"/>
            <a:ext cx="7477825" cy="48767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 b="1" dirty="0" smtClean="0">
              <a:solidFill>
                <a:srgbClr val="3E3D2D"/>
              </a:solidFill>
            </a:endParaRPr>
          </a:p>
          <a:p>
            <a:pPr marL="68580" indent="0">
              <a:buNone/>
            </a:pPr>
            <a:endParaRPr lang="tr-TR" b="1" dirty="0" smtClean="0">
              <a:solidFill>
                <a:srgbClr val="3E3D2D"/>
              </a:solidFill>
            </a:endParaRPr>
          </a:p>
        </p:txBody>
      </p:sp>
      <p:sp>
        <p:nvSpPr>
          <p:cNvPr id="6" name="2 İçerik Yer Tutucusu"/>
          <p:cNvSpPr txBox="1">
            <a:spLocks/>
          </p:cNvSpPr>
          <p:nvPr/>
        </p:nvSpPr>
        <p:spPr>
          <a:xfrm>
            <a:off x="904174" y="1295401"/>
            <a:ext cx="7477825" cy="48767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8580" indent="0">
              <a:buNone/>
            </a:pPr>
            <a:endParaRPr lang="tr-TR" b="1" dirty="0" smtClean="0">
              <a:solidFill>
                <a:srgbClr val="3E3D2D"/>
              </a:solidFill>
            </a:endParaRPr>
          </a:p>
        </p:txBody>
      </p:sp>
      <p:sp>
        <p:nvSpPr>
          <p:cNvPr id="9" name="2 İçerik Yer Tutucusu"/>
          <p:cNvSpPr txBox="1">
            <a:spLocks/>
          </p:cNvSpPr>
          <p:nvPr/>
        </p:nvSpPr>
        <p:spPr>
          <a:xfrm>
            <a:off x="838200" y="1219200"/>
            <a:ext cx="7477825" cy="48767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b="1" dirty="0" smtClean="0">
                <a:solidFill>
                  <a:srgbClr val="3E3D2D"/>
                </a:solidFill>
              </a:rPr>
              <a:t>Multiple subscripted arrays can be considered as tables like matrices with rows and columns.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int ar[3][2] = { {3,5}, {4,-1}, {7,4} };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int ar[3][2] = {3, 5, 4, -1, 7, 4};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Uninitialized elements set to zero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To access an element of array, you need to specify row and column subscripts.</a:t>
            </a: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tr-TR" b="1" dirty="0" smtClean="0">
                <a:solidFill>
                  <a:srgbClr val="3E3D2D"/>
                </a:solidFill>
              </a:rPr>
              <a:t>cout&lt;&lt;</a:t>
            </a:r>
            <a:r>
              <a:rPr lang="tr-TR" altLang="tr-TR" b="1" dirty="0" smtClean="0">
                <a:solidFill>
                  <a:srgbClr val="3E3D2D"/>
                </a:solidFill>
              </a:rPr>
              <a:t>ar</a:t>
            </a:r>
            <a:r>
              <a:rPr lang="en-US" altLang="tr-TR" b="1" dirty="0" smtClean="0">
                <a:solidFill>
                  <a:srgbClr val="3E3D2D"/>
                </a:solidFill>
              </a:rPr>
              <a:t>[ </a:t>
            </a:r>
            <a:r>
              <a:rPr lang="tr-TR" altLang="tr-TR" b="1" dirty="0" smtClean="0">
                <a:solidFill>
                  <a:srgbClr val="3E3D2D"/>
                </a:solidFill>
              </a:rPr>
              <a:t>2 </a:t>
            </a:r>
            <a:r>
              <a:rPr lang="en-US" altLang="tr-TR" b="1" dirty="0" smtClean="0">
                <a:solidFill>
                  <a:srgbClr val="3E3D2D"/>
                </a:solidFill>
              </a:rPr>
              <a:t>][ </a:t>
            </a:r>
            <a:r>
              <a:rPr lang="en-US" altLang="tr-TR" b="1" dirty="0">
                <a:solidFill>
                  <a:srgbClr val="3E3D2D"/>
                </a:solidFill>
              </a:rPr>
              <a:t>1 </a:t>
            </a:r>
            <a:r>
              <a:rPr lang="en-US" altLang="tr-TR" b="1" dirty="0" smtClean="0">
                <a:solidFill>
                  <a:srgbClr val="3E3D2D"/>
                </a:solidFill>
              </a:rPr>
              <a:t>];</a:t>
            </a:r>
            <a:endParaRPr lang="tr-TR" b="1" dirty="0" smtClean="0">
              <a:solidFill>
                <a:srgbClr val="3E3D2D"/>
              </a:solidFill>
            </a:endParaRP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endParaRPr lang="tr-TR" b="1" dirty="0" smtClean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2233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Multiple Subscripted Arrays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2 İçerik Yer Tutucusu"/>
          <p:cNvSpPr txBox="1">
            <a:spLocks/>
          </p:cNvSpPr>
          <p:nvPr/>
        </p:nvSpPr>
        <p:spPr>
          <a:xfrm>
            <a:off x="751774" y="1143001"/>
            <a:ext cx="7477825" cy="48767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 b="1" dirty="0" smtClean="0">
              <a:solidFill>
                <a:srgbClr val="3E3D2D"/>
              </a:solidFill>
            </a:endParaRPr>
          </a:p>
          <a:p>
            <a:pPr marL="68580" indent="0">
              <a:buNone/>
            </a:pPr>
            <a:endParaRPr lang="tr-TR" b="1" dirty="0" smtClean="0">
              <a:solidFill>
                <a:srgbClr val="3E3D2D"/>
              </a:solidFill>
            </a:endParaRPr>
          </a:p>
        </p:txBody>
      </p:sp>
      <p:sp>
        <p:nvSpPr>
          <p:cNvPr id="6" name="2 İçerik Yer Tutucusu"/>
          <p:cNvSpPr txBox="1">
            <a:spLocks/>
          </p:cNvSpPr>
          <p:nvPr/>
        </p:nvSpPr>
        <p:spPr>
          <a:xfrm>
            <a:off x="904174" y="1295401"/>
            <a:ext cx="7477825" cy="48767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8580" indent="0">
              <a:buNone/>
            </a:pPr>
            <a:endParaRPr lang="tr-TR" b="1" dirty="0" smtClean="0">
              <a:solidFill>
                <a:srgbClr val="3E3D2D"/>
              </a:solidFill>
            </a:endParaRP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1355557" y="990600"/>
            <a:ext cx="7010400" cy="6172200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   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Fig. 4.22: fig04_22.cpp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   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Initializing multidimensional arrays.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   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#include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&lt;iostream&gt;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4  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5   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using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std::cout;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6   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using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std::endl;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7  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8   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void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printArray(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int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[][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3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] );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9  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10 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int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main()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11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{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12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int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array1[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2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][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3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] = { {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1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,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2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,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3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}, {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4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,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5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,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6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} };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13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int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array2[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2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][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3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] = {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1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,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2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,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3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,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4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,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5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};       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14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int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array3[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2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][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3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] = { {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1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,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2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}, {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4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} };     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15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16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cout &lt;&lt;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"Values in array1 by row are:"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&lt;&lt; endl;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17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printArray( array1 );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18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19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cout &lt;&lt;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"Values in array2 by row are:"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&lt;&lt; endl;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20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printArray( array2 );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21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22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cout &lt;&lt;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"Values in array3 by row are:"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&lt;&lt; endl;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23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printArray( array3 );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24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25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return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0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;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 // indicates successful termination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26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27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}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end main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endParaRPr lang="en-US" altLang="tr-TR" dirty="0"/>
          </a:p>
        </p:txBody>
      </p:sp>
    </p:spTree>
    <p:extLst>
      <p:ext uri="{BB962C8B-B14F-4D97-AF65-F5344CB8AC3E}">
        <p14:creationId xmlns:p14="http://schemas.microsoft.com/office/powerpoint/2010/main" val="579436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Multiple Subscripted Arrays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2 İçerik Yer Tutucusu"/>
          <p:cNvSpPr txBox="1">
            <a:spLocks/>
          </p:cNvSpPr>
          <p:nvPr/>
        </p:nvSpPr>
        <p:spPr>
          <a:xfrm>
            <a:off x="751774" y="1143001"/>
            <a:ext cx="7477825" cy="48767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 b="1" dirty="0" smtClean="0">
              <a:solidFill>
                <a:srgbClr val="3E3D2D"/>
              </a:solidFill>
            </a:endParaRPr>
          </a:p>
          <a:p>
            <a:pPr marL="68580" indent="0">
              <a:buNone/>
            </a:pPr>
            <a:endParaRPr lang="tr-TR" b="1" dirty="0" smtClean="0">
              <a:solidFill>
                <a:srgbClr val="3E3D2D"/>
              </a:solidFill>
            </a:endParaRPr>
          </a:p>
        </p:txBody>
      </p:sp>
      <p:sp>
        <p:nvSpPr>
          <p:cNvPr id="6" name="2 İçerik Yer Tutucusu"/>
          <p:cNvSpPr txBox="1">
            <a:spLocks/>
          </p:cNvSpPr>
          <p:nvPr/>
        </p:nvSpPr>
        <p:spPr>
          <a:xfrm>
            <a:off x="904174" y="1295401"/>
            <a:ext cx="7477825" cy="48767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8580" indent="0">
              <a:buNone/>
            </a:pPr>
            <a:endParaRPr lang="tr-TR" b="1" dirty="0" smtClean="0">
              <a:solidFill>
                <a:srgbClr val="3E3D2D"/>
              </a:solidFill>
            </a:endParaRP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930642" y="914400"/>
            <a:ext cx="7010400" cy="3124200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28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29 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function to output array with two rows and three columns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30    </a:t>
            </a:r>
            <a:r>
              <a:rPr lang="en-US" altLang="tr-TR" dirty="0" smtClean="0">
                <a:solidFill>
                  <a:srgbClr val="0000FF"/>
                </a:solidFill>
                <a:cs typeface="Courier New" panose="02070309020205020404" pitchFamily="49" charset="0"/>
              </a:rPr>
              <a:t>void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printArray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( </a:t>
            </a:r>
            <a:r>
              <a:rPr lang="en-US" altLang="tr-TR" dirty="0" err="1" smtClean="0">
                <a:solidFill>
                  <a:srgbClr val="0000FF"/>
                </a:solidFill>
                <a:cs typeface="Courier New" panose="02070309020205020404" pitchFamily="49" charset="0"/>
              </a:rPr>
              <a:t>int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a[][ </a:t>
            </a:r>
            <a:r>
              <a:rPr lang="en-US" altLang="tr-TR" dirty="0" smtClean="0">
                <a:solidFill>
                  <a:srgbClr val="0099FF"/>
                </a:solidFill>
                <a:cs typeface="Courier New" panose="02070309020205020404" pitchFamily="49" charset="0"/>
              </a:rPr>
              <a:t>3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] )                          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31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{                                                        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32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dirty="0" smtClean="0">
                <a:solidFill>
                  <a:srgbClr val="0000FF"/>
                </a:solidFill>
                <a:cs typeface="Courier New" panose="02070309020205020404" pitchFamily="49" charset="0"/>
              </a:rPr>
              <a:t>for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( </a:t>
            </a:r>
            <a:r>
              <a:rPr lang="en-US" altLang="tr-TR" dirty="0" err="1" smtClean="0">
                <a:solidFill>
                  <a:srgbClr val="0000FF"/>
                </a:solidFill>
                <a:cs typeface="Courier New" panose="02070309020205020404" pitchFamily="49" charset="0"/>
              </a:rPr>
              <a:t>int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i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= </a:t>
            </a:r>
            <a:r>
              <a:rPr lang="en-US" altLang="tr-TR" dirty="0" smtClean="0">
                <a:solidFill>
                  <a:srgbClr val="0099FF"/>
                </a:solidFill>
                <a:cs typeface="Courier New" panose="02070309020205020404" pitchFamily="49" charset="0"/>
              </a:rPr>
              <a:t>0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i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&lt; </a:t>
            </a:r>
            <a:r>
              <a:rPr lang="en-US" altLang="tr-TR" dirty="0" smtClean="0">
                <a:solidFill>
                  <a:srgbClr val="0099FF"/>
                </a:solidFill>
                <a:cs typeface="Courier New" panose="02070309020205020404" pitchFamily="49" charset="0"/>
              </a:rPr>
              <a:t>2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i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++ ) {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  // for each row    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33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                                                      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34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   </a:t>
            </a:r>
            <a:r>
              <a:rPr lang="en-US" altLang="tr-TR" dirty="0" smtClean="0">
                <a:solidFill>
                  <a:srgbClr val="0000FF"/>
                </a:solidFill>
                <a:cs typeface="Courier New" panose="02070309020205020404" pitchFamily="49" charset="0"/>
              </a:rPr>
              <a:t>for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( </a:t>
            </a:r>
            <a:r>
              <a:rPr lang="en-US" altLang="tr-TR" dirty="0" err="1" smtClean="0">
                <a:solidFill>
                  <a:srgbClr val="0000FF"/>
                </a:solidFill>
                <a:cs typeface="Courier New" panose="02070309020205020404" pitchFamily="49" charset="0"/>
              </a:rPr>
              <a:t>int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j = </a:t>
            </a:r>
            <a:r>
              <a:rPr lang="en-US" altLang="tr-TR" dirty="0" smtClean="0">
                <a:solidFill>
                  <a:srgbClr val="0099FF"/>
                </a:solidFill>
                <a:cs typeface="Courier New" panose="02070309020205020404" pitchFamily="49" charset="0"/>
              </a:rPr>
              <a:t>0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 j &lt; </a:t>
            </a:r>
            <a:r>
              <a:rPr lang="en-US" altLang="tr-TR" dirty="0" smtClean="0">
                <a:solidFill>
                  <a:srgbClr val="0099FF"/>
                </a:solidFill>
                <a:cs typeface="Courier New" panose="02070309020205020404" pitchFamily="49" charset="0"/>
              </a:rPr>
              <a:t>3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j++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)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output column values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35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     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cout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&lt;&lt; a[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i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][ j ] &lt;&lt;</a:t>
            </a:r>
            <a:r>
              <a:rPr lang="en-US" altLang="tr-TR" dirty="0" smtClean="0">
                <a:solidFill>
                  <a:srgbClr val="0099FF"/>
                </a:solidFill>
                <a:cs typeface="Courier New" panose="02070309020205020404" pitchFamily="49" charset="0"/>
              </a:rPr>
              <a:t> ' '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                     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36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                                                      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37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  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cout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&lt;&lt;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endl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start new line of output         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38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                                                      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39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}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end outer for structure                          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40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                                                      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41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}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end function </a:t>
            </a:r>
            <a:r>
              <a:rPr lang="en-US" altLang="tr-TR" dirty="0" err="1" smtClean="0">
                <a:solidFill>
                  <a:srgbClr val="008000"/>
                </a:solidFill>
                <a:cs typeface="Courier New" panose="02070309020205020404" pitchFamily="49" charset="0"/>
              </a:rPr>
              <a:t>printArray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                                 </a:t>
            </a:r>
            <a:endParaRPr lang="en-US" altLang="tr-TR" dirty="0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1137886" y="4038600"/>
            <a:ext cx="7010400" cy="2209800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tIns="182880" bIns="182880"/>
          <a:lstStyle>
            <a:lvl1pPr algn="l">
              <a:spcBef>
                <a:spcPct val="20000"/>
              </a:spcBef>
              <a:defRPr sz="1200" b="1">
                <a:solidFill>
                  <a:schemeClr val="tx1"/>
                </a:solidFill>
                <a:latin typeface="Courier New" panose="02070309020205020404" pitchFamily="49" charset="0"/>
              </a:defRPr>
            </a:lvl1pPr>
            <a:lvl2pPr>
              <a:spcBef>
                <a:spcPct val="20000"/>
              </a:spcBef>
              <a:defRPr sz="2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spcBef>
                <a:spcPct val="20000"/>
              </a:spcBef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spcBef>
                <a:spcPct val="20000"/>
              </a:spcBef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spcBef>
                <a:spcPct val="20000"/>
              </a:spcBef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tr-TR" dirty="0">
                <a:solidFill>
                  <a:srgbClr val="000000"/>
                </a:solidFill>
                <a:cs typeface="Courier New" panose="02070309020205020404" pitchFamily="49" charset="0"/>
              </a:rPr>
              <a:t>Values in array1 by row are:</a:t>
            </a:r>
            <a:endParaRPr lang="en-US" altLang="tr-TR" dirty="0">
              <a:solidFill>
                <a:srgbClr val="000000"/>
              </a:solidFill>
              <a:latin typeface="Courier" pitchFamily="49" charset="0"/>
            </a:endParaRPr>
          </a:p>
          <a:p>
            <a:r>
              <a:rPr lang="en-US" altLang="tr-TR" dirty="0">
                <a:solidFill>
                  <a:srgbClr val="000000"/>
                </a:solidFill>
                <a:cs typeface="Courier New" panose="02070309020205020404" pitchFamily="49" charset="0"/>
              </a:rPr>
              <a:t>1 2 3</a:t>
            </a:r>
            <a:endParaRPr lang="en-US" altLang="tr-TR" dirty="0">
              <a:solidFill>
                <a:srgbClr val="000000"/>
              </a:solidFill>
              <a:latin typeface="Courier" pitchFamily="49" charset="0"/>
            </a:endParaRPr>
          </a:p>
          <a:p>
            <a:r>
              <a:rPr lang="en-US" altLang="tr-TR" dirty="0">
                <a:solidFill>
                  <a:srgbClr val="000000"/>
                </a:solidFill>
                <a:cs typeface="Courier New" panose="02070309020205020404" pitchFamily="49" charset="0"/>
              </a:rPr>
              <a:t>4 5 6</a:t>
            </a:r>
            <a:endParaRPr lang="en-US" altLang="tr-TR" dirty="0">
              <a:solidFill>
                <a:srgbClr val="000000"/>
              </a:solidFill>
              <a:latin typeface="Courier" pitchFamily="49" charset="0"/>
            </a:endParaRPr>
          </a:p>
          <a:p>
            <a:r>
              <a:rPr lang="en-US" altLang="tr-TR" dirty="0">
                <a:solidFill>
                  <a:srgbClr val="000000"/>
                </a:solidFill>
                <a:cs typeface="Courier New" panose="02070309020205020404" pitchFamily="49" charset="0"/>
              </a:rPr>
              <a:t>Values in array2 by row are:</a:t>
            </a:r>
            <a:endParaRPr lang="en-US" altLang="tr-TR" dirty="0">
              <a:solidFill>
                <a:srgbClr val="000000"/>
              </a:solidFill>
              <a:latin typeface="Courier" pitchFamily="49" charset="0"/>
            </a:endParaRPr>
          </a:p>
          <a:p>
            <a:r>
              <a:rPr lang="en-US" altLang="tr-TR" dirty="0">
                <a:solidFill>
                  <a:srgbClr val="000000"/>
                </a:solidFill>
                <a:cs typeface="Courier New" panose="02070309020205020404" pitchFamily="49" charset="0"/>
              </a:rPr>
              <a:t>1 2 3</a:t>
            </a:r>
            <a:endParaRPr lang="en-US" altLang="tr-TR" dirty="0">
              <a:solidFill>
                <a:srgbClr val="000000"/>
              </a:solidFill>
              <a:latin typeface="Courier" pitchFamily="49" charset="0"/>
            </a:endParaRPr>
          </a:p>
          <a:p>
            <a:r>
              <a:rPr lang="en-US" altLang="tr-TR" dirty="0">
                <a:solidFill>
                  <a:srgbClr val="000000"/>
                </a:solidFill>
                <a:cs typeface="Courier New" panose="02070309020205020404" pitchFamily="49" charset="0"/>
              </a:rPr>
              <a:t>4 5 0</a:t>
            </a:r>
            <a:endParaRPr lang="en-US" altLang="tr-TR" dirty="0">
              <a:solidFill>
                <a:srgbClr val="000000"/>
              </a:solidFill>
              <a:latin typeface="Courier" pitchFamily="49" charset="0"/>
            </a:endParaRPr>
          </a:p>
          <a:p>
            <a:r>
              <a:rPr lang="en-US" altLang="tr-TR" dirty="0">
                <a:solidFill>
                  <a:srgbClr val="000000"/>
                </a:solidFill>
                <a:cs typeface="Courier New" panose="02070309020205020404" pitchFamily="49" charset="0"/>
              </a:rPr>
              <a:t>Values in array3 by row are:</a:t>
            </a:r>
            <a:endParaRPr lang="en-US" altLang="tr-TR" dirty="0">
              <a:solidFill>
                <a:srgbClr val="000000"/>
              </a:solidFill>
              <a:latin typeface="Courier" pitchFamily="49" charset="0"/>
            </a:endParaRPr>
          </a:p>
          <a:p>
            <a:r>
              <a:rPr lang="en-US" altLang="tr-TR" dirty="0">
                <a:solidFill>
                  <a:srgbClr val="000000"/>
                </a:solidFill>
                <a:cs typeface="Courier New" panose="02070309020205020404" pitchFamily="49" charset="0"/>
              </a:rPr>
              <a:t>1 2 0</a:t>
            </a:r>
            <a:endParaRPr lang="en-US" altLang="tr-TR" dirty="0">
              <a:solidFill>
                <a:srgbClr val="000000"/>
              </a:solidFill>
              <a:latin typeface="Courier" pitchFamily="49" charset="0"/>
            </a:endParaRPr>
          </a:p>
          <a:p>
            <a:r>
              <a:rPr lang="en-US" altLang="tr-TR" dirty="0">
                <a:solidFill>
                  <a:srgbClr val="000000"/>
                </a:solidFill>
                <a:cs typeface="Courier New" panose="02070309020205020404" pitchFamily="49" charset="0"/>
              </a:rPr>
              <a:t>4 0 0</a:t>
            </a:r>
            <a:endParaRPr lang="en-US" altLang="tr-TR" dirty="0">
              <a:solidFill>
                <a:srgbClr val="000000"/>
              </a:solidFill>
              <a:latin typeface="Courier" pitchFamily="49" charset="0"/>
            </a:endParaRPr>
          </a:p>
          <a:p>
            <a:endParaRPr lang="en-US" altLang="tr-TR" dirty="0"/>
          </a:p>
        </p:txBody>
      </p:sp>
    </p:spTree>
    <p:extLst>
      <p:ext uri="{BB962C8B-B14F-4D97-AF65-F5344CB8AC3E}">
        <p14:creationId xmlns:p14="http://schemas.microsoft.com/office/powerpoint/2010/main" val="3562959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762000" y="1143001"/>
            <a:ext cx="7543800" cy="5105399"/>
          </a:xfrm>
        </p:spPr>
        <p:txBody>
          <a:bodyPr/>
          <a:lstStyle/>
          <a:p>
            <a:r>
              <a:rPr lang="tr-TR" sz="1900" b="1" dirty="0" smtClean="0">
                <a:solidFill>
                  <a:srgbClr val="3E3D2D"/>
                </a:solidFill>
              </a:rPr>
              <a:t>Arrays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Defining Arrays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Initializing Arrays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Array Examples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Passing Arrays to Functions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Sorting Arrays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Multiple Subscripted Arrays</a:t>
            </a:r>
            <a:endParaRPr lang="en-US" sz="20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641448" y="5715000"/>
            <a:ext cx="3502152" cy="50228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Outline</a:t>
            </a:r>
            <a:endParaRPr lang="en-US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Arrays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143000"/>
            <a:ext cx="7477825" cy="5105399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Arrays store related data.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The size of the array is not changed during the execution of the program.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An array can be defined as a group of consecutive memory locations.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To access an element of array, array name and the position number is provided.</a:t>
            </a: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tr-TR" b="1" dirty="0" smtClean="0">
                <a:solidFill>
                  <a:srgbClr val="3E3D2D"/>
                </a:solidFill>
              </a:rPr>
              <a:t>arrayname[position number]</a:t>
            </a:r>
          </a:p>
        </p:txBody>
      </p:sp>
    </p:spTree>
    <p:extLst>
      <p:ext uri="{BB962C8B-B14F-4D97-AF65-F5344CB8AC3E}">
        <p14:creationId xmlns:p14="http://schemas.microsoft.com/office/powerpoint/2010/main" val="309051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Arrays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3908727"/>
              </p:ext>
            </p:extLst>
          </p:nvPr>
        </p:nvGraphicFramePr>
        <p:xfrm>
          <a:off x="1524000" y="2362200"/>
          <a:ext cx="3810000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5000"/>
                <a:gridCol w="1905000"/>
              </a:tblGrid>
              <a:tr h="355600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</a:tr>
              <a:tr h="355600">
                <a:tc>
                  <a:txBody>
                    <a:bodyPr/>
                    <a:lstStyle/>
                    <a:p>
                      <a:pPr algn="ctr"/>
                      <a:r>
                        <a:rPr lang="tr-TR" b="1" dirty="0" smtClean="0"/>
                        <a:t>ar[0]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dirty="0" smtClean="0"/>
                        <a:t>12</a:t>
                      </a:r>
                      <a:endParaRPr lang="tr-TR" b="1" dirty="0"/>
                    </a:p>
                  </a:txBody>
                  <a:tcPr/>
                </a:tc>
              </a:tr>
              <a:tr h="355600">
                <a:tc>
                  <a:txBody>
                    <a:bodyPr/>
                    <a:lstStyle/>
                    <a:p>
                      <a:pPr algn="ctr"/>
                      <a:r>
                        <a:rPr lang="tr-TR" b="1" dirty="0" smtClean="0"/>
                        <a:t>ar[1]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dirty="0" smtClean="0"/>
                        <a:t>-3</a:t>
                      </a:r>
                      <a:endParaRPr lang="tr-TR" b="1" dirty="0"/>
                    </a:p>
                  </a:txBody>
                  <a:tcPr/>
                </a:tc>
              </a:tr>
              <a:tr h="355600">
                <a:tc>
                  <a:txBody>
                    <a:bodyPr/>
                    <a:lstStyle/>
                    <a:p>
                      <a:pPr algn="ctr"/>
                      <a:r>
                        <a:rPr lang="tr-TR" b="1" dirty="0" smtClean="0"/>
                        <a:t>ar[2]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dirty="0" smtClean="0"/>
                        <a:t>8</a:t>
                      </a:r>
                      <a:endParaRPr lang="tr-TR" b="1" dirty="0"/>
                    </a:p>
                  </a:txBody>
                  <a:tcPr/>
                </a:tc>
              </a:tr>
              <a:tr h="355600">
                <a:tc>
                  <a:txBody>
                    <a:bodyPr/>
                    <a:lstStyle/>
                    <a:p>
                      <a:pPr algn="ctr"/>
                      <a:r>
                        <a:rPr lang="tr-TR" b="1" dirty="0" smtClean="0"/>
                        <a:t>ar[3]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dirty="0" smtClean="0"/>
                        <a:t>0</a:t>
                      </a:r>
                      <a:endParaRPr lang="tr-TR" b="1" dirty="0"/>
                    </a:p>
                  </a:txBody>
                  <a:tcPr/>
                </a:tc>
              </a:tr>
              <a:tr h="355600">
                <a:tc>
                  <a:txBody>
                    <a:bodyPr/>
                    <a:lstStyle/>
                    <a:p>
                      <a:pPr algn="ctr"/>
                      <a:r>
                        <a:rPr lang="tr-TR" b="1" dirty="0" smtClean="0"/>
                        <a:t>ar[4]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dirty="0" smtClean="0"/>
                        <a:t>64</a:t>
                      </a:r>
                      <a:endParaRPr lang="tr-TR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2 İçerik Yer Tutucusu"/>
          <p:cNvSpPr txBox="1">
            <a:spLocks/>
          </p:cNvSpPr>
          <p:nvPr/>
        </p:nvSpPr>
        <p:spPr>
          <a:xfrm>
            <a:off x="751774" y="1143001"/>
            <a:ext cx="7477825" cy="7619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b="1" dirty="0" smtClean="0">
                <a:solidFill>
                  <a:srgbClr val="3E3D2D"/>
                </a:solidFill>
              </a:rPr>
              <a:t>Example: 5 element ar array.</a:t>
            </a:r>
          </a:p>
        </p:txBody>
      </p:sp>
    </p:spTree>
    <p:extLst>
      <p:ext uri="{BB962C8B-B14F-4D97-AF65-F5344CB8AC3E}">
        <p14:creationId xmlns:p14="http://schemas.microsoft.com/office/powerpoint/2010/main" val="3571288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Arrays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2 İçerik Yer Tutucusu"/>
          <p:cNvSpPr txBox="1">
            <a:spLocks/>
          </p:cNvSpPr>
          <p:nvPr/>
        </p:nvSpPr>
        <p:spPr>
          <a:xfrm>
            <a:off x="751774" y="1143001"/>
            <a:ext cx="7477825" cy="48767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b="1" dirty="0" smtClean="0">
                <a:solidFill>
                  <a:srgbClr val="3E3D2D"/>
                </a:solidFill>
              </a:rPr>
              <a:t>Array elements can be used like other ordinary variables.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Examples:</a:t>
            </a: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tr-TR" b="1" dirty="0" smtClean="0">
                <a:solidFill>
                  <a:srgbClr val="3E3D2D"/>
                </a:solidFill>
              </a:rPr>
              <a:t>ar[2]=18;</a:t>
            </a: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tr-TR" b="1" dirty="0" smtClean="0">
                <a:solidFill>
                  <a:srgbClr val="3E3D2D"/>
                </a:solidFill>
              </a:rPr>
              <a:t>cout&lt;&lt;</a:t>
            </a:r>
            <a:r>
              <a:rPr lang="tr-TR" altLang="tr-TR" b="1" dirty="0" smtClean="0">
                <a:solidFill>
                  <a:srgbClr val="3E3D2D"/>
                </a:solidFill>
              </a:rPr>
              <a:t>ar</a:t>
            </a:r>
            <a:r>
              <a:rPr lang="en-US" altLang="tr-TR" b="1" dirty="0" smtClean="0">
                <a:solidFill>
                  <a:srgbClr val="3E3D2D"/>
                </a:solidFill>
              </a:rPr>
              <a:t>[ </a:t>
            </a:r>
            <a:r>
              <a:rPr lang="tr-TR" altLang="tr-TR" b="1" dirty="0">
                <a:solidFill>
                  <a:srgbClr val="3E3D2D"/>
                </a:solidFill>
              </a:rPr>
              <a:t>1</a:t>
            </a:r>
            <a:r>
              <a:rPr lang="en-US" altLang="tr-TR" b="1" dirty="0" smtClean="0">
                <a:solidFill>
                  <a:srgbClr val="3E3D2D"/>
                </a:solidFill>
              </a:rPr>
              <a:t> ];</a:t>
            </a:r>
            <a:endParaRPr lang="tr-TR" altLang="tr-TR" b="1" dirty="0" smtClean="0">
              <a:solidFill>
                <a:srgbClr val="3E3D2D"/>
              </a:solidFill>
            </a:endParaRPr>
          </a:p>
          <a:p>
            <a:r>
              <a:rPr lang="tr-TR" altLang="tr-TR" b="1" dirty="0" smtClean="0">
                <a:solidFill>
                  <a:srgbClr val="3E3D2D"/>
                </a:solidFill>
              </a:rPr>
              <a:t>Array subscript may be an operation, variable or constant.</a:t>
            </a:r>
          </a:p>
          <a:p>
            <a:pPr marL="68580" indent="0">
              <a:buNone/>
            </a:pPr>
            <a:r>
              <a:rPr lang="tr-TR" altLang="tr-TR" b="1" dirty="0">
                <a:solidFill>
                  <a:srgbClr val="3E3D2D"/>
                </a:solidFill>
              </a:rPr>
              <a:t>	</a:t>
            </a:r>
            <a:r>
              <a:rPr lang="tr-TR" altLang="tr-TR" b="1" dirty="0" smtClean="0">
                <a:solidFill>
                  <a:srgbClr val="3E3D2D"/>
                </a:solidFill>
              </a:rPr>
              <a:t>ar[7-4], ar[i], ar[3]</a:t>
            </a:r>
            <a:endParaRPr lang="en-US" altLang="tr-TR" b="1" dirty="0">
              <a:solidFill>
                <a:srgbClr val="3E3D2D"/>
              </a:solidFill>
            </a:endParaRPr>
          </a:p>
          <a:p>
            <a:pPr marL="68580" indent="0">
              <a:buNone/>
            </a:pPr>
            <a:endParaRPr lang="tr-TR" b="1" dirty="0" smtClean="0">
              <a:solidFill>
                <a:srgbClr val="3E3D2D"/>
              </a:solidFill>
            </a:endParaRPr>
          </a:p>
          <a:p>
            <a:pPr marL="68580" indent="0">
              <a:buNone/>
            </a:pPr>
            <a:endParaRPr lang="tr-TR" b="1" dirty="0" smtClean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8690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Defining Arrays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2 İçerik Yer Tutucusu"/>
          <p:cNvSpPr txBox="1">
            <a:spLocks/>
          </p:cNvSpPr>
          <p:nvPr/>
        </p:nvSpPr>
        <p:spPr>
          <a:xfrm>
            <a:off x="751774" y="1143001"/>
            <a:ext cx="7477825" cy="48767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b="1" dirty="0" smtClean="0">
                <a:solidFill>
                  <a:srgbClr val="3E3D2D"/>
                </a:solidFill>
              </a:rPr>
              <a:t>To define arrays, you need to provide name, type of array, and the number of elements.</a:t>
            </a:r>
          </a:p>
          <a:p>
            <a:pPr marL="68580" indent="0">
              <a:buNone/>
            </a:pPr>
            <a:r>
              <a:rPr lang="tr-TR" altLang="tr-TR" b="1" dirty="0">
                <a:solidFill>
                  <a:srgbClr val="3E3D2D"/>
                </a:solidFill>
              </a:rPr>
              <a:t>	</a:t>
            </a:r>
            <a:r>
              <a:rPr lang="tr-TR" altLang="tr-TR" b="1" dirty="0" smtClean="0">
                <a:solidFill>
                  <a:srgbClr val="3E3D2D"/>
                </a:solidFill>
              </a:rPr>
              <a:t>arType arName[numberofElements]</a:t>
            </a:r>
          </a:p>
          <a:p>
            <a:r>
              <a:rPr lang="tr-TR" altLang="tr-TR" b="1" dirty="0" smtClean="0">
                <a:solidFill>
                  <a:srgbClr val="3E3D2D"/>
                </a:solidFill>
              </a:rPr>
              <a:t>Examples:</a:t>
            </a:r>
          </a:p>
          <a:p>
            <a:pPr marL="68580" indent="0">
              <a:buNone/>
            </a:pPr>
            <a:r>
              <a:rPr lang="tr-TR" altLang="tr-TR" b="1" dirty="0">
                <a:solidFill>
                  <a:srgbClr val="3E3D2D"/>
                </a:solidFill>
              </a:rPr>
              <a:t>	</a:t>
            </a:r>
            <a:r>
              <a:rPr lang="tr-TR" altLang="tr-TR" b="1" dirty="0" smtClean="0">
                <a:solidFill>
                  <a:srgbClr val="3E3D2D"/>
                </a:solidFill>
              </a:rPr>
              <a:t>int ar[5];</a:t>
            </a:r>
          </a:p>
          <a:p>
            <a:pPr marL="68580" indent="0">
              <a:buNone/>
            </a:pPr>
            <a:r>
              <a:rPr lang="tr-TR" altLang="tr-TR" b="1" dirty="0">
                <a:solidFill>
                  <a:srgbClr val="3E3D2D"/>
                </a:solidFill>
              </a:rPr>
              <a:t>	</a:t>
            </a:r>
            <a:r>
              <a:rPr lang="tr-TR" altLang="tr-TR" b="1" dirty="0" smtClean="0">
                <a:solidFill>
                  <a:srgbClr val="3E3D2D"/>
                </a:solidFill>
              </a:rPr>
              <a:t>float x[10];</a:t>
            </a:r>
            <a:endParaRPr lang="en-US" altLang="tr-TR" b="1" dirty="0">
              <a:solidFill>
                <a:srgbClr val="3E3D2D"/>
              </a:solidFill>
            </a:endParaRPr>
          </a:p>
          <a:p>
            <a:pPr marL="68580" indent="0">
              <a:buNone/>
            </a:pPr>
            <a:endParaRPr lang="tr-TR" b="1" dirty="0" smtClean="0">
              <a:solidFill>
                <a:srgbClr val="3E3D2D"/>
              </a:solidFill>
            </a:endParaRPr>
          </a:p>
          <a:p>
            <a:pPr marL="68580" indent="0">
              <a:buNone/>
            </a:pPr>
            <a:endParaRPr lang="tr-TR" b="1" dirty="0" smtClean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996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Initializing Arrays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2 İçerik Yer Tutucusu"/>
          <p:cNvSpPr txBox="1">
            <a:spLocks/>
          </p:cNvSpPr>
          <p:nvPr/>
        </p:nvSpPr>
        <p:spPr>
          <a:xfrm>
            <a:off x="751774" y="1143001"/>
            <a:ext cx="7477825" cy="48767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 b="1" dirty="0" smtClean="0">
              <a:solidFill>
                <a:srgbClr val="3E3D2D"/>
              </a:solidFill>
            </a:endParaRPr>
          </a:p>
          <a:p>
            <a:pPr marL="68580" indent="0">
              <a:buNone/>
            </a:pPr>
            <a:endParaRPr lang="tr-TR" b="1" dirty="0" smtClean="0">
              <a:solidFill>
                <a:srgbClr val="3E3D2D"/>
              </a:solidFill>
            </a:endParaRPr>
          </a:p>
        </p:txBody>
      </p:sp>
      <p:sp>
        <p:nvSpPr>
          <p:cNvPr id="6" name="2 İçerik Yer Tutucusu"/>
          <p:cNvSpPr txBox="1">
            <a:spLocks/>
          </p:cNvSpPr>
          <p:nvPr/>
        </p:nvSpPr>
        <p:spPr>
          <a:xfrm>
            <a:off x="904174" y="1295401"/>
            <a:ext cx="7477825" cy="48767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b="1" dirty="0">
                <a:solidFill>
                  <a:srgbClr val="3E3D2D"/>
                </a:solidFill>
              </a:rPr>
              <a:t>i</a:t>
            </a:r>
            <a:r>
              <a:rPr lang="tr-TR" b="1" dirty="0" smtClean="0">
                <a:solidFill>
                  <a:srgbClr val="3E3D2D"/>
                </a:solidFill>
              </a:rPr>
              <a:t>nt ar[5]={-2,0,45,-13,20};</a:t>
            </a:r>
          </a:p>
          <a:p>
            <a:r>
              <a:rPr lang="tr-TR" altLang="tr-TR" b="1" dirty="0" smtClean="0">
                <a:solidFill>
                  <a:srgbClr val="3E3D2D"/>
                </a:solidFill>
              </a:rPr>
              <a:t>If you do not provide enough initializers, rightmost elements are initialized to 0.</a:t>
            </a:r>
          </a:p>
          <a:p>
            <a:r>
              <a:rPr lang="tr-TR" altLang="tr-TR" b="1" dirty="0">
                <a:solidFill>
                  <a:srgbClr val="3E3D2D"/>
                </a:solidFill>
              </a:rPr>
              <a:t>i</a:t>
            </a:r>
            <a:r>
              <a:rPr lang="tr-TR" altLang="tr-TR" b="1" dirty="0" smtClean="0">
                <a:solidFill>
                  <a:srgbClr val="3E3D2D"/>
                </a:solidFill>
              </a:rPr>
              <a:t>nt ar[5]={0} initialize all elements to 0.</a:t>
            </a:r>
          </a:p>
          <a:p>
            <a:r>
              <a:rPr lang="tr-TR" altLang="tr-TR" b="1" dirty="0" smtClean="0">
                <a:solidFill>
                  <a:srgbClr val="3E3D2D"/>
                </a:solidFill>
              </a:rPr>
              <a:t>If you provide more than required elements, you get syntax error.</a:t>
            </a:r>
          </a:p>
          <a:p>
            <a:r>
              <a:rPr lang="tr-TR" altLang="tr-TR" b="1" dirty="0" smtClean="0">
                <a:solidFill>
                  <a:srgbClr val="3E3D2D"/>
                </a:solidFill>
              </a:rPr>
              <a:t>If you do not provide size, the number of elements in initializer list become size.</a:t>
            </a:r>
            <a:endParaRPr lang="en-US" altLang="tr-TR" b="1" dirty="0">
              <a:solidFill>
                <a:srgbClr val="3E3D2D"/>
              </a:solidFill>
            </a:endParaRPr>
          </a:p>
          <a:p>
            <a:pPr marL="68580" indent="0">
              <a:buNone/>
            </a:pPr>
            <a:r>
              <a:rPr lang="tr-TR" b="1" dirty="0" smtClean="0">
                <a:solidFill>
                  <a:srgbClr val="3E3D2D"/>
                </a:solidFill>
              </a:rPr>
              <a:t>	</a:t>
            </a:r>
            <a:r>
              <a:rPr lang="tr-TR" b="1" dirty="0">
                <a:solidFill>
                  <a:srgbClr val="3E3D2D"/>
                </a:solidFill>
              </a:rPr>
              <a:t>int ar</a:t>
            </a:r>
            <a:r>
              <a:rPr lang="tr-TR" b="1" dirty="0" smtClean="0">
                <a:solidFill>
                  <a:srgbClr val="3E3D2D"/>
                </a:solidFill>
              </a:rPr>
              <a:t>[ ]={-2,0,45};</a:t>
            </a:r>
            <a:endParaRPr lang="tr-TR" b="1" dirty="0">
              <a:solidFill>
                <a:srgbClr val="3E3D2D"/>
              </a:solidFill>
            </a:endParaRPr>
          </a:p>
          <a:p>
            <a:pPr marL="68580" indent="0">
              <a:buNone/>
            </a:pPr>
            <a:r>
              <a:rPr lang="tr-TR" b="1" dirty="0" smtClean="0">
                <a:solidFill>
                  <a:srgbClr val="3E3D2D"/>
                </a:solidFill>
              </a:rPr>
              <a:t>	The size of our array is 3.</a:t>
            </a:r>
          </a:p>
          <a:p>
            <a:pPr marL="68580" indent="0">
              <a:buNone/>
            </a:pPr>
            <a:endParaRPr lang="tr-TR" b="1" dirty="0" smtClean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5025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Array Examples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2 İçerik Yer Tutucusu"/>
          <p:cNvSpPr txBox="1">
            <a:spLocks/>
          </p:cNvSpPr>
          <p:nvPr/>
        </p:nvSpPr>
        <p:spPr>
          <a:xfrm>
            <a:off x="751774" y="1143001"/>
            <a:ext cx="7477825" cy="48767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 b="1" dirty="0" smtClean="0">
              <a:solidFill>
                <a:srgbClr val="3E3D2D"/>
              </a:solidFill>
            </a:endParaRPr>
          </a:p>
          <a:p>
            <a:pPr marL="68580" indent="0">
              <a:buNone/>
            </a:pPr>
            <a:endParaRPr lang="tr-TR" b="1" dirty="0" smtClean="0">
              <a:solidFill>
                <a:srgbClr val="3E3D2D"/>
              </a:solidFill>
            </a:endParaRP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>
          <a:xfrm>
            <a:off x="1143896" y="1070176"/>
            <a:ext cx="7010400" cy="5638800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   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Fig. 4.5: fig04_05.cpp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   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Initialize array s to the even integers from 2 to 20.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   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#include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&lt;iostream&gt;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4  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5   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using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std::cout;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6   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using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std::endl;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7  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8   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#include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&lt;iomanip&gt;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9  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10 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using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std::setw;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11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12 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int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main()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13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{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14 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   // constant variable can be used to specify array size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15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const int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arraySize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=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10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16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17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int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s[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arraySize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];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array s has 10 elements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18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19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for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(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int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i =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0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; i &lt;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arraySize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; i++ )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 // set the values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20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   s[ i ] =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2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+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2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* i;                              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21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22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cout &lt;&lt;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 "Element"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&lt;&lt; setw(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13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) &lt;&lt;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"Value"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&lt;&lt; endl;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23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endParaRPr lang="en-US" altLang="tr-TR" dirty="0"/>
          </a:p>
        </p:txBody>
      </p:sp>
    </p:spTree>
    <p:extLst>
      <p:ext uri="{BB962C8B-B14F-4D97-AF65-F5344CB8AC3E}">
        <p14:creationId xmlns:p14="http://schemas.microsoft.com/office/powerpoint/2010/main" val="1729455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Array Examples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2 İçerik Yer Tutucusu"/>
          <p:cNvSpPr txBox="1">
            <a:spLocks/>
          </p:cNvSpPr>
          <p:nvPr/>
        </p:nvSpPr>
        <p:spPr>
          <a:xfrm>
            <a:off x="751774" y="1143001"/>
            <a:ext cx="7477825" cy="48767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 b="1" dirty="0" smtClean="0">
              <a:solidFill>
                <a:srgbClr val="3E3D2D"/>
              </a:solidFill>
            </a:endParaRPr>
          </a:p>
          <a:p>
            <a:pPr marL="68580" indent="0">
              <a:buNone/>
            </a:pPr>
            <a:endParaRPr lang="tr-TR" b="1" dirty="0" smtClean="0">
              <a:solidFill>
                <a:srgbClr val="3E3D2D"/>
              </a:solidFill>
            </a:endParaRP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>
          <a:xfrm>
            <a:off x="914400" y="1371600"/>
            <a:ext cx="7010400" cy="1828800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24 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   // output contents of array s in tabular format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25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for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(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int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j =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0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; j &lt;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arraySize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; j++ )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26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   cout &lt;&lt; setw(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7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) &lt;&lt; j &lt;&lt; setw(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13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) &lt;&lt; s[ j ] &lt;&lt; endl;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27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28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return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0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;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indicates successful termination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29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30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}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end main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endParaRPr lang="en-US" altLang="tr-TR" dirty="0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914400" y="3384082"/>
            <a:ext cx="7010400" cy="2667000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tIns="182880" bIns="182880"/>
          <a:lstStyle>
            <a:lvl1pPr algn="l">
              <a:spcBef>
                <a:spcPct val="20000"/>
              </a:spcBef>
              <a:defRPr sz="1200" b="1">
                <a:solidFill>
                  <a:schemeClr val="tx1"/>
                </a:solidFill>
                <a:latin typeface="Courier New" panose="02070309020205020404" pitchFamily="49" charset="0"/>
              </a:defRPr>
            </a:lvl1pPr>
            <a:lvl2pPr>
              <a:spcBef>
                <a:spcPct val="20000"/>
              </a:spcBef>
              <a:defRPr sz="2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spcBef>
                <a:spcPct val="20000"/>
              </a:spcBef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spcBef>
                <a:spcPct val="20000"/>
              </a:spcBef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spcBef>
                <a:spcPct val="20000"/>
              </a:spcBef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tr-TR">
                <a:solidFill>
                  <a:srgbClr val="000000"/>
                </a:solidFill>
                <a:cs typeface="Courier New" panose="02070309020205020404" pitchFamily="49" charset="0"/>
              </a:rPr>
              <a:t>Element        Value</a:t>
            </a:r>
            <a:endParaRPr lang="en-US" altLang="tr-TR">
              <a:solidFill>
                <a:srgbClr val="000000"/>
              </a:solidFill>
              <a:latin typeface="Courier" pitchFamily="49" charset="0"/>
            </a:endParaRPr>
          </a:p>
          <a:p>
            <a:r>
              <a:rPr lang="en-US" altLang="tr-TR">
                <a:solidFill>
                  <a:srgbClr val="000000"/>
                </a:solidFill>
                <a:cs typeface="Courier New" panose="02070309020205020404" pitchFamily="49" charset="0"/>
              </a:rPr>
              <a:t>      0            2</a:t>
            </a:r>
            <a:endParaRPr lang="en-US" altLang="tr-TR">
              <a:solidFill>
                <a:srgbClr val="000000"/>
              </a:solidFill>
              <a:latin typeface="Courier" pitchFamily="49" charset="0"/>
            </a:endParaRPr>
          </a:p>
          <a:p>
            <a:r>
              <a:rPr lang="en-US" altLang="tr-TR">
                <a:solidFill>
                  <a:srgbClr val="000000"/>
                </a:solidFill>
                <a:cs typeface="Courier New" panose="02070309020205020404" pitchFamily="49" charset="0"/>
              </a:rPr>
              <a:t>      1            4</a:t>
            </a:r>
            <a:endParaRPr lang="en-US" altLang="tr-TR">
              <a:solidFill>
                <a:srgbClr val="000000"/>
              </a:solidFill>
              <a:latin typeface="Courier" pitchFamily="49" charset="0"/>
            </a:endParaRPr>
          </a:p>
          <a:p>
            <a:r>
              <a:rPr lang="en-US" altLang="tr-TR">
                <a:solidFill>
                  <a:srgbClr val="000000"/>
                </a:solidFill>
                <a:cs typeface="Courier New" panose="02070309020205020404" pitchFamily="49" charset="0"/>
              </a:rPr>
              <a:t>      2            6</a:t>
            </a:r>
            <a:endParaRPr lang="en-US" altLang="tr-TR">
              <a:solidFill>
                <a:srgbClr val="000000"/>
              </a:solidFill>
              <a:latin typeface="Courier" pitchFamily="49" charset="0"/>
            </a:endParaRPr>
          </a:p>
          <a:p>
            <a:r>
              <a:rPr lang="en-US" altLang="tr-TR">
                <a:solidFill>
                  <a:srgbClr val="000000"/>
                </a:solidFill>
                <a:cs typeface="Courier New" panose="02070309020205020404" pitchFamily="49" charset="0"/>
              </a:rPr>
              <a:t>      3            8</a:t>
            </a:r>
            <a:endParaRPr lang="en-US" altLang="tr-TR">
              <a:solidFill>
                <a:srgbClr val="000000"/>
              </a:solidFill>
              <a:latin typeface="Courier" pitchFamily="49" charset="0"/>
            </a:endParaRPr>
          </a:p>
          <a:p>
            <a:r>
              <a:rPr lang="en-US" altLang="tr-TR">
                <a:solidFill>
                  <a:srgbClr val="000000"/>
                </a:solidFill>
                <a:cs typeface="Courier New" panose="02070309020205020404" pitchFamily="49" charset="0"/>
              </a:rPr>
              <a:t>      4           10</a:t>
            </a:r>
            <a:endParaRPr lang="en-US" altLang="tr-TR">
              <a:solidFill>
                <a:srgbClr val="000000"/>
              </a:solidFill>
              <a:latin typeface="Courier" pitchFamily="49" charset="0"/>
            </a:endParaRPr>
          </a:p>
          <a:p>
            <a:r>
              <a:rPr lang="en-US" altLang="tr-TR">
                <a:solidFill>
                  <a:srgbClr val="000000"/>
                </a:solidFill>
                <a:cs typeface="Courier New" panose="02070309020205020404" pitchFamily="49" charset="0"/>
              </a:rPr>
              <a:t>      5           12</a:t>
            </a:r>
            <a:endParaRPr lang="en-US" altLang="tr-TR">
              <a:solidFill>
                <a:srgbClr val="000000"/>
              </a:solidFill>
              <a:latin typeface="Courier" pitchFamily="49" charset="0"/>
            </a:endParaRPr>
          </a:p>
          <a:p>
            <a:r>
              <a:rPr lang="en-US" altLang="tr-TR">
                <a:solidFill>
                  <a:srgbClr val="000000"/>
                </a:solidFill>
                <a:cs typeface="Courier New" panose="02070309020205020404" pitchFamily="49" charset="0"/>
              </a:rPr>
              <a:t>      6           14</a:t>
            </a:r>
            <a:endParaRPr lang="en-US" altLang="tr-TR">
              <a:solidFill>
                <a:srgbClr val="000000"/>
              </a:solidFill>
              <a:latin typeface="Courier" pitchFamily="49" charset="0"/>
            </a:endParaRPr>
          </a:p>
          <a:p>
            <a:r>
              <a:rPr lang="en-US" altLang="tr-TR">
                <a:solidFill>
                  <a:srgbClr val="000000"/>
                </a:solidFill>
                <a:cs typeface="Courier New" panose="02070309020205020404" pitchFamily="49" charset="0"/>
              </a:rPr>
              <a:t>      7           16</a:t>
            </a:r>
            <a:endParaRPr lang="en-US" altLang="tr-TR">
              <a:solidFill>
                <a:srgbClr val="000000"/>
              </a:solidFill>
              <a:latin typeface="Courier" pitchFamily="49" charset="0"/>
            </a:endParaRPr>
          </a:p>
          <a:p>
            <a:r>
              <a:rPr lang="en-US" altLang="tr-TR">
                <a:solidFill>
                  <a:srgbClr val="000000"/>
                </a:solidFill>
                <a:cs typeface="Courier New" panose="02070309020205020404" pitchFamily="49" charset="0"/>
              </a:rPr>
              <a:t>      8           18</a:t>
            </a:r>
            <a:endParaRPr lang="en-US" altLang="tr-TR">
              <a:solidFill>
                <a:srgbClr val="000000"/>
              </a:solidFill>
              <a:latin typeface="Courier" pitchFamily="49" charset="0"/>
            </a:endParaRPr>
          </a:p>
          <a:p>
            <a:r>
              <a:rPr lang="en-US" altLang="tr-TR">
                <a:solidFill>
                  <a:srgbClr val="000000"/>
                </a:solidFill>
                <a:cs typeface="Courier New" panose="02070309020205020404" pitchFamily="49" charset="0"/>
              </a:rPr>
              <a:t>      9           20</a:t>
            </a:r>
            <a:endParaRPr lang="en-US" altLang="tr-TR">
              <a:solidFill>
                <a:srgbClr val="000000"/>
              </a:solidFill>
              <a:latin typeface="Courier" pitchFamily="49" charset="0"/>
            </a:endParaRPr>
          </a:p>
          <a:p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819396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10393</TotalTime>
  <Words>939</Words>
  <Application>Microsoft Office PowerPoint</Application>
  <PresentationFormat>On-screen Show (4:3)</PresentationFormat>
  <Paragraphs>200</Paragraphs>
  <Slides>14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AvantGarde</vt:lpstr>
      <vt:lpstr>Calibri</vt:lpstr>
      <vt:lpstr>Century Gothic</vt:lpstr>
      <vt:lpstr>Courier</vt:lpstr>
      <vt:lpstr>Courier New</vt:lpstr>
      <vt:lpstr>Times New Roman</vt:lpstr>
      <vt:lpstr>Wingdings 2</vt:lpstr>
      <vt:lpstr>Austin</vt:lpstr>
      <vt:lpstr>BME162</vt:lpstr>
      <vt:lpstr>Outline</vt:lpstr>
      <vt:lpstr>Arrays</vt:lpstr>
      <vt:lpstr>Arrays</vt:lpstr>
      <vt:lpstr>Arrays</vt:lpstr>
      <vt:lpstr>Defining Arrays</vt:lpstr>
      <vt:lpstr>Initializing Arrays</vt:lpstr>
      <vt:lpstr>Array Examples</vt:lpstr>
      <vt:lpstr>Array Examples</vt:lpstr>
      <vt:lpstr>Passing Arrays to Functions</vt:lpstr>
      <vt:lpstr>Sorting Arrays</vt:lpstr>
      <vt:lpstr>Multiple Subscripted Arrays</vt:lpstr>
      <vt:lpstr>Multiple Subscripted Arrays</vt:lpstr>
      <vt:lpstr>Multiple Subscripted Arrays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COM267</dc:title>
  <dc:creator>AR</dc:creator>
  <cp:lastModifiedBy>Furkan Ar</cp:lastModifiedBy>
  <cp:revision>526</cp:revision>
  <dcterms:created xsi:type="dcterms:W3CDTF">2006-08-16T00:00:00Z</dcterms:created>
  <dcterms:modified xsi:type="dcterms:W3CDTF">2019-12-03T22:00:23Z</dcterms:modified>
</cp:coreProperties>
</file>