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7" r:id="rId3"/>
    <p:sldId id="268" r:id="rId4"/>
    <p:sldId id="273" r:id="rId5"/>
    <p:sldId id="274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5692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69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7697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195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0595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170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4864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8821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3852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12976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A78F8-B80D-4AEA-B8F3-A5982438474A}" type="datetimeFigureOut">
              <a:rPr lang="tr-TR" smtClean="0"/>
              <a:pPr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961A-2375-4F88-916B-6C70210C8FF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6614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F21A78F8-B80D-4AEA-B8F3-A5982438474A}" type="datetimeFigureOut">
              <a:rPr lang="tr-TR" smtClean="0"/>
              <a:pPr/>
              <a:t>18.04.2018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546F961A-2375-4F88-916B-6C70210C8FFF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1330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98183" y="2336061"/>
            <a:ext cx="103712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V. SEÇİM SİSTEMLERİ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31467" y="1404796"/>
            <a:ext cx="9794007" cy="3444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V. SEÇİM </a:t>
            </a:r>
            <a:r>
              <a:rPr lang="tr-TR" sz="4000" b="1" dirty="0" smtClean="0">
                <a:latin typeface="Times New Roman" pitchFamily="18" charset="0"/>
              </a:rPr>
              <a:t>SİSTEMLERİ</a:t>
            </a:r>
          </a:p>
          <a:p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A. Çoğunluk </a:t>
            </a:r>
            <a:r>
              <a:rPr lang="tr-TR" sz="4000" dirty="0" smtClean="0">
                <a:latin typeface="Times New Roman" pitchFamily="18" charset="0"/>
              </a:rPr>
              <a:t>Sistemi</a:t>
            </a:r>
          </a:p>
          <a:p>
            <a:endParaRPr lang="tr-TR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B. Nispi (Orantılı) Temsil Sistemi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58291" y="1404796"/>
            <a:ext cx="100056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latin typeface="Times New Roman" pitchFamily="18" charset="0"/>
              </a:rPr>
              <a:t>VI. 1961 VE 1982 ANAYASALARININ YAPIM SÜREÇLERİNİN KARŞILAŞTIRILMASI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0130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6540" y="1552289"/>
            <a:ext cx="10371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latin typeface="Times New Roman" pitchFamily="18" charset="0"/>
                <a:cs typeface="Times New Roman" pitchFamily="18" charset="0"/>
              </a:rPr>
              <a:t>VII. ANAYASA HUKUKU ANLAYIŞLARI</a:t>
            </a:r>
          </a:p>
        </p:txBody>
      </p:sp>
    </p:spTree>
    <p:extLst>
      <p:ext uri="{BB962C8B-B14F-4D97-AF65-F5344CB8AC3E}">
        <p14:creationId xmlns:p14="http://schemas.microsoft.com/office/powerpoint/2010/main" xmlns="" val="150565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31467" y="1404796"/>
            <a:ext cx="979400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latin typeface="Times New Roman" pitchFamily="18" charset="0"/>
              </a:rPr>
              <a:t>VII. ANAYASA HUKUKU </a:t>
            </a:r>
            <a:r>
              <a:rPr lang="tr-TR" sz="4000" b="1" dirty="0" smtClean="0">
                <a:latin typeface="Times New Roman" pitchFamily="18" charset="0"/>
              </a:rPr>
              <a:t>ANLAYIŞLARI</a:t>
            </a:r>
          </a:p>
          <a:p>
            <a:endParaRPr lang="tr-TR" sz="4000" b="1" dirty="0">
              <a:latin typeface="Times New Roman" pitchFamily="18" charset="0"/>
            </a:endParaRPr>
          </a:p>
          <a:p>
            <a:r>
              <a:rPr lang="tr-TR" sz="4000" b="1" dirty="0">
                <a:latin typeface="Times New Roman" pitchFamily="18" charset="0"/>
              </a:rPr>
              <a:t>	</a:t>
            </a:r>
            <a:r>
              <a:rPr lang="tr-TR" sz="4000" dirty="0">
                <a:latin typeface="Times New Roman" pitchFamily="18" charset="0"/>
              </a:rPr>
              <a:t>A. Klasik Anayasa </a:t>
            </a:r>
            <a:r>
              <a:rPr lang="tr-TR" sz="4000" dirty="0" smtClean="0">
                <a:latin typeface="Times New Roman" pitchFamily="18" charset="0"/>
              </a:rPr>
              <a:t>Hukuku</a:t>
            </a:r>
          </a:p>
          <a:p>
            <a:endParaRPr lang="tr-TR" sz="4000" dirty="0">
              <a:latin typeface="Times New Roman" pitchFamily="18" charset="0"/>
            </a:endParaRPr>
          </a:p>
          <a:p>
            <a:r>
              <a:rPr lang="tr-TR" sz="4000" dirty="0">
                <a:latin typeface="Times New Roman" pitchFamily="18" charset="0"/>
              </a:rPr>
              <a:t>	B. Yeni Anayasa Hukuku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29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GENEL KAYNAKLAR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000" dirty="0" smtClean="0">
                <a:latin typeface="Times New Roman" pitchFamily="18" charset="0"/>
              </a:rPr>
              <a:t>Erdoğan </a:t>
            </a:r>
            <a:r>
              <a:rPr lang="tr-TR" sz="3000" dirty="0">
                <a:latin typeface="Times New Roman" pitchFamily="18" charset="0"/>
              </a:rPr>
              <a:t>Teziç, </a:t>
            </a:r>
            <a:r>
              <a:rPr lang="tr-TR" sz="3000" b="1" dirty="0">
                <a:latin typeface="Times New Roman" pitchFamily="18" charset="0"/>
              </a:rPr>
              <a:t>Anayasa Hukuku (Genel Esaslar),</a:t>
            </a:r>
            <a:r>
              <a:rPr lang="tr-TR" sz="3000" dirty="0">
                <a:latin typeface="Times New Roman" pitchFamily="18" charset="0"/>
              </a:rPr>
              <a:t> 21.b., Beta,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Anayasa Hukukunun Genel Esasları Ders Kitabı</a:t>
            </a:r>
            <a:r>
              <a:rPr lang="tr-TR" sz="3000" dirty="0">
                <a:latin typeface="Times New Roman" pitchFamily="18" charset="0"/>
              </a:rPr>
              <a:t>, Ekin Kitabevi Yayınları, 9.b.,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İbrahim Kaboğlu, </a:t>
            </a:r>
            <a:r>
              <a:rPr lang="tr-TR" sz="3000" b="1" dirty="0">
                <a:latin typeface="Times New Roman" pitchFamily="18" charset="0"/>
              </a:rPr>
              <a:t>Anayasa Hukuku Dersleri (Genel Esaslar)</a:t>
            </a:r>
            <a:r>
              <a:rPr lang="tr-TR" sz="3000" dirty="0">
                <a:latin typeface="Times New Roman" pitchFamily="18" charset="0"/>
              </a:rPr>
              <a:t>, 12.b., Legal Yayıncılık, İstanbul,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Ergun Özbudun, </a:t>
            </a:r>
            <a:r>
              <a:rPr lang="tr-TR" sz="3000" b="1" dirty="0">
                <a:latin typeface="Times New Roman" pitchFamily="18" charset="0"/>
              </a:rPr>
              <a:t>Türk Anayasa Hukuku</a:t>
            </a:r>
            <a:r>
              <a:rPr lang="tr-TR" sz="3000" dirty="0">
                <a:latin typeface="Times New Roman" pitchFamily="18" charset="0"/>
              </a:rPr>
              <a:t>, 17.b., Yetkin Yayınları, Ankara,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Bülent </a:t>
            </a:r>
            <a:r>
              <a:rPr lang="tr-TR" sz="3000" dirty="0" err="1">
                <a:latin typeface="Times New Roman" pitchFamily="18" charset="0"/>
              </a:rPr>
              <a:t>Tanör</a:t>
            </a:r>
            <a:r>
              <a:rPr lang="tr-TR" sz="3000" dirty="0">
                <a:latin typeface="Times New Roman" pitchFamily="18" charset="0"/>
              </a:rPr>
              <a:t>-Necmi Yüzbaşıoğlu, </a:t>
            </a:r>
            <a:r>
              <a:rPr lang="tr-TR" sz="3000" b="1" dirty="0">
                <a:latin typeface="Times New Roman" pitchFamily="18" charset="0"/>
              </a:rPr>
              <a:t>1982 Anayasasına Göre Türk Anayasa Hukuku</a:t>
            </a:r>
            <a:r>
              <a:rPr lang="tr-TR" sz="3000" dirty="0">
                <a:latin typeface="Times New Roman" pitchFamily="18" charset="0"/>
              </a:rPr>
              <a:t>, 16.b., Beta, İstanbul, 2016.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000" dirty="0">
                <a:latin typeface="Times New Roman" pitchFamily="18" charset="0"/>
              </a:rPr>
              <a:t>Kemal Gözler, </a:t>
            </a:r>
            <a:r>
              <a:rPr lang="tr-TR" sz="3000" b="1" dirty="0">
                <a:latin typeface="Times New Roman" pitchFamily="18" charset="0"/>
              </a:rPr>
              <a:t>Türk Anayasa Hukuku Dersleri,</a:t>
            </a:r>
            <a:r>
              <a:rPr lang="tr-TR" sz="3000" dirty="0">
                <a:latin typeface="Times New Roman" pitchFamily="18" charset="0"/>
              </a:rPr>
              <a:t> 21.b., Ekin Kitabevi Yayınları, Bursa, 2017.</a:t>
            </a:r>
            <a:r>
              <a:rPr lang="en-US" sz="3000" dirty="0">
                <a:latin typeface="Times New Roman" pitchFamily="18" charset="0"/>
              </a:rPr>
              <a:t/>
            </a:r>
            <a:br>
              <a:rPr lang="en-US" sz="3000" dirty="0">
                <a:latin typeface="Times New Roman" pitchFamily="18" charset="0"/>
              </a:rPr>
            </a:br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157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88625" y="153950"/>
            <a:ext cx="113140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latin typeface="Times New Roman" pitchFamily="18" charset="0"/>
              </a:rPr>
              <a:t>			SEÇİLMİŞ KAYNAKÇA</a:t>
            </a:r>
            <a:r>
              <a:rPr lang="tr-TR" sz="3200" b="1" dirty="0">
                <a:latin typeface="Times New Roman" pitchFamily="18" charset="0"/>
              </a:rPr>
              <a:t>				</a:t>
            </a:r>
            <a:endParaRPr lang="tr-TR" sz="3200" b="1" dirty="0" smtClean="0">
              <a:latin typeface="Times New Roman" pitchFamily="18" charset="0"/>
            </a:endParaRPr>
          </a:p>
          <a:p>
            <a:r>
              <a:rPr lang="tr-TR" sz="3200" b="1" dirty="0">
                <a:latin typeface="Times New Roman" pitchFamily="18" charset="0"/>
              </a:rPr>
              <a:t> </a:t>
            </a:r>
            <a:r>
              <a:rPr lang="tr-TR" sz="3200" dirty="0">
                <a:latin typeface="Times New Roman" pitchFamily="18" charset="0"/>
              </a:rPr>
              <a:t/>
            </a:r>
            <a:br>
              <a:rPr lang="tr-TR" sz="3200" dirty="0">
                <a:latin typeface="Times New Roman" pitchFamily="18" charset="0"/>
              </a:rPr>
            </a:br>
            <a:r>
              <a:rPr lang="tr-TR" sz="3200" dirty="0">
                <a:latin typeface="Times New Roman" pitchFamily="18" charset="0"/>
              </a:rPr>
              <a:t>Bülent </a:t>
            </a:r>
            <a:r>
              <a:rPr lang="tr-TR" sz="3200" dirty="0" err="1">
                <a:latin typeface="Times New Roman" pitchFamily="18" charset="0"/>
              </a:rPr>
              <a:t>Tanör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Osmanlı-Türk Anayasa Gelişmeleri</a:t>
            </a:r>
            <a:r>
              <a:rPr lang="tr-TR" sz="3200" dirty="0">
                <a:latin typeface="Times New Roman" pitchFamily="18" charset="0"/>
              </a:rPr>
              <a:t>, 25.b., </a:t>
            </a:r>
            <a:r>
              <a:rPr lang="tr-TR" sz="3200" dirty="0" err="1">
                <a:latin typeface="Times New Roman" pitchFamily="18" charset="0"/>
              </a:rPr>
              <a:t>Cogito</a:t>
            </a:r>
            <a:r>
              <a:rPr lang="tr-TR" sz="3200" dirty="0">
                <a:latin typeface="Times New Roman" pitchFamily="18" charset="0"/>
              </a:rPr>
              <a:t> - Yapı Kredi Yayınları, İstanbul 2015.</a:t>
            </a:r>
            <a:endParaRPr lang="en-US" sz="3200" dirty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Bülent </a:t>
            </a:r>
            <a:r>
              <a:rPr lang="tr-TR" sz="3200" dirty="0" err="1">
                <a:latin typeface="Times New Roman" pitchFamily="18" charset="0"/>
              </a:rPr>
              <a:t>Tanör</a:t>
            </a:r>
            <a:r>
              <a:rPr lang="tr-TR" sz="3200" dirty="0">
                <a:latin typeface="Times New Roman" pitchFamily="18" charset="0"/>
              </a:rPr>
              <a:t>, </a:t>
            </a:r>
            <a:r>
              <a:rPr lang="tr-TR" sz="3200" b="1" dirty="0">
                <a:latin typeface="Times New Roman" pitchFamily="18" charset="0"/>
              </a:rPr>
              <a:t>İki Anayasa: 1961-1982</a:t>
            </a:r>
            <a:r>
              <a:rPr lang="tr-TR" sz="3200" dirty="0">
                <a:latin typeface="Times New Roman" pitchFamily="18" charset="0"/>
              </a:rPr>
              <a:t>, 5.b., On İki Levha Yayıncılık, İstanbul 20</a:t>
            </a:r>
            <a:r>
              <a:rPr lang="en-US" sz="3200" dirty="0">
                <a:latin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</a:rPr>
              <a:t>Ergun Özbudun, </a:t>
            </a:r>
            <a:r>
              <a:rPr lang="tr-TR" sz="3200" b="1" dirty="0">
                <a:latin typeface="Times New Roman" pitchFamily="18" charset="0"/>
              </a:rPr>
              <a:t>Demokrasiye Geçiş Sürecinde Anayasa Yapımı</a:t>
            </a:r>
            <a:r>
              <a:rPr lang="tr-TR" sz="3200" dirty="0">
                <a:latin typeface="Times New Roman" pitchFamily="18" charset="0"/>
              </a:rPr>
              <a:t>, Bilgi Yayınevi, Ankara 1993</a:t>
            </a:r>
            <a:r>
              <a:rPr lang="tr-TR" sz="3200" dirty="0" smtClean="0">
                <a:latin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170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50" y="750507"/>
            <a:ext cx="1083305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ÖRNEK SORULAR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Demokratik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yöntemlerle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Anayasaların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nasıl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yapılabileceğini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tartışınız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1961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Anayasalarını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açıdan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karşılaştırmalı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değerlendiriniz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kavramları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açıklayınız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Seçim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Barajı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lvl="1"/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“1982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Anayasası’nın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yürürlüğe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giriş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aşamasını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demokratik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anayasa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yapım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ilkeleri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açısından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değerlendiriniz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9851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52</Words>
  <Application>Microsoft Office PowerPoint</Application>
  <PresentationFormat>Özel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</dc:title>
  <dc:creator>Deniz POLAT</dc:creator>
  <cp:lastModifiedBy>Ali Erdem Doğanoğlu</cp:lastModifiedBy>
  <cp:revision>30</cp:revision>
  <dcterms:created xsi:type="dcterms:W3CDTF">2017-10-23T13:21:40Z</dcterms:created>
  <dcterms:modified xsi:type="dcterms:W3CDTF">2018-04-18T08:59:39Z</dcterms:modified>
</cp:coreProperties>
</file>