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7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Başlık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22" name="21 Alt Başlık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15.12.2017</a:t>
            </a:fld>
            <a:endParaRPr lang="tr-TR"/>
          </a:p>
        </p:txBody>
      </p:sp>
      <p:sp>
        <p:nvSpPr>
          <p:cNvPr id="20" name="19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10" name="9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Oval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Oval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15.12.2017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15.12.2017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15.12.2017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ikdörtgen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15.12.2017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Dikdörtgen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Oval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Oval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15.12.2017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15.12.2017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15.12.2017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Dikdörtgen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15.12.2017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6" name="5 Dikdörtgen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15.12.2017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15.12.2017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Dikdörtgen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9" name="8 Akış Çizelgesi: İşlem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Akış Çizelgesi: İşlem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Pasta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Oval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Halka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11 Dikdörtgen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4 Başlık Yer Tutucusu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Metin Yer Tutucusu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24" name="23 Veri Yer Tutucusu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D9F75050-0E15-4C5B-92B0-66D068882F1F}" type="datetimeFigureOut">
              <a:rPr lang="tr-TR" smtClean="0"/>
              <a:pPr/>
              <a:t>15.12.2017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tr-TR"/>
          </a:p>
        </p:txBody>
      </p:sp>
      <p:sp>
        <p:nvSpPr>
          <p:cNvPr id="22" name="21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5" name="14 Dikdörtgen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755576" y="359898"/>
            <a:ext cx="7992888" cy="2132998"/>
          </a:xfrm>
        </p:spPr>
        <p:txBody>
          <a:bodyPr/>
          <a:lstStyle/>
          <a:p>
            <a:r>
              <a:rPr lang="tr-TR" b="1" dirty="0" smtClean="0"/>
              <a:t>Kök Kanallarının Dezenfeksiyonu</a:t>
            </a:r>
            <a:endParaRPr lang="tr-TR" b="1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2051720" y="1850064"/>
            <a:ext cx="6480720" cy="2875080"/>
          </a:xfrm>
        </p:spPr>
        <p:txBody>
          <a:bodyPr/>
          <a:lstStyle/>
          <a:p>
            <a:endParaRPr lang="tr-TR" b="1" dirty="0" smtClean="0">
              <a:solidFill>
                <a:schemeClr val="tx1"/>
              </a:solidFill>
            </a:endParaRPr>
          </a:p>
          <a:p>
            <a:endParaRPr lang="tr-TR" b="1" dirty="0" smtClean="0">
              <a:solidFill>
                <a:schemeClr val="tx1"/>
              </a:solidFill>
            </a:endParaRPr>
          </a:p>
          <a:p>
            <a:endParaRPr lang="tr-TR" b="1" dirty="0" smtClean="0">
              <a:solidFill>
                <a:schemeClr val="tx1"/>
              </a:solidFill>
            </a:endParaRPr>
          </a:p>
          <a:p>
            <a:r>
              <a:rPr lang="tr-TR" b="1" dirty="0" smtClean="0">
                <a:solidFill>
                  <a:schemeClr val="tx1"/>
                </a:solidFill>
              </a:rPr>
              <a:t>          </a:t>
            </a:r>
          </a:p>
          <a:p>
            <a:endParaRPr lang="tr-TR" b="1" dirty="0" smtClean="0">
              <a:solidFill>
                <a:schemeClr val="tx1"/>
              </a:solidFill>
            </a:endParaRPr>
          </a:p>
          <a:p>
            <a:r>
              <a:rPr lang="tr-TR" b="1" dirty="0" smtClean="0">
                <a:solidFill>
                  <a:schemeClr val="tx1"/>
                </a:solidFill>
              </a:rPr>
              <a:t>	 Prof. Dr. Aylin KALAYCI</a:t>
            </a:r>
            <a:endParaRPr lang="tr-TR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err="1" smtClean="0"/>
              <a:t>Poliantibiyotikli</a:t>
            </a:r>
            <a:r>
              <a:rPr lang="tr-TR" b="1" dirty="0" smtClean="0"/>
              <a:t> Patların </a:t>
            </a:r>
            <a:r>
              <a:rPr lang="tr-TR" b="1" dirty="0" err="1" smtClean="0"/>
              <a:t>Endikasyonları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arenR"/>
            </a:pPr>
            <a:r>
              <a:rPr lang="tr-TR" dirty="0" smtClean="0"/>
              <a:t>Kök kanal enfeksiyonu ve </a:t>
            </a:r>
            <a:r>
              <a:rPr lang="tr-TR" dirty="0" err="1" smtClean="0"/>
              <a:t>periapikal</a:t>
            </a:r>
            <a:r>
              <a:rPr lang="tr-TR" dirty="0" smtClean="0"/>
              <a:t> </a:t>
            </a:r>
            <a:r>
              <a:rPr lang="tr-TR" dirty="0" err="1" smtClean="0"/>
              <a:t>irritasyonun</a:t>
            </a:r>
            <a:r>
              <a:rPr lang="tr-TR" dirty="0" smtClean="0"/>
              <a:t> devam ettiği durumlarda</a:t>
            </a:r>
          </a:p>
          <a:p>
            <a:pPr marL="514350" indent="-514350">
              <a:buFont typeface="+mj-lt"/>
              <a:buAutoNum type="arabicParenR"/>
            </a:pPr>
            <a:r>
              <a:rPr lang="tr-TR" dirty="0" err="1" smtClean="0"/>
              <a:t>Foramen</a:t>
            </a:r>
            <a:r>
              <a:rPr lang="tr-TR" dirty="0" smtClean="0"/>
              <a:t> </a:t>
            </a:r>
            <a:r>
              <a:rPr lang="tr-TR" dirty="0" err="1" smtClean="0"/>
              <a:t>apikalenin</a:t>
            </a:r>
            <a:r>
              <a:rPr lang="tr-TR" dirty="0" smtClean="0"/>
              <a:t> aşırı genişletildiği durumlarda veya kök oluşumu tamamlanmamış kök ucu açık dişlerde</a:t>
            </a:r>
          </a:p>
          <a:p>
            <a:pPr marL="514350" indent="-514350">
              <a:buFont typeface="+mj-lt"/>
              <a:buAutoNum type="arabicParenR"/>
            </a:pPr>
            <a:r>
              <a:rPr lang="tr-TR" dirty="0" smtClean="0"/>
              <a:t>Kimyasal antiseptikler etkilerini çok kısa sürede yitirdiklerinden, antiseptik uygulaması ve kök kanal dolgusu arasında geçecek süre 14 günden fazla ise antibiyotiklerin kullanılması uygundur.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/>
              <a:t>Kök Kanallarının Dezenfeksiyonu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844824"/>
            <a:ext cx="8363272" cy="3960439"/>
          </a:xfrm>
        </p:spPr>
        <p:txBody>
          <a:bodyPr>
            <a:normAutofit fontScale="92500" lnSpcReduction="10000"/>
          </a:bodyPr>
          <a:lstStyle/>
          <a:p>
            <a:pPr algn="just">
              <a:buFont typeface="Wingdings" pitchFamily="2" charset="2"/>
              <a:buChar char="v"/>
            </a:pPr>
            <a:r>
              <a:rPr lang="tr-TR" dirty="0" smtClean="0"/>
              <a:t>	Kök kanal sisteminin temizlenmesi ve boşaltılması ve kanal boşluğunu oluşturan </a:t>
            </a:r>
            <a:r>
              <a:rPr lang="tr-TR" dirty="0" err="1" smtClean="0"/>
              <a:t>dentin</a:t>
            </a:r>
            <a:r>
              <a:rPr lang="tr-TR" dirty="0" smtClean="0"/>
              <a:t> duvarlarında kalabilecek mikroorganizmaların eliminasyonu </a:t>
            </a:r>
            <a:r>
              <a:rPr lang="tr-TR" dirty="0" err="1" smtClean="0"/>
              <a:t>endodontik</a:t>
            </a:r>
            <a:r>
              <a:rPr lang="tr-TR" dirty="0" smtClean="0"/>
              <a:t> tedavinin en önemli aşamalarından biridir.</a:t>
            </a:r>
          </a:p>
          <a:p>
            <a:pPr algn="just">
              <a:buFont typeface="Wingdings" pitchFamily="2" charset="2"/>
              <a:buChar char="v"/>
            </a:pPr>
            <a:r>
              <a:rPr lang="tr-TR" dirty="0" smtClean="0"/>
              <a:t>	Kanal içi dezenfektan ilaçlar özellikle seçilmiş bazı vakalarda </a:t>
            </a:r>
            <a:r>
              <a:rPr lang="tr-TR" dirty="0" err="1" smtClean="0"/>
              <a:t>endodontik</a:t>
            </a:r>
            <a:r>
              <a:rPr lang="tr-TR" dirty="0" smtClean="0"/>
              <a:t> tedavinin başarısı açısından önem taşıyabilmekte ve tedavinin tamamlayıcı bir parçası olabilmektedir.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/>
              <a:t>Kök Kanallarında İlaç Kullanımının Amaçları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arenR"/>
            </a:pPr>
            <a:r>
              <a:rPr lang="tr-TR" dirty="0" smtClean="0"/>
              <a:t>Mikroorganizmaların yok edilmesi</a:t>
            </a:r>
          </a:p>
          <a:p>
            <a:pPr marL="514350" indent="-514350">
              <a:buFont typeface="+mj-lt"/>
              <a:buAutoNum type="arabicParenR"/>
            </a:pPr>
            <a:r>
              <a:rPr lang="tr-TR" dirty="0" smtClean="0"/>
              <a:t>Kanal içeriğini </a:t>
            </a:r>
            <a:r>
              <a:rPr lang="tr-TR" dirty="0" err="1" smtClean="0"/>
              <a:t>inert</a:t>
            </a:r>
            <a:r>
              <a:rPr lang="tr-TR" dirty="0" smtClean="0"/>
              <a:t> ve doku </a:t>
            </a:r>
            <a:r>
              <a:rPr lang="tr-TR" dirty="0" err="1" smtClean="0"/>
              <a:t>debrislerini</a:t>
            </a:r>
            <a:r>
              <a:rPr lang="tr-TR" dirty="0" smtClean="0"/>
              <a:t> </a:t>
            </a:r>
            <a:r>
              <a:rPr lang="tr-TR" dirty="0" err="1" smtClean="0"/>
              <a:t>fikse</a:t>
            </a:r>
            <a:r>
              <a:rPr lang="tr-TR" dirty="0" smtClean="0"/>
              <a:t> veya nötralize etmek </a:t>
            </a:r>
          </a:p>
          <a:p>
            <a:pPr marL="514350" indent="-514350">
              <a:buFont typeface="+mj-lt"/>
              <a:buAutoNum type="arabicParenR"/>
            </a:pPr>
            <a:r>
              <a:rPr lang="tr-TR" dirty="0" smtClean="0"/>
              <a:t>Özellikle tedavi sonrası ağrının önlenmesi veya kontrolü </a:t>
            </a:r>
          </a:p>
          <a:p>
            <a:pPr marL="514350" indent="-514350">
              <a:buFont typeface="+mj-lt"/>
              <a:buAutoNum type="arabicParenR"/>
            </a:pPr>
            <a:r>
              <a:rPr lang="tr-TR" dirty="0" err="1" smtClean="0"/>
              <a:t>Anestezik</a:t>
            </a:r>
            <a:r>
              <a:rPr lang="tr-TR" dirty="0" smtClean="0"/>
              <a:t> </a:t>
            </a:r>
            <a:r>
              <a:rPr lang="tr-TR" smtClean="0"/>
              <a:t>etkinin arttırılması</a:t>
            </a:r>
            <a:endParaRPr lang="tr-TR" dirty="0" smtClean="0"/>
          </a:p>
          <a:p>
            <a:pPr marL="514350" indent="-514350">
              <a:buFont typeface="+mj-lt"/>
              <a:buAutoNum type="arabicParenR"/>
            </a:pPr>
            <a:r>
              <a:rPr lang="tr-TR" dirty="0" smtClean="0"/>
              <a:t>İnatçı </a:t>
            </a:r>
            <a:r>
              <a:rPr lang="tr-TR" dirty="0" err="1" smtClean="0"/>
              <a:t>periapikal</a:t>
            </a:r>
            <a:r>
              <a:rPr lang="tr-TR" dirty="0" smtClean="0"/>
              <a:t> </a:t>
            </a:r>
            <a:r>
              <a:rPr lang="tr-TR" dirty="0" err="1" smtClean="0"/>
              <a:t>abselerin</a:t>
            </a:r>
            <a:r>
              <a:rPr lang="tr-TR" dirty="0" smtClean="0"/>
              <a:t> kontrolü</a:t>
            </a:r>
          </a:p>
          <a:p>
            <a:pPr marL="514350" indent="-514350">
              <a:buFont typeface="+mj-lt"/>
              <a:buAutoNum type="arabicParenR"/>
            </a:pPr>
            <a:r>
              <a:rPr lang="tr-TR" dirty="0" smtClean="0"/>
              <a:t>Seanslar arasında giriş </a:t>
            </a:r>
            <a:r>
              <a:rPr lang="tr-TR" dirty="0" err="1" smtClean="0"/>
              <a:t>kavitesinde</a:t>
            </a:r>
            <a:r>
              <a:rPr lang="tr-TR" dirty="0" smtClean="0"/>
              <a:t> kullanılan geçici dolgularda oluşabilecek kenar sızıntısına karşı bir bariyer oluşturulması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/>
              <a:t>Kanal İçinde İlaç Kullanımının Sakıncaları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514350" indent="-514350">
              <a:buFont typeface="+mj-lt"/>
              <a:buAutoNum type="arabicParenR"/>
            </a:pPr>
            <a:r>
              <a:rPr lang="tr-TR" dirty="0" smtClean="0"/>
              <a:t>Kanal içi ilaçlarının çoğu farklı konsantrasyonlarda </a:t>
            </a:r>
            <a:r>
              <a:rPr lang="tr-TR" dirty="0" err="1" smtClean="0"/>
              <a:t>sitotoksik</a:t>
            </a:r>
            <a:r>
              <a:rPr lang="tr-TR" dirty="0" smtClean="0"/>
              <a:t> olduğundan </a:t>
            </a:r>
            <a:r>
              <a:rPr lang="tr-TR" dirty="0" err="1" smtClean="0"/>
              <a:t>periapikal</a:t>
            </a:r>
            <a:r>
              <a:rPr lang="tr-TR" dirty="0" smtClean="0"/>
              <a:t> dokularda kimyasal </a:t>
            </a:r>
            <a:r>
              <a:rPr lang="tr-TR" dirty="0" err="1" smtClean="0"/>
              <a:t>irritasyonlar</a:t>
            </a:r>
            <a:r>
              <a:rPr lang="tr-TR" dirty="0" smtClean="0"/>
              <a:t> oluşturabilmektedirler.</a:t>
            </a:r>
          </a:p>
          <a:p>
            <a:pPr marL="514350" indent="-514350">
              <a:buFont typeface="+mj-lt"/>
              <a:buAutoNum type="arabicParenR"/>
            </a:pPr>
            <a:r>
              <a:rPr lang="tr-TR" dirty="0" smtClean="0"/>
              <a:t>Bazı kanal içi dezenfektan ilaçlar </a:t>
            </a:r>
            <a:r>
              <a:rPr lang="tr-TR" dirty="0" err="1" smtClean="0"/>
              <a:t>hapten</a:t>
            </a:r>
            <a:r>
              <a:rPr lang="tr-TR" dirty="0" smtClean="0"/>
              <a:t> özelliği taşıyarak antikor cevabı veya </a:t>
            </a:r>
            <a:r>
              <a:rPr lang="tr-TR" dirty="0" err="1" smtClean="0"/>
              <a:t>hipersensitivite</a:t>
            </a:r>
            <a:r>
              <a:rPr lang="tr-TR" dirty="0" smtClean="0"/>
              <a:t> reaksiyonları gösterebilirler.</a:t>
            </a:r>
          </a:p>
          <a:p>
            <a:pPr marL="514350" indent="-514350">
              <a:buFont typeface="+mj-lt"/>
              <a:buAutoNum type="arabicParenR"/>
            </a:pPr>
            <a:r>
              <a:rPr lang="tr-TR" dirty="0" smtClean="0"/>
              <a:t>Kanal içi ilaçların büyük bir kısmı kök kanallarındaki organik yapıları etkileyerek ve protein tabiatında artık yapılar bırakarak, kendi etkilerinin </a:t>
            </a:r>
            <a:r>
              <a:rPr lang="tr-TR" dirty="0" err="1" smtClean="0"/>
              <a:t>inhibüsyonuna</a:t>
            </a:r>
            <a:r>
              <a:rPr lang="tr-TR" dirty="0" smtClean="0"/>
              <a:t> yol açmaktadır.</a:t>
            </a:r>
          </a:p>
          <a:p>
            <a:pPr marL="514350" indent="-514350">
              <a:buFont typeface="+mj-lt"/>
              <a:buAutoNum type="arabicParenR"/>
            </a:pPr>
            <a:r>
              <a:rPr lang="tr-TR" dirty="0" smtClean="0"/>
              <a:t>Özellikle </a:t>
            </a:r>
            <a:r>
              <a:rPr lang="tr-TR" dirty="0" err="1" smtClean="0"/>
              <a:t>fiksasyon</a:t>
            </a:r>
            <a:r>
              <a:rPr lang="tr-TR" dirty="0" smtClean="0"/>
              <a:t> sağlayan kanal içi dezenfektanların etkisi ile oluşan </a:t>
            </a:r>
            <a:r>
              <a:rPr lang="tr-TR" dirty="0" err="1" smtClean="0"/>
              <a:t>fikse</a:t>
            </a:r>
            <a:r>
              <a:rPr lang="tr-TR" dirty="0" smtClean="0"/>
              <a:t> nekrotik dokular bazı </a:t>
            </a:r>
            <a:r>
              <a:rPr lang="tr-TR" dirty="0" err="1" smtClean="0"/>
              <a:t>irrigasyon</a:t>
            </a:r>
            <a:r>
              <a:rPr lang="tr-TR" dirty="0" smtClean="0"/>
              <a:t> solüsyonlarında (örn:</a:t>
            </a:r>
            <a:r>
              <a:rPr lang="tr-TR" dirty="0" err="1" smtClean="0"/>
              <a:t>NaOCl</a:t>
            </a:r>
            <a:r>
              <a:rPr lang="tr-TR" dirty="0" smtClean="0"/>
              <a:t>) az çözünmektedirler.</a:t>
            </a:r>
          </a:p>
          <a:p>
            <a:pPr marL="514350" indent="-514350">
              <a:buFont typeface="+mj-lt"/>
              <a:buAutoNum type="arabicParenR"/>
            </a:pPr>
            <a:r>
              <a:rPr lang="tr-TR" dirty="0" smtClean="0"/>
              <a:t>Ayrıca bazı dezenfektanlar diş dokularının renkleşmesine neden olmaktadır.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778098"/>
          </a:xfrm>
        </p:spPr>
        <p:txBody>
          <a:bodyPr>
            <a:noAutofit/>
          </a:bodyPr>
          <a:lstStyle/>
          <a:p>
            <a:r>
              <a:rPr lang="tr-TR" sz="3200" b="1" dirty="0" err="1" smtClean="0"/>
              <a:t>Endodontik</a:t>
            </a:r>
            <a:r>
              <a:rPr lang="tr-TR" sz="3200" b="1" dirty="0" smtClean="0"/>
              <a:t> Tedavide Kullanılacak Kanal İçi İlaçlarda Aranılan Özellikler</a:t>
            </a:r>
            <a:endParaRPr lang="tr-TR" sz="3200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tr-TR" dirty="0" smtClean="0"/>
              <a:t>Bakterisit veya </a:t>
            </a:r>
            <a:r>
              <a:rPr lang="tr-TR" dirty="0" err="1" smtClean="0"/>
              <a:t>bakteriyostatik</a:t>
            </a:r>
            <a:r>
              <a:rPr lang="tr-TR" dirty="0" smtClean="0"/>
              <a:t> etki gösterebilmeli</a:t>
            </a:r>
          </a:p>
          <a:p>
            <a:r>
              <a:rPr lang="tr-TR" dirty="0" err="1" smtClean="0"/>
              <a:t>Foramen</a:t>
            </a:r>
            <a:r>
              <a:rPr lang="tr-TR" dirty="0" smtClean="0"/>
              <a:t> </a:t>
            </a:r>
            <a:r>
              <a:rPr lang="tr-TR" dirty="0" err="1" smtClean="0"/>
              <a:t>apikale</a:t>
            </a:r>
            <a:r>
              <a:rPr lang="tr-TR" dirty="0" smtClean="0"/>
              <a:t> yolu ile sızacak </a:t>
            </a:r>
            <a:r>
              <a:rPr lang="tr-TR" dirty="0" err="1" smtClean="0"/>
              <a:t>eksudanın</a:t>
            </a:r>
            <a:r>
              <a:rPr lang="tr-TR" dirty="0" smtClean="0"/>
              <a:t> varlığında aktif olabilmeli</a:t>
            </a:r>
          </a:p>
          <a:p>
            <a:r>
              <a:rPr lang="tr-TR" dirty="0" smtClean="0"/>
              <a:t>Kök kanal sisteminin bütün ayrıntılarına özellikle </a:t>
            </a:r>
            <a:r>
              <a:rPr lang="tr-TR" dirty="0" err="1" smtClean="0"/>
              <a:t>dentin</a:t>
            </a:r>
            <a:r>
              <a:rPr lang="tr-TR" dirty="0" smtClean="0"/>
              <a:t> dokusuna </a:t>
            </a:r>
            <a:r>
              <a:rPr lang="tr-TR" dirty="0" err="1" smtClean="0"/>
              <a:t>diffüze</a:t>
            </a:r>
            <a:r>
              <a:rPr lang="tr-TR" dirty="0" smtClean="0"/>
              <a:t> ve </a:t>
            </a:r>
            <a:r>
              <a:rPr lang="tr-TR" dirty="0" err="1" smtClean="0"/>
              <a:t>penetre</a:t>
            </a:r>
            <a:r>
              <a:rPr lang="tr-TR" dirty="0" smtClean="0"/>
              <a:t> olabilmeli</a:t>
            </a:r>
          </a:p>
          <a:p>
            <a:r>
              <a:rPr lang="tr-TR" dirty="0" smtClean="0"/>
              <a:t>Canlı dokuları irrite etmemeli</a:t>
            </a:r>
          </a:p>
          <a:p>
            <a:r>
              <a:rPr lang="tr-TR" dirty="0" smtClean="0"/>
              <a:t>Mikroorganizmaların diş dokularına </a:t>
            </a:r>
            <a:r>
              <a:rPr lang="tr-TR" dirty="0" err="1" smtClean="0"/>
              <a:t>adhezyonlarını</a:t>
            </a:r>
            <a:r>
              <a:rPr lang="tr-TR" dirty="0" smtClean="0"/>
              <a:t> engellemeli</a:t>
            </a:r>
          </a:p>
          <a:p>
            <a:r>
              <a:rPr lang="tr-TR" dirty="0" err="1" smtClean="0"/>
              <a:t>Periapikal</a:t>
            </a:r>
            <a:r>
              <a:rPr lang="tr-TR" dirty="0" smtClean="0"/>
              <a:t> onarımı </a:t>
            </a:r>
            <a:r>
              <a:rPr lang="tr-TR" dirty="0" err="1" smtClean="0"/>
              <a:t>stimüle</a:t>
            </a:r>
            <a:r>
              <a:rPr lang="tr-TR" dirty="0" smtClean="0"/>
              <a:t> etmeli</a:t>
            </a:r>
          </a:p>
          <a:p>
            <a:r>
              <a:rPr lang="tr-TR" dirty="0" smtClean="0"/>
              <a:t>Ağrıyı önlemeli veya azaltmalı</a:t>
            </a:r>
          </a:p>
          <a:p>
            <a:r>
              <a:rPr lang="tr-TR" dirty="0" smtClean="0"/>
              <a:t>Hızlı etki göstermeli ve etkisi uzun süre devam etmeli</a:t>
            </a:r>
          </a:p>
          <a:p>
            <a:r>
              <a:rPr lang="tr-TR" dirty="0" smtClean="0"/>
              <a:t>Diş ve yumuşak dokularda renkleşmelere neden olmamalı</a:t>
            </a:r>
          </a:p>
          <a:p>
            <a:r>
              <a:rPr lang="tr-TR" dirty="0" smtClean="0"/>
              <a:t>Ucuz olmalı</a:t>
            </a:r>
          </a:p>
          <a:p>
            <a:r>
              <a:rPr lang="tr-TR" dirty="0" smtClean="0"/>
              <a:t>Uzun süre saklanabilmeli</a:t>
            </a:r>
          </a:p>
          <a:p>
            <a:endParaRPr lang="tr-TR" dirty="0" smtClean="0"/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692696"/>
            <a:ext cx="8229600" cy="1440160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Kök kanallarında kullanılan ilaçlar ve kimyasal maddeler 2 ana gruba ayrılır.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979712" y="1628801"/>
            <a:ext cx="4968552" cy="3168352"/>
          </a:xfrm>
        </p:spPr>
        <p:txBody>
          <a:bodyPr/>
          <a:lstStyle/>
          <a:p>
            <a:pPr marL="514350" indent="-514350">
              <a:buFont typeface="+mj-lt"/>
              <a:buAutoNum type="alphaUcPeriod"/>
            </a:pPr>
            <a:endParaRPr lang="tr-TR" b="1" dirty="0" smtClean="0"/>
          </a:p>
          <a:p>
            <a:pPr marL="514350" indent="-514350">
              <a:buFont typeface="+mj-lt"/>
              <a:buAutoNum type="alphaUcPeriod"/>
            </a:pPr>
            <a:endParaRPr lang="tr-TR" b="1" dirty="0" smtClean="0"/>
          </a:p>
          <a:p>
            <a:pPr marL="514350" indent="-514350">
              <a:buFont typeface="+mj-lt"/>
              <a:buAutoNum type="alphaUcPeriod"/>
            </a:pPr>
            <a:r>
              <a:rPr lang="tr-TR" b="1" dirty="0" smtClean="0"/>
              <a:t>Spesifik Olmayanlar</a:t>
            </a:r>
          </a:p>
          <a:p>
            <a:pPr marL="514350" indent="-514350">
              <a:buFont typeface="+mj-lt"/>
              <a:buAutoNum type="alphaUcPeriod"/>
            </a:pPr>
            <a:r>
              <a:rPr lang="tr-TR" b="1" dirty="0" smtClean="0"/>
              <a:t>Spesifik Olanlar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Spesifik Olmayanlar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28801"/>
            <a:ext cx="3610744" cy="2088231"/>
          </a:xfrm>
          <a:noFill/>
          <a:ln>
            <a:noFill/>
          </a:ln>
          <a:effectLst>
            <a:outerShdw blurRad="50800" dist="50800" dir="5400000" algn="ctr" rotWithShape="0">
              <a:schemeClr val="bg2"/>
            </a:outerShdw>
          </a:effectLst>
        </p:spPr>
        <p:txBody>
          <a:bodyPr>
            <a:normAutofit fontScale="55000" lnSpcReduction="20000"/>
          </a:bodyPr>
          <a:lstStyle/>
          <a:p>
            <a:pPr marL="514350" indent="-514350">
              <a:buNone/>
            </a:pPr>
            <a:r>
              <a:rPr lang="tr-TR" b="1" dirty="0" smtClean="0"/>
              <a:t>1.	</a:t>
            </a:r>
            <a:r>
              <a:rPr lang="tr-TR" b="1" dirty="0" err="1" smtClean="0"/>
              <a:t>Fenolik</a:t>
            </a:r>
            <a:r>
              <a:rPr lang="tr-TR" b="1" dirty="0" smtClean="0"/>
              <a:t> Bileşikler</a:t>
            </a:r>
          </a:p>
          <a:p>
            <a:pPr marL="514350" indent="-514350"/>
            <a:r>
              <a:rPr lang="tr-TR" dirty="0" err="1" smtClean="0"/>
              <a:t>Öjenol</a:t>
            </a:r>
            <a:endParaRPr lang="tr-TR" dirty="0" smtClean="0"/>
          </a:p>
          <a:p>
            <a:pPr marL="514350" indent="-514350"/>
            <a:r>
              <a:rPr lang="tr-TR" dirty="0" smtClean="0"/>
              <a:t>Kafurlu </a:t>
            </a:r>
            <a:r>
              <a:rPr lang="tr-TR" dirty="0" err="1" smtClean="0"/>
              <a:t>Monoklorfenol</a:t>
            </a:r>
            <a:endParaRPr lang="tr-TR" dirty="0" smtClean="0"/>
          </a:p>
          <a:p>
            <a:pPr marL="514350" indent="-514350"/>
            <a:r>
              <a:rPr lang="tr-TR" dirty="0" smtClean="0"/>
              <a:t>Kafurlu </a:t>
            </a:r>
            <a:r>
              <a:rPr lang="tr-TR" dirty="0" err="1" smtClean="0"/>
              <a:t>Paraklorfenol</a:t>
            </a:r>
            <a:endParaRPr lang="tr-TR" dirty="0" smtClean="0"/>
          </a:p>
          <a:p>
            <a:pPr marL="514350" indent="-514350"/>
            <a:r>
              <a:rPr lang="tr-TR" dirty="0" err="1" smtClean="0"/>
              <a:t>Krezatin</a:t>
            </a:r>
            <a:endParaRPr lang="tr-TR" dirty="0" smtClean="0"/>
          </a:p>
          <a:p>
            <a:pPr marL="514350" indent="-514350"/>
            <a:r>
              <a:rPr lang="tr-TR" dirty="0" err="1" smtClean="0"/>
              <a:t>Krezol</a:t>
            </a:r>
            <a:endParaRPr lang="tr-TR" dirty="0" smtClean="0"/>
          </a:p>
          <a:p>
            <a:pPr marL="514350" indent="-514350"/>
            <a:r>
              <a:rPr lang="tr-TR" dirty="0" err="1" smtClean="0"/>
              <a:t>Timol</a:t>
            </a:r>
            <a:endParaRPr lang="tr-TR" dirty="0"/>
          </a:p>
        </p:txBody>
      </p:sp>
      <p:sp>
        <p:nvSpPr>
          <p:cNvPr id="4" name="3 Metin kutusu"/>
          <p:cNvSpPr txBox="1"/>
          <p:nvPr/>
        </p:nvSpPr>
        <p:spPr>
          <a:xfrm>
            <a:off x="4283968" y="1628800"/>
            <a:ext cx="42484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tr-TR" b="1" dirty="0" smtClean="0"/>
              <a:t>2.	Aldehitler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tr-TR" dirty="0" err="1" smtClean="0"/>
              <a:t>Formokrezol</a:t>
            </a:r>
            <a:endParaRPr lang="tr-TR" dirty="0" smtClean="0"/>
          </a:p>
          <a:p>
            <a:pPr marL="342900" indent="-342900">
              <a:buFont typeface="Arial" pitchFamily="34" charset="0"/>
              <a:buChar char="•"/>
            </a:pPr>
            <a:r>
              <a:rPr lang="tr-TR" dirty="0" err="1" smtClean="0"/>
              <a:t>Gluteraldehit</a:t>
            </a:r>
            <a:endParaRPr lang="tr-TR" dirty="0"/>
          </a:p>
        </p:txBody>
      </p:sp>
      <p:sp>
        <p:nvSpPr>
          <p:cNvPr id="5" name="4 Metin kutusu"/>
          <p:cNvSpPr txBox="1"/>
          <p:nvPr/>
        </p:nvSpPr>
        <p:spPr>
          <a:xfrm>
            <a:off x="395536" y="3717032"/>
            <a:ext cx="7704856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 startAt="3"/>
            </a:pPr>
            <a:r>
              <a:rPr lang="tr-TR" b="1" dirty="0" smtClean="0"/>
              <a:t>Halojenler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tr-TR" dirty="0" smtClean="0"/>
              <a:t>Sodyum </a:t>
            </a:r>
            <a:r>
              <a:rPr lang="tr-TR" dirty="0" err="1" smtClean="0"/>
              <a:t>Hipoklorit</a:t>
            </a:r>
            <a:endParaRPr lang="tr-TR" dirty="0" smtClean="0"/>
          </a:p>
          <a:p>
            <a:pPr marL="342900" indent="-342900">
              <a:buFont typeface="Arial" pitchFamily="34" charset="0"/>
              <a:buChar char="•"/>
            </a:pPr>
            <a:r>
              <a:rPr lang="tr-TR" dirty="0" smtClean="0"/>
              <a:t>İyot, İyot Bileşikleri, </a:t>
            </a:r>
            <a:r>
              <a:rPr lang="tr-TR" dirty="0" err="1" smtClean="0"/>
              <a:t>İyodoforlar</a:t>
            </a:r>
            <a:endParaRPr lang="tr-TR" dirty="0" smtClean="0"/>
          </a:p>
          <a:p>
            <a:pPr marL="342900" indent="-342900">
              <a:buAutoNum type="arabicPeriod" startAt="4"/>
            </a:pPr>
            <a:r>
              <a:rPr lang="tr-TR" b="1" dirty="0" smtClean="0"/>
              <a:t>Kalsiyum Hidroksit</a:t>
            </a:r>
          </a:p>
          <a:p>
            <a:pPr marL="342900" indent="-342900">
              <a:buAutoNum type="arabicPeriod" startAt="5"/>
            </a:pPr>
            <a:r>
              <a:rPr lang="tr-TR" b="1" dirty="0" smtClean="0"/>
              <a:t>Diğer Bileşikler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tr-TR" dirty="0" err="1" smtClean="0"/>
              <a:t>Aminoakridin</a:t>
            </a:r>
            <a:r>
              <a:rPr lang="tr-TR" dirty="0" smtClean="0"/>
              <a:t> </a:t>
            </a:r>
            <a:r>
              <a:rPr lang="tr-TR" dirty="0" err="1" smtClean="0"/>
              <a:t>Hidroklorit</a:t>
            </a:r>
            <a:endParaRPr lang="tr-TR" dirty="0" smtClean="0"/>
          </a:p>
          <a:p>
            <a:pPr marL="342900" indent="-342900">
              <a:buFont typeface="Arial" pitchFamily="34" charset="0"/>
              <a:buChar char="•"/>
            </a:pPr>
            <a:r>
              <a:rPr lang="tr-TR" dirty="0" err="1" smtClean="0"/>
              <a:t>Klorheksidin</a:t>
            </a:r>
            <a:endParaRPr lang="tr-TR" dirty="0" smtClean="0"/>
          </a:p>
          <a:p>
            <a:pPr marL="342900" indent="-342900">
              <a:buFont typeface="Arial" pitchFamily="34" charset="0"/>
              <a:buChar char="•"/>
            </a:pPr>
            <a:r>
              <a:rPr lang="tr-TR" dirty="0" err="1" smtClean="0"/>
              <a:t>Bis</a:t>
            </a:r>
            <a:r>
              <a:rPr lang="tr-TR" dirty="0" smtClean="0"/>
              <a:t>-</a:t>
            </a:r>
            <a:r>
              <a:rPr lang="tr-TR" dirty="0" err="1" smtClean="0"/>
              <a:t>Dequalinyum</a:t>
            </a:r>
            <a:r>
              <a:rPr lang="tr-TR" dirty="0" smtClean="0"/>
              <a:t> Asetat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tr-TR" dirty="0" err="1" smtClean="0"/>
              <a:t>Metranidazol</a:t>
            </a:r>
            <a:endParaRPr lang="tr-TR" dirty="0" smtClean="0"/>
          </a:p>
          <a:p>
            <a:pPr marL="342900" indent="-342900">
              <a:buFont typeface="Arial" pitchFamily="34" charset="0"/>
              <a:buChar char="•"/>
            </a:pPr>
            <a:endParaRPr lang="tr-T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Spesifik Olanlar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043608" y="2132856"/>
            <a:ext cx="6984776" cy="3024336"/>
          </a:xfrm>
        </p:spPr>
        <p:txBody>
          <a:bodyPr/>
          <a:lstStyle/>
          <a:p>
            <a:pPr marL="1771650" lvl="3" indent="-514350">
              <a:buFont typeface="+mj-lt"/>
              <a:buAutoNum type="arabicPeriod"/>
            </a:pPr>
            <a:r>
              <a:rPr lang="tr-TR" sz="3200" dirty="0" err="1" smtClean="0"/>
              <a:t>Sülfonamidler</a:t>
            </a:r>
            <a:endParaRPr lang="tr-TR" sz="3200" dirty="0" smtClean="0"/>
          </a:p>
          <a:p>
            <a:pPr marL="1771650" lvl="3" indent="-514350">
              <a:buFont typeface="+mj-lt"/>
              <a:buAutoNum type="arabicPeriod"/>
            </a:pPr>
            <a:r>
              <a:rPr lang="tr-TR" sz="3200" dirty="0" err="1" smtClean="0"/>
              <a:t>Steroidler</a:t>
            </a:r>
            <a:endParaRPr lang="tr-TR" sz="3200" dirty="0" smtClean="0"/>
          </a:p>
          <a:p>
            <a:pPr marL="1771650" lvl="3" indent="-514350">
              <a:buFont typeface="+mj-lt"/>
              <a:buAutoNum type="arabicPeriod"/>
            </a:pPr>
            <a:r>
              <a:rPr lang="tr-TR" sz="3200" dirty="0" smtClean="0"/>
              <a:t>Antibiyotikler</a:t>
            </a:r>
          </a:p>
          <a:p>
            <a:pPr marL="514350" indent="-514350">
              <a:buNone/>
            </a:pP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err="1" smtClean="0"/>
              <a:t>Endodontide</a:t>
            </a:r>
            <a:r>
              <a:rPr lang="tr-TR" b="1" dirty="0" smtClean="0"/>
              <a:t> Kullanılan Bazı </a:t>
            </a:r>
            <a:r>
              <a:rPr lang="tr-TR" b="1" dirty="0" err="1" smtClean="0"/>
              <a:t>Poliantibiyotikli</a:t>
            </a:r>
            <a:r>
              <a:rPr lang="tr-TR" b="1" dirty="0" smtClean="0"/>
              <a:t> Patlar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dirty="0" smtClean="0"/>
              <a:t>1- Penisilin-Streptomisin Karışımı</a:t>
            </a:r>
          </a:p>
          <a:p>
            <a:pPr>
              <a:buNone/>
            </a:pPr>
            <a:r>
              <a:rPr lang="tr-TR" dirty="0" smtClean="0"/>
              <a:t>2- </a:t>
            </a:r>
            <a:r>
              <a:rPr lang="tr-TR" dirty="0" err="1" smtClean="0"/>
              <a:t>Grossman’ın</a:t>
            </a:r>
            <a:r>
              <a:rPr lang="tr-TR" dirty="0" smtClean="0"/>
              <a:t> </a:t>
            </a:r>
            <a:r>
              <a:rPr lang="tr-TR" dirty="0" err="1" smtClean="0"/>
              <a:t>Poliantibiyotik</a:t>
            </a:r>
            <a:r>
              <a:rPr lang="tr-TR" dirty="0" smtClean="0"/>
              <a:t> Patı (PBSC)</a:t>
            </a:r>
          </a:p>
          <a:p>
            <a:pPr>
              <a:buNone/>
            </a:pPr>
            <a:r>
              <a:rPr lang="tr-TR" dirty="0" smtClean="0"/>
              <a:t>3- </a:t>
            </a:r>
            <a:r>
              <a:rPr lang="tr-TR" dirty="0" err="1" smtClean="0"/>
              <a:t>Basitrasin</a:t>
            </a:r>
            <a:r>
              <a:rPr lang="tr-TR" dirty="0" smtClean="0"/>
              <a:t>-Neomisin Karışımı</a:t>
            </a:r>
          </a:p>
          <a:p>
            <a:pPr>
              <a:buNone/>
            </a:pPr>
            <a:r>
              <a:rPr lang="tr-TR" dirty="0" smtClean="0"/>
              <a:t>4- </a:t>
            </a:r>
            <a:r>
              <a:rPr lang="tr-TR" dirty="0" err="1" smtClean="0"/>
              <a:t>Bender</a:t>
            </a:r>
            <a:r>
              <a:rPr lang="tr-TR" dirty="0" smtClean="0"/>
              <a:t> ve </a:t>
            </a:r>
            <a:r>
              <a:rPr lang="tr-TR" dirty="0" err="1" smtClean="0"/>
              <a:t>Seltzer</a:t>
            </a:r>
            <a:r>
              <a:rPr lang="tr-TR" dirty="0" smtClean="0"/>
              <a:t>’ in </a:t>
            </a:r>
            <a:r>
              <a:rPr lang="tr-TR" dirty="0" err="1" smtClean="0"/>
              <a:t>Poliantibiyotik</a:t>
            </a:r>
            <a:r>
              <a:rPr lang="tr-TR" dirty="0" smtClean="0"/>
              <a:t> Patı (PSCC)</a:t>
            </a:r>
          </a:p>
          <a:p>
            <a:pPr>
              <a:buNone/>
            </a:pPr>
            <a:r>
              <a:rPr lang="tr-TR" dirty="0" smtClean="0"/>
              <a:t>5- </a:t>
            </a:r>
            <a:r>
              <a:rPr lang="tr-TR" dirty="0" err="1" smtClean="0"/>
              <a:t>Etikan’ın</a:t>
            </a:r>
            <a:r>
              <a:rPr lang="tr-TR" dirty="0" smtClean="0"/>
              <a:t> </a:t>
            </a:r>
            <a:r>
              <a:rPr lang="tr-TR" dirty="0" err="1" smtClean="0"/>
              <a:t>Poliantibiyotik</a:t>
            </a:r>
            <a:r>
              <a:rPr lang="tr-TR" dirty="0" smtClean="0"/>
              <a:t> Patı (PNSG)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ündönümü">
  <a:themeElements>
    <a:clrScheme name="Gündönümü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Gündönümü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Gündönümü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75</TotalTime>
  <Words>345</Words>
  <Application>Microsoft Office PowerPoint</Application>
  <PresentationFormat>Ekran Gösterisi (4:3)</PresentationFormat>
  <Paragraphs>74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1" baseType="lpstr">
      <vt:lpstr>Gündönümü</vt:lpstr>
      <vt:lpstr>Kök Kanallarının Dezenfeksiyonu</vt:lpstr>
      <vt:lpstr>Kök Kanallarının Dezenfeksiyonu</vt:lpstr>
      <vt:lpstr>Kök Kanallarında İlaç Kullanımının Amaçları</vt:lpstr>
      <vt:lpstr>Kanal İçinde İlaç Kullanımının Sakıncaları</vt:lpstr>
      <vt:lpstr>Endodontik Tedavide Kullanılacak Kanal İçi İlaçlarda Aranılan Özellikler</vt:lpstr>
      <vt:lpstr>Kök kanallarında kullanılan ilaçlar ve kimyasal maddeler 2 ana gruba ayrılır.</vt:lpstr>
      <vt:lpstr>Spesifik Olmayanlar</vt:lpstr>
      <vt:lpstr>Spesifik Olanlar</vt:lpstr>
      <vt:lpstr>Endodontide Kullanılan Bazı Poliantibiyotikli Patlar</vt:lpstr>
      <vt:lpstr>Poliantibiyotikli Patların Endikasyonları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Kök Kanallarının Dezenfeksiyonu</dc:title>
  <dc:creator>toshıba</dc:creator>
  <cp:lastModifiedBy>x</cp:lastModifiedBy>
  <cp:revision>30</cp:revision>
  <dcterms:created xsi:type="dcterms:W3CDTF">2012-02-12T18:51:49Z</dcterms:created>
  <dcterms:modified xsi:type="dcterms:W3CDTF">2017-12-15T06:37:42Z</dcterms:modified>
</cp:coreProperties>
</file>