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B3E6B28-C7FA-4676-9E4A-58CB8332239E}"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323970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979806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2968700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0B638D24-E793-4BCF-AEF4-C376567E4D7B}"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023270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771318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B3E6B28-C7FA-4676-9E4A-58CB8332239E}" type="datetimeFigureOut">
              <a:rPr lang="tr-TR" smtClean="0"/>
              <a:t>10.05.2020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3520531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B3E6B28-C7FA-4676-9E4A-58CB8332239E}" type="datetimeFigureOut">
              <a:rPr lang="tr-TR" smtClean="0"/>
              <a:t>10.05.2020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2433785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B3E6B28-C7FA-4676-9E4A-58CB8332239E}"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8106400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B3E6B28-C7FA-4676-9E4A-58CB8332239E}" type="datetimeFigureOut">
              <a:rPr lang="tr-TR" smtClean="0"/>
              <a:t>10.05.2020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0B638D24-E793-4BCF-AEF4-C376567E4D7B}" type="slidenum">
              <a:rPr lang="tr-TR" smtClean="0"/>
              <a:t>‹#›</a:t>
            </a:fld>
            <a:endParaRPr lang="tr-TR"/>
          </a:p>
        </p:txBody>
      </p:sp>
    </p:spTree>
    <p:extLst>
      <p:ext uri="{BB962C8B-B14F-4D97-AF65-F5344CB8AC3E}">
        <p14:creationId xmlns:p14="http://schemas.microsoft.com/office/powerpoint/2010/main" val="11330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B3E6B28-C7FA-4676-9E4A-58CB8332239E}"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575194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B3E6B28-C7FA-4676-9E4A-58CB8332239E}"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813285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257659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B3E6B28-C7FA-4676-9E4A-58CB8332239E}"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107360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B3E6B28-C7FA-4676-9E4A-58CB8332239E}" type="datetimeFigureOut">
              <a:rPr lang="tr-TR" smtClean="0"/>
              <a:t>10.05.2020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901823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B3E6B28-C7FA-4676-9E4A-58CB8332239E}" type="datetimeFigureOut">
              <a:rPr lang="tr-TR" smtClean="0"/>
              <a:t>10.05.2020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73943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192295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B3E6B28-C7FA-4676-9E4A-58CB8332239E}"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B638D24-E793-4BCF-AEF4-C376567E4D7B}" type="slidenum">
              <a:rPr lang="tr-TR" smtClean="0"/>
              <a:t>‹#›</a:t>
            </a:fld>
            <a:endParaRPr lang="tr-TR"/>
          </a:p>
        </p:txBody>
      </p:sp>
    </p:spTree>
    <p:extLst>
      <p:ext uri="{BB962C8B-B14F-4D97-AF65-F5344CB8AC3E}">
        <p14:creationId xmlns:p14="http://schemas.microsoft.com/office/powerpoint/2010/main" val="960628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B3E6B28-C7FA-4676-9E4A-58CB8332239E}" type="datetimeFigureOut">
              <a:rPr lang="tr-TR" smtClean="0"/>
              <a:t>10.05.2020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0B638D24-E793-4BCF-AEF4-C376567E4D7B}" type="slidenum">
              <a:rPr lang="tr-TR" smtClean="0"/>
              <a:t>‹#›</a:t>
            </a:fld>
            <a:endParaRPr lang="tr-TR"/>
          </a:p>
        </p:txBody>
      </p:sp>
    </p:spTree>
    <p:extLst>
      <p:ext uri="{BB962C8B-B14F-4D97-AF65-F5344CB8AC3E}">
        <p14:creationId xmlns:p14="http://schemas.microsoft.com/office/powerpoint/2010/main" val="31166478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CBABD7-6EE2-461D-906D-5185AF8217DF}"/>
              </a:ext>
            </a:extLst>
          </p:cNvPr>
          <p:cNvSpPr>
            <a:spLocks noGrp="1"/>
          </p:cNvSpPr>
          <p:nvPr>
            <p:ph type="ctrTitle"/>
          </p:nvPr>
        </p:nvSpPr>
        <p:spPr>
          <a:xfrm>
            <a:off x="680322" y="2554169"/>
            <a:ext cx="8298578" cy="1552610"/>
          </a:xfrm>
        </p:spPr>
        <p:txBody>
          <a:bodyPr/>
          <a:lstStyle/>
          <a:p>
            <a:pPr algn="ctr"/>
            <a:r>
              <a:rPr lang="tr-TR" sz="3600" dirty="0">
                <a:latin typeface="Comic Sans MS" panose="030F0702030302020204" pitchFamily="66" charset="0"/>
              </a:rPr>
              <a:t>KUŞAN DÖNEMİ III</a:t>
            </a:r>
            <a:br>
              <a:rPr lang="tr-TR" sz="3600" dirty="0">
                <a:latin typeface="Comic Sans MS" panose="030F0702030302020204" pitchFamily="66" charset="0"/>
              </a:rPr>
            </a:br>
            <a:r>
              <a:rPr lang="tr-TR" sz="3600" dirty="0">
                <a:latin typeface="Comic Sans MS" panose="030F0702030302020204" pitchFamily="66" charset="0"/>
              </a:rPr>
              <a:t>14. Hafta</a:t>
            </a:r>
            <a:endParaRPr lang="tr-TR" sz="3600" dirty="0"/>
          </a:p>
        </p:txBody>
      </p:sp>
      <p:sp>
        <p:nvSpPr>
          <p:cNvPr id="3" name="Alt Başlık 2">
            <a:extLst>
              <a:ext uri="{FF2B5EF4-FFF2-40B4-BE49-F238E27FC236}">
                <a16:creationId xmlns:a16="http://schemas.microsoft.com/office/drawing/2014/main" id="{13DA67F5-8CD5-46BD-82AF-55168E80F6ED}"/>
              </a:ext>
            </a:extLst>
          </p:cNvPr>
          <p:cNvSpPr>
            <a:spLocks noGrp="1"/>
          </p:cNvSpPr>
          <p:nvPr>
            <p:ph type="subTitle" idx="1"/>
          </p:nvPr>
        </p:nvSpPr>
        <p:spPr>
          <a:xfrm>
            <a:off x="680322" y="4303831"/>
            <a:ext cx="8450978" cy="1373069"/>
          </a:xfrm>
        </p:spPr>
        <p:txBody>
          <a:bodyPr>
            <a:normAutofit fontScale="70000" lnSpcReduction="20000"/>
          </a:bodyPr>
          <a:lstStyle/>
          <a:p>
            <a:r>
              <a:rPr lang="tr-TR" dirty="0">
                <a:latin typeface="Comic Sans MS" panose="030F0702030302020204" pitchFamily="66" charset="0"/>
              </a:rPr>
              <a:t>Prof. Dr. H. Derya CAN</a:t>
            </a:r>
          </a:p>
          <a:p>
            <a:r>
              <a:rPr lang="tr-TR" dirty="0">
                <a:latin typeface="Comic Sans MS" panose="030F0702030302020204" pitchFamily="66" charset="0"/>
              </a:rPr>
              <a:t>Ankara Üniversitesi</a:t>
            </a:r>
          </a:p>
          <a:p>
            <a:r>
              <a:rPr lang="tr-TR" dirty="0">
                <a:latin typeface="Comic Sans MS" panose="030F0702030302020204" pitchFamily="66" charset="0"/>
              </a:rPr>
              <a:t>Dil ve Tarih-Coğrafya Fakültesi</a:t>
            </a:r>
          </a:p>
          <a:p>
            <a:r>
              <a:rPr lang="tr-TR" dirty="0">
                <a:latin typeface="Comic Sans MS" panose="030F0702030302020204" pitchFamily="66" charset="0"/>
              </a:rPr>
              <a:t>Doğu Dilleri ve Edebiyatları Bölümü</a:t>
            </a:r>
          </a:p>
          <a:p>
            <a:r>
              <a:rPr lang="tr-TR" dirty="0">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1487477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84B3A66-4A7A-4D0F-94D3-C65C05A201E1}"/>
              </a:ext>
            </a:extLst>
          </p:cNvPr>
          <p:cNvSpPr/>
          <p:nvPr/>
        </p:nvSpPr>
        <p:spPr>
          <a:xfrm>
            <a:off x="2921000" y="1838236"/>
            <a:ext cx="6096000" cy="2799741"/>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rPr>
              <a:t>Kuşan krallarına ait ve yapısı itibariyle işlenmesi oldukça güç olan kırmızı kum taşından yapılmış büst ve heykeller ise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ekolünün ilk örneklerini oluşturmuştur.</a:t>
            </a:r>
            <a:endParaRPr lang="tr-TR" sz="2400" dirty="0"/>
          </a:p>
        </p:txBody>
      </p:sp>
    </p:spTree>
    <p:extLst>
      <p:ext uri="{BB962C8B-B14F-4D97-AF65-F5344CB8AC3E}">
        <p14:creationId xmlns:p14="http://schemas.microsoft.com/office/powerpoint/2010/main" val="157756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C7720CA-A397-40D1-BCE2-2AAA03BB9D11}"/>
              </a:ext>
            </a:extLst>
          </p:cNvPr>
          <p:cNvSpPr/>
          <p:nvPr/>
        </p:nvSpPr>
        <p:spPr>
          <a:xfrm>
            <a:off x="2628900" y="880227"/>
            <a:ext cx="6096000" cy="5571077"/>
          </a:xfrm>
          <a:prstGeom prst="rect">
            <a:avLst/>
          </a:prstGeom>
        </p:spPr>
        <p:txBody>
          <a:bodyPr>
            <a:spAutoFit/>
          </a:bodyPr>
          <a:lstStyle/>
          <a:p>
            <a:pPr algn="ctr">
              <a:lnSpc>
                <a:spcPct val="150000"/>
              </a:lnSpc>
            </a:pPr>
            <a:r>
              <a:rPr lang="tr-TR" sz="2400" dirty="0" err="1">
                <a:solidFill>
                  <a:schemeClr val="bg1"/>
                </a:solidFill>
                <a:latin typeface="Comic Sans MS" panose="030F0702030302020204" pitchFamily="66" charset="0"/>
              </a:rPr>
              <a:t>Sarnath’da</a:t>
            </a:r>
            <a:r>
              <a:rPr lang="tr-TR" sz="2400" dirty="0">
                <a:solidFill>
                  <a:schemeClr val="bg1"/>
                </a:solidFill>
                <a:latin typeface="Comic Sans MS" panose="030F0702030302020204" pitchFamily="66" charset="0"/>
              </a:rPr>
              <a:t> bulunan ayakta duran </a:t>
            </a:r>
            <a:r>
              <a:rPr lang="tr-TR" sz="2400" dirty="0" err="1">
                <a:solidFill>
                  <a:schemeClr val="bg1"/>
                </a:solidFill>
                <a:latin typeface="Comic Sans MS" panose="030F0702030302020204" pitchFamily="66" charset="0"/>
              </a:rPr>
              <a:t>Buddha</a:t>
            </a:r>
            <a:r>
              <a:rPr lang="tr-TR" sz="2400" dirty="0">
                <a:solidFill>
                  <a:schemeClr val="bg1"/>
                </a:solidFill>
                <a:latin typeface="Comic Sans MS" panose="030F0702030302020204" pitchFamily="66" charset="0"/>
              </a:rPr>
              <a:t> heykeli,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sanatının en eski ve belirgin örneklerinden bir olarak karşımıza çıkmaktadır. Fiziksel olarak oldukça büyük bir yapıya sahip ayakta duran </a:t>
            </a:r>
            <a:r>
              <a:rPr lang="tr-TR" sz="2400" dirty="0" err="1">
                <a:solidFill>
                  <a:schemeClr val="bg1"/>
                </a:solidFill>
                <a:latin typeface="Comic Sans MS" panose="030F0702030302020204" pitchFamily="66" charset="0"/>
              </a:rPr>
              <a:t>Buddha</a:t>
            </a:r>
            <a:r>
              <a:rPr lang="tr-TR" sz="2400" dirty="0">
                <a:solidFill>
                  <a:schemeClr val="bg1"/>
                </a:solidFill>
                <a:latin typeface="Comic Sans MS" panose="030F0702030302020204" pitchFamily="66" charset="0"/>
              </a:rPr>
              <a:t> heykeli, sağ elinin avuç içi karşıya bakacak bir şekilde yukarı doğru kaldırılmış bir pozisyondadır. Sol eli ise kalçasında, elbisesinin katlarını tutar bir vaziyette betimlenmiştir.</a:t>
            </a:r>
          </a:p>
        </p:txBody>
      </p:sp>
    </p:spTree>
    <p:extLst>
      <p:ext uri="{BB962C8B-B14F-4D97-AF65-F5344CB8AC3E}">
        <p14:creationId xmlns:p14="http://schemas.microsoft.com/office/powerpoint/2010/main" val="1512569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866A18E-DF5D-4FD8-99C7-885F403B3945}"/>
              </a:ext>
            </a:extLst>
          </p:cNvPr>
          <p:cNvSpPr/>
          <p:nvPr/>
        </p:nvSpPr>
        <p:spPr>
          <a:xfrm>
            <a:off x="1511300" y="723278"/>
            <a:ext cx="7645400" cy="5571077"/>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a:t>
            </a:r>
            <a:r>
              <a:rPr lang="tr-TR" sz="2400" dirty="0" err="1">
                <a:solidFill>
                  <a:schemeClr val="bg1"/>
                </a:solidFill>
                <a:latin typeface="Comic Sans MS" panose="030F0702030302020204" pitchFamily="66" charset="0"/>
              </a:rPr>
              <a:t>Buddha</a:t>
            </a:r>
            <a:r>
              <a:rPr lang="tr-TR" sz="2400" dirty="0">
                <a:solidFill>
                  <a:schemeClr val="bg1"/>
                </a:solidFill>
                <a:latin typeface="Comic Sans MS" panose="030F0702030302020204" pitchFamily="66" charset="0"/>
              </a:rPr>
              <a:t> heykellerinde kıyafet, oldukça detaylı, ağır ve heybetli bir görüntü sunmaktadır. Bu durum, büyük bir taş parçasını yumuşak bir kumaşmışçasına işleyen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sanatçılarının yeteneklerini göz önüne sermektedir. Zira heykellere kattıkları olağanüstü gerçekçilik, geleneksel Hint üslubu olarak da bilinen </a:t>
            </a:r>
            <a:r>
              <a:rPr lang="tr-TR" sz="2400" dirty="0" err="1">
                <a:solidFill>
                  <a:schemeClr val="bg1"/>
                </a:solidFill>
                <a:latin typeface="Comic Sans MS" panose="030F0702030302020204" pitchFamily="66" charset="0"/>
              </a:rPr>
              <a:t>Mathura’nın</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Gandhara</a:t>
            </a:r>
            <a:r>
              <a:rPr lang="tr-TR" sz="2400" dirty="0">
                <a:solidFill>
                  <a:schemeClr val="bg1"/>
                </a:solidFill>
                <a:latin typeface="Comic Sans MS" panose="030F0702030302020204" pitchFamily="66" charset="0"/>
              </a:rPr>
              <a:t> karşında var olabilmesinin en önemli sebeplerinden biri olarak gösterilmektedir (Smith, 1930: 73-74).</a:t>
            </a:r>
          </a:p>
        </p:txBody>
      </p:sp>
    </p:spTree>
    <p:extLst>
      <p:ext uri="{BB962C8B-B14F-4D97-AF65-F5344CB8AC3E}">
        <p14:creationId xmlns:p14="http://schemas.microsoft.com/office/powerpoint/2010/main" val="2318117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7F58BF3-C346-485D-B8F1-77DA60150FA1}"/>
              </a:ext>
            </a:extLst>
          </p:cNvPr>
          <p:cNvSpPr/>
          <p:nvPr/>
        </p:nvSpPr>
        <p:spPr>
          <a:xfrm>
            <a:off x="2159000" y="914400"/>
            <a:ext cx="6985000" cy="4463081"/>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rPr>
              <a:t>2. yüzyılın ortalarına ait olan oturan bir </a:t>
            </a:r>
            <a:r>
              <a:rPr lang="tr-TR" sz="2400" dirty="0" err="1">
                <a:solidFill>
                  <a:schemeClr val="bg1"/>
                </a:solidFill>
                <a:latin typeface="Comic Sans MS" panose="030F0702030302020204" pitchFamily="66" charset="0"/>
              </a:rPr>
              <a:t>Buddha</a:t>
            </a:r>
            <a:r>
              <a:rPr lang="tr-TR" sz="2400" dirty="0">
                <a:solidFill>
                  <a:schemeClr val="bg1"/>
                </a:solidFill>
                <a:latin typeface="Comic Sans MS" panose="030F0702030302020204" pitchFamily="66" charset="0"/>
              </a:rPr>
              <a:t> heykeli ise, Kuşan dönemi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sanatının en güzel örneklerinden biri olarak gösterilmektedir. Yerel kırmızı kumtaşından bir kayaya işlenmiş olan bu figür, aslan figürlü kabartmaların yer aldığı bir tahtın üzerinde oturmuş olan bir </a:t>
            </a:r>
            <a:r>
              <a:rPr lang="tr-TR" sz="2400" dirty="0" err="1">
                <a:solidFill>
                  <a:schemeClr val="bg1"/>
                </a:solidFill>
                <a:latin typeface="Comic Sans MS" panose="030F0702030302020204" pitchFamily="66" charset="0"/>
              </a:rPr>
              <a:t>Bodhisattva’yı</a:t>
            </a:r>
            <a:r>
              <a:rPr lang="tr-TR" sz="2400" dirty="0">
                <a:solidFill>
                  <a:schemeClr val="bg1"/>
                </a:solidFill>
                <a:latin typeface="Comic Sans MS" panose="030F0702030302020204" pitchFamily="66" charset="0"/>
              </a:rPr>
              <a:t> tasvir etmektedir. </a:t>
            </a:r>
          </a:p>
        </p:txBody>
      </p:sp>
    </p:spTree>
    <p:extLst>
      <p:ext uri="{BB962C8B-B14F-4D97-AF65-F5344CB8AC3E}">
        <p14:creationId xmlns:p14="http://schemas.microsoft.com/office/powerpoint/2010/main" val="4156903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5EAEBCD-3A43-4D6D-99DA-352A84B647D3}"/>
              </a:ext>
            </a:extLst>
          </p:cNvPr>
          <p:cNvSpPr/>
          <p:nvPr/>
        </p:nvSpPr>
        <p:spPr>
          <a:xfrm>
            <a:off x="2235200" y="1037176"/>
            <a:ext cx="6096000" cy="5017079"/>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rPr>
              <a:t>3. yüzyıl ile birlikte </a:t>
            </a:r>
            <a:r>
              <a:rPr lang="tr-TR" sz="2400" dirty="0" err="1">
                <a:solidFill>
                  <a:schemeClr val="bg1"/>
                </a:solidFill>
                <a:latin typeface="Comic Sans MS" panose="030F0702030302020204" pitchFamily="66" charset="0"/>
              </a:rPr>
              <a:t>Andhralar</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Dekkan’daki</a:t>
            </a:r>
            <a:r>
              <a:rPr lang="tr-TR" sz="2400" dirty="0">
                <a:solidFill>
                  <a:schemeClr val="bg1"/>
                </a:solidFill>
                <a:latin typeface="Comic Sans MS" panose="030F0702030302020204" pitchFamily="66" charset="0"/>
              </a:rPr>
              <a:t> hâkimiyetlerini kaybetmiş ve </a:t>
            </a:r>
            <a:r>
              <a:rPr lang="tr-TR" sz="2400" dirty="0" err="1">
                <a:solidFill>
                  <a:schemeClr val="bg1"/>
                </a:solidFill>
                <a:latin typeface="Comic Sans MS" panose="030F0702030302020204" pitchFamily="66" charset="0"/>
              </a:rPr>
              <a:t>Kuşanlar’ın</a:t>
            </a:r>
            <a:r>
              <a:rPr lang="tr-TR" sz="2400" dirty="0">
                <a:solidFill>
                  <a:schemeClr val="bg1"/>
                </a:solidFill>
                <a:latin typeface="Comic Sans MS" panose="030F0702030302020204" pitchFamily="66" charset="0"/>
              </a:rPr>
              <a:t> kuzey ve orta Hindistan’daki güçleri giderek zayıflamıştır. Ancak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sanatı, tıpkı </a:t>
            </a:r>
            <a:r>
              <a:rPr lang="tr-TR" sz="2400" dirty="0" err="1">
                <a:solidFill>
                  <a:schemeClr val="bg1"/>
                </a:solidFill>
                <a:latin typeface="Comic Sans MS" panose="030F0702030302020204" pitchFamily="66" charset="0"/>
              </a:rPr>
              <a:t>Gandhara</a:t>
            </a:r>
            <a:r>
              <a:rPr lang="tr-TR" sz="2400" dirty="0">
                <a:solidFill>
                  <a:schemeClr val="bg1"/>
                </a:solidFill>
                <a:latin typeface="Comic Sans MS" panose="030F0702030302020204" pitchFamily="66" charset="0"/>
              </a:rPr>
              <a:t> gibi varlığını uzunca bir süre daha davam ettirmiş ve eserlerinin </a:t>
            </a:r>
            <a:r>
              <a:rPr lang="tr-TR" sz="2400" dirty="0" err="1">
                <a:solidFill>
                  <a:schemeClr val="bg1"/>
                </a:solidFill>
                <a:latin typeface="Comic Sans MS" panose="030F0702030302020204" pitchFamily="66" charset="0"/>
              </a:rPr>
              <a:t>Gupta</a:t>
            </a:r>
            <a:r>
              <a:rPr lang="tr-TR" sz="2400" dirty="0">
                <a:solidFill>
                  <a:schemeClr val="bg1"/>
                </a:solidFill>
                <a:latin typeface="Comic Sans MS" panose="030F0702030302020204" pitchFamily="66" charset="0"/>
              </a:rPr>
              <a:t> İmparatorluğunun yıkılışına değin vermeye devam etmiştir. </a:t>
            </a:r>
          </a:p>
        </p:txBody>
      </p:sp>
    </p:spTree>
    <p:extLst>
      <p:ext uri="{BB962C8B-B14F-4D97-AF65-F5344CB8AC3E}">
        <p14:creationId xmlns:p14="http://schemas.microsoft.com/office/powerpoint/2010/main" val="37683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F187DF3-37F9-4DB5-9851-D26ECBE12988}"/>
              </a:ext>
            </a:extLst>
          </p:cNvPr>
          <p:cNvSpPr/>
          <p:nvPr/>
        </p:nvSpPr>
        <p:spPr>
          <a:xfrm>
            <a:off x="2159000" y="660400"/>
            <a:ext cx="7023100" cy="3355086"/>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rPr>
              <a:t>Gandhara</a:t>
            </a:r>
            <a:r>
              <a:rPr lang="tr-TR" sz="2400" dirty="0">
                <a:solidFill>
                  <a:schemeClr val="bg1"/>
                </a:solidFill>
                <a:latin typeface="Comic Sans MS" panose="030F0702030302020204" pitchFamily="66" charset="0"/>
              </a:rPr>
              <a:t> ile birlikte gelişen diğer bir geleneksel Hint sanatı ekolü ise </a:t>
            </a:r>
            <a:r>
              <a:rPr lang="tr-TR" sz="2400" dirty="0" err="1">
                <a:solidFill>
                  <a:schemeClr val="bg1"/>
                </a:solidFill>
                <a:latin typeface="Comic Sans MS" panose="030F0702030302020204" pitchFamily="66" charset="0"/>
              </a:rPr>
              <a:t>Mathura’dır</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Gandhara’daki</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Buddha</a:t>
            </a:r>
            <a:r>
              <a:rPr lang="tr-TR" sz="2400" dirty="0">
                <a:solidFill>
                  <a:schemeClr val="bg1"/>
                </a:solidFill>
                <a:latin typeface="Comic Sans MS" panose="030F0702030302020204" pitchFamily="66" charset="0"/>
              </a:rPr>
              <a:t> heykelleri ile eş zamanlı olarak, güneydeki atölyelerde özellikle de </a:t>
            </a:r>
            <a:r>
              <a:rPr lang="tr-TR" sz="2400" dirty="0" err="1">
                <a:solidFill>
                  <a:schemeClr val="bg1"/>
                </a:solidFill>
                <a:latin typeface="Comic Sans MS" panose="030F0702030302020204" pitchFamily="66" charset="0"/>
              </a:rPr>
              <a:t>Mathura’da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Yaksha</a:t>
            </a:r>
            <a:r>
              <a:rPr lang="tr-TR" sz="2400" dirty="0">
                <a:solidFill>
                  <a:schemeClr val="bg1"/>
                </a:solidFill>
                <a:latin typeface="Comic Sans MS" panose="030F0702030302020204" pitchFamily="66" charset="0"/>
              </a:rPr>
              <a:t> portreleri, heykelleri yapılmaya başlanmıştır. </a:t>
            </a:r>
          </a:p>
        </p:txBody>
      </p:sp>
    </p:spTree>
    <p:extLst>
      <p:ext uri="{BB962C8B-B14F-4D97-AF65-F5344CB8AC3E}">
        <p14:creationId xmlns:p14="http://schemas.microsoft.com/office/powerpoint/2010/main" val="151527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74D9436-7382-4EF4-AD21-635B7D26CE63}"/>
              </a:ext>
            </a:extLst>
          </p:cNvPr>
          <p:cNvSpPr/>
          <p:nvPr/>
        </p:nvSpPr>
        <p:spPr>
          <a:xfrm>
            <a:off x="2603500" y="1475132"/>
            <a:ext cx="6096000" cy="3907736"/>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rPr>
              <a:t>Bu durum, bu iki merkezin birinin diğerine göre önceliği konusunda birtakım tartışmalara yol açsa da bu iki sanat okulu ya da ekolün, çok kısa bir zaman içerisinde birbirini etkilemeye başladığını, hangisinin diğerinden daha eski olduğu bilinmemektedir. </a:t>
            </a:r>
            <a:endParaRPr lang="tr-TR" sz="2400" dirty="0"/>
          </a:p>
        </p:txBody>
      </p:sp>
    </p:spTree>
    <p:extLst>
      <p:ext uri="{BB962C8B-B14F-4D97-AF65-F5344CB8AC3E}">
        <p14:creationId xmlns:p14="http://schemas.microsoft.com/office/powerpoint/2010/main" val="3289936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6C80208-4AD9-4674-9382-90428BDD25E5}"/>
              </a:ext>
            </a:extLst>
          </p:cNvPr>
          <p:cNvSpPr/>
          <p:nvPr/>
        </p:nvSpPr>
        <p:spPr>
          <a:xfrm>
            <a:off x="2400300" y="920460"/>
            <a:ext cx="6096000" cy="5017079"/>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rPr>
              <a:t>Ancak çağdaş iki ekol olarak birbirini etkiledikleri açıktır. Adını tıpkı </a:t>
            </a:r>
            <a:r>
              <a:rPr lang="tr-TR" sz="2400" dirty="0" err="1">
                <a:solidFill>
                  <a:schemeClr val="bg1"/>
                </a:solidFill>
                <a:latin typeface="Comic Sans MS" panose="030F0702030302020204" pitchFamily="66" charset="0"/>
              </a:rPr>
              <a:t>Gandhara</a:t>
            </a:r>
            <a:r>
              <a:rPr lang="tr-TR" sz="2400" dirty="0">
                <a:solidFill>
                  <a:schemeClr val="bg1"/>
                </a:solidFill>
                <a:latin typeface="Comic Sans MS" panose="030F0702030302020204" pitchFamily="66" charset="0"/>
              </a:rPr>
              <a:t> gibi, bir Hindistan şehrinden alır. Bu şehir, aynı zamanda büyük Kuşan İmparatorluğunun da başkentidir.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ekolünde, </a:t>
            </a:r>
            <a:r>
              <a:rPr lang="tr-TR" sz="2400" dirty="0" err="1">
                <a:solidFill>
                  <a:schemeClr val="bg1"/>
                </a:solidFill>
                <a:latin typeface="Comic Sans MS" panose="030F0702030302020204" pitchFamily="66" charset="0"/>
              </a:rPr>
              <a:t>Gandhara’daki</a:t>
            </a:r>
            <a:r>
              <a:rPr lang="tr-TR" sz="2400" dirty="0">
                <a:solidFill>
                  <a:schemeClr val="bg1"/>
                </a:solidFill>
                <a:latin typeface="Comic Sans MS" panose="030F0702030302020204" pitchFamily="66" charset="0"/>
              </a:rPr>
              <a:t> gibi sadece </a:t>
            </a:r>
            <a:r>
              <a:rPr lang="tr-TR" sz="2400" dirty="0" err="1">
                <a:solidFill>
                  <a:schemeClr val="bg1"/>
                </a:solidFill>
                <a:latin typeface="Comic Sans MS" panose="030F0702030302020204" pitchFamily="66" charset="0"/>
              </a:rPr>
              <a:t>Buddhist</a:t>
            </a:r>
            <a:r>
              <a:rPr lang="tr-TR" sz="2400" dirty="0">
                <a:solidFill>
                  <a:schemeClr val="bg1"/>
                </a:solidFill>
                <a:latin typeface="Comic Sans MS" panose="030F0702030302020204" pitchFamily="66" charset="0"/>
              </a:rPr>
              <a:t> ikonografiye değil; Hindu ve </a:t>
            </a:r>
            <a:r>
              <a:rPr lang="tr-TR" sz="2400" dirty="0" err="1">
                <a:solidFill>
                  <a:schemeClr val="bg1"/>
                </a:solidFill>
                <a:latin typeface="Comic Sans MS" panose="030F0702030302020204" pitchFamily="66" charset="0"/>
              </a:rPr>
              <a:t>Cainist</a:t>
            </a:r>
            <a:r>
              <a:rPr lang="tr-TR" sz="2400" dirty="0">
                <a:solidFill>
                  <a:schemeClr val="bg1"/>
                </a:solidFill>
                <a:latin typeface="Comic Sans MS" panose="030F0702030302020204" pitchFamily="66" charset="0"/>
              </a:rPr>
              <a:t> geleneklerine ait öğelere de fazlasıyla yer verilmektedir. </a:t>
            </a:r>
          </a:p>
        </p:txBody>
      </p:sp>
    </p:spTree>
    <p:extLst>
      <p:ext uri="{BB962C8B-B14F-4D97-AF65-F5344CB8AC3E}">
        <p14:creationId xmlns:p14="http://schemas.microsoft.com/office/powerpoint/2010/main" val="1358650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3FE9A66-1A0B-4A7D-87F0-EAEBF1B05AE2}"/>
              </a:ext>
            </a:extLst>
          </p:cNvPr>
          <p:cNvSpPr/>
          <p:nvPr/>
        </p:nvSpPr>
        <p:spPr>
          <a:xfrm>
            <a:off x="1854200" y="545478"/>
            <a:ext cx="7086600" cy="5571077"/>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a:t>
            </a:r>
            <a:r>
              <a:rPr lang="tr-TR" sz="2400" dirty="0" err="1">
                <a:solidFill>
                  <a:schemeClr val="bg1"/>
                </a:solidFill>
                <a:latin typeface="Comic Sans MS" panose="030F0702030302020204" pitchFamily="66" charset="0"/>
              </a:rPr>
              <a:t>Cain</a:t>
            </a:r>
            <a:r>
              <a:rPr lang="tr-TR" sz="2400" dirty="0">
                <a:solidFill>
                  <a:schemeClr val="bg1"/>
                </a:solidFill>
                <a:latin typeface="Comic Sans MS" panose="030F0702030302020204" pitchFamily="66" charset="0"/>
              </a:rPr>
              <a:t> sanatına ait en eski rölyeflerde çoğunlukla oturan pozisyondaki son </a:t>
            </a:r>
            <a:r>
              <a:rPr lang="tr-TR" sz="2400" dirty="0" err="1">
                <a:solidFill>
                  <a:schemeClr val="bg1"/>
                </a:solidFill>
                <a:latin typeface="Comic Sans MS" panose="030F0702030302020204" pitchFamily="66" charset="0"/>
              </a:rPr>
              <a:t>Tīrthaṅkara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Mahāvīra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Vardhamāna</a:t>
            </a:r>
            <a:r>
              <a:rPr lang="tr-TR" sz="2400" dirty="0">
                <a:solidFill>
                  <a:schemeClr val="bg1"/>
                </a:solidFill>
                <a:latin typeface="Comic Sans MS" panose="030F0702030302020204" pitchFamily="66" charset="0"/>
              </a:rPr>
              <a:t> betimlemeleri yer almaktadır. Ayrıca yekpare bir taşın dört bir yüzeyine işlenmiş dört çıplak </a:t>
            </a:r>
            <a:r>
              <a:rPr lang="tr-TR" sz="2400" dirty="0" err="1">
                <a:solidFill>
                  <a:schemeClr val="bg1"/>
                </a:solidFill>
                <a:latin typeface="Comic Sans MS" panose="030F0702030302020204" pitchFamily="66" charset="0"/>
              </a:rPr>
              <a:t>cīna</a:t>
            </a:r>
            <a:r>
              <a:rPr lang="tr-TR" sz="2400" dirty="0">
                <a:solidFill>
                  <a:schemeClr val="bg1"/>
                </a:solidFill>
                <a:latin typeface="Comic Sans MS" panose="030F0702030302020204" pitchFamily="66" charset="0"/>
              </a:rPr>
              <a:t> tasvirlerine de sıklıkla rastlanılmakta olup, bunlar </a:t>
            </a:r>
            <a:r>
              <a:rPr lang="tr-TR" sz="2400" dirty="0" err="1">
                <a:solidFill>
                  <a:schemeClr val="bg1"/>
                </a:solidFill>
                <a:latin typeface="Comic Sans MS" panose="030F0702030302020204" pitchFamily="66" charset="0"/>
              </a:rPr>
              <a:t>Mahāvīra’dan</a:t>
            </a:r>
            <a:r>
              <a:rPr lang="tr-TR" sz="2400" dirty="0">
                <a:solidFill>
                  <a:schemeClr val="bg1"/>
                </a:solidFill>
                <a:latin typeface="Comic Sans MS" panose="030F0702030302020204" pitchFamily="66" charset="0"/>
              </a:rPr>
              <a:t> önce gelen </a:t>
            </a:r>
            <a:r>
              <a:rPr lang="tr-TR" sz="2400" dirty="0" err="1">
                <a:solidFill>
                  <a:schemeClr val="bg1"/>
                </a:solidFill>
                <a:latin typeface="Comic Sans MS" panose="030F0702030302020204" pitchFamily="66" charset="0"/>
              </a:rPr>
              <a:t>Rishabhanatha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Sambhavanatha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Acitanatha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Naminatha’ya</a:t>
            </a:r>
            <a:r>
              <a:rPr lang="tr-TR" sz="2400" dirty="0">
                <a:solidFill>
                  <a:schemeClr val="bg1"/>
                </a:solidFill>
                <a:latin typeface="Comic Sans MS" panose="030F0702030302020204" pitchFamily="66" charset="0"/>
              </a:rPr>
              <a:t> ait kabartmalardır. </a:t>
            </a:r>
            <a:r>
              <a:rPr lang="tr-TR" sz="2400" dirty="0" err="1">
                <a:solidFill>
                  <a:schemeClr val="bg1"/>
                </a:solidFill>
                <a:latin typeface="Comic Sans MS" panose="030F0702030302020204" pitchFamily="66" charset="0"/>
              </a:rPr>
              <a:t>Cainist</a:t>
            </a:r>
            <a:r>
              <a:rPr lang="tr-TR" sz="2400" dirty="0">
                <a:solidFill>
                  <a:schemeClr val="bg1"/>
                </a:solidFill>
                <a:latin typeface="Comic Sans MS" panose="030F0702030302020204" pitchFamily="66" charset="0"/>
              </a:rPr>
              <a:t> kültürde yer alan yirmi dört ermişe verilen genel bir isimdir.</a:t>
            </a:r>
          </a:p>
        </p:txBody>
      </p:sp>
    </p:spTree>
    <p:extLst>
      <p:ext uri="{BB962C8B-B14F-4D97-AF65-F5344CB8AC3E}">
        <p14:creationId xmlns:p14="http://schemas.microsoft.com/office/powerpoint/2010/main" val="1696815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00FF5A2-0742-4128-8269-AAC90CF3AAB4}"/>
              </a:ext>
            </a:extLst>
          </p:cNvPr>
          <p:cNvSpPr/>
          <p:nvPr/>
        </p:nvSpPr>
        <p:spPr>
          <a:xfrm>
            <a:off x="2489200" y="532778"/>
            <a:ext cx="6680200" cy="6125075"/>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a:t>
            </a:r>
            <a:r>
              <a:rPr lang="tr-TR" sz="2400" dirty="0" err="1">
                <a:solidFill>
                  <a:schemeClr val="bg1"/>
                </a:solidFill>
                <a:latin typeface="Comic Sans MS" panose="030F0702030302020204" pitchFamily="66" charset="0"/>
              </a:rPr>
              <a:t>Cain</a:t>
            </a:r>
            <a:r>
              <a:rPr lang="tr-TR" sz="2400" dirty="0">
                <a:solidFill>
                  <a:schemeClr val="bg1"/>
                </a:solidFill>
                <a:latin typeface="Comic Sans MS" panose="030F0702030302020204" pitchFamily="66" charset="0"/>
              </a:rPr>
              <a:t> sanatına ait en eski rölyeflerde çoğunlukla oturan pozisyondaki son </a:t>
            </a:r>
            <a:r>
              <a:rPr lang="tr-TR" sz="2400" dirty="0" err="1">
                <a:solidFill>
                  <a:schemeClr val="bg1"/>
                </a:solidFill>
                <a:latin typeface="Comic Sans MS" panose="030F0702030302020204" pitchFamily="66" charset="0"/>
              </a:rPr>
              <a:t>Tīrthaṅkara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Mahāvīra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Vardhamāna</a:t>
            </a:r>
            <a:r>
              <a:rPr lang="tr-TR" sz="2400" dirty="0">
                <a:solidFill>
                  <a:schemeClr val="bg1"/>
                </a:solidFill>
                <a:latin typeface="Comic Sans MS" panose="030F0702030302020204" pitchFamily="66" charset="0"/>
              </a:rPr>
              <a:t> betimlemeleri yer almaktadır. Ayrıca yekpare bir taşın dört bir yüzeyine işlenmiş dört çıplak </a:t>
            </a:r>
            <a:r>
              <a:rPr lang="tr-TR" sz="2400" dirty="0" err="1">
                <a:solidFill>
                  <a:schemeClr val="bg1"/>
                </a:solidFill>
                <a:latin typeface="Comic Sans MS" panose="030F0702030302020204" pitchFamily="66" charset="0"/>
              </a:rPr>
              <a:t>cīna</a:t>
            </a:r>
            <a:r>
              <a:rPr lang="tr-TR" sz="2400" dirty="0">
                <a:solidFill>
                  <a:schemeClr val="bg1"/>
                </a:solidFill>
                <a:latin typeface="Comic Sans MS" panose="030F0702030302020204" pitchFamily="66" charset="0"/>
              </a:rPr>
              <a:t> tasvirlerine de sıklıkla rastlanılmakta olup, bunlar </a:t>
            </a:r>
            <a:r>
              <a:rPr lang="tr-TR" sz="2400" dirty="0" err="1">
                <a:solidFill>
                  <a:schemeClr val="bg1"/>
                </a:solidFill>
                <a:latin typeface="Comic Sans MS" panose="030F0702030302020204" pitchFamily="66" charset="0"/>
              </a:rPr>
              <a:t>Mahāvīra’dan</a:t>
            </a:r>
            <a:r>
              <a:rPr lang="tr-TR" sz="2400" dirty="0">
                <a:solidFill>
                  <a:schemeClr val="bg1"/>
                </a:solidFill>
                <a:latin typeface="Comic Sans MS" panose="030F0702030302020204" pitchFamily="66" charset="0"/>
              </a:rPr>
              <a:t> önce gelen </a:t>
            </a:r>
            <a:r>
              <a:rPr lang="tr-TR" sz="2400" dirty="0" err="1">
                <a:solidFill>
                  <a:schemeClr val="bg1"/>
                </a:solidFill>
                <a:latin typeface="Comic Sans MS" panose="030F0702030302020204" pitchFamily="66" charset="0"/>
              </a:rPr>
              <a:t>Rishabhanatha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Sambhavanatha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Acitanatha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Naminatha’ya</a:t>
            </a:r>
            <a:r>
              <a:rPr lang="tr-TR" sz="2400" dirty="0">
                <a:solidFill>
                  <a:schemeClr val="bg1"/>
                </a:solidFill>
                <a:latin typeface="Comic Sans MS" panose="030F0702030302020204" pitchFamily="66" charset="0"/>
              </a:rPr>
              <a:t> ait kabartmalardır. </a:t>
            </a:r>
            <a:r>
              <a:rPr lang="tr-TR" sz="2400" dirty="0" err="1">
                <a:solidFill>
                  <a:schemeClr val="bg1"/>
                </a:solidFill>
                <a:latin typeface="Comic Sans MS" panose="030F0702030302020204" pitchFamily="66" charset="0"/>
              </a:rPr>
              <a:t>Cainist</a:t>
            </a:r>
            <a:r>
              <a:rPr lang="tr-TR" sz="2400" dirty="0">
                <a:solidFill>
                  <a:schemeClr val="bg1"/>
                </a:solidFill>
                <a:latin typeface="Comic Sans MS" panose="030F0702030302020204" pitchFamily="66" charset="0"/>
              </a:rPr>
              <a:t> kültürde yer alan yirmi dört ermişe verilen genel bir isimdir.</a:t>
            </a:r>
          </a:p>
        </p:txBody>
      </p:sp>
    </p:spTree>
    <p:extLst>
      <p:ext uri="{BB962C8B-B14F-4D97-AF65-F5344CB8AC3E}">
        <p14:creationId xmlns:p14="http://schemas.microsoft.com/office/powerpoint/2010/main" val="320986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7BDC0C3-D0E4-4DAD-9836-257F5151B9AA}"/>
              </a:ext>
            </a:extLst>
          </p:cNvPr>
          <p:cNvSpPr/>
          <p:nvPr/>
        </p:nvSpPr>
        <p:spPr>
          <a:xfrm>
            <a:off x="2476500" y="732925"/>
            <a:ext cx="7200900" cy="5017079"/>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rPr>
              <a:t>Ayrıca </a:t>
            </a:r>
            <a:r>
              <a:rPr lang="tr-TR" sz="2400" dirty="0" err="1">
                <a:solidFill>
                  <a:schemeClr val="bg1"/>
                </a:solidFill>
                <a:latin typeface="Comic Sans MS" panose="030F0702030302020204" pitchFamily="66" charset="0"/>
              </a:rPr>
              <a:t>Pārvatī</a:t>
            </a:r>
            <a:r>
              <a:rPr lang="tr-TR" sz="2400" dirty="0">
                <a:solidFill>
                  <a:schemeClr val="bg1"/>
                </a:solidFill>
                <a:latin typeface="Comic Sans MS" panose="030F0702030302020204" pitchFamily="66" charset="0"/>
              </a:rPr>
              <a:t> ve savaş tanrısı </a:t>
            </a:r>
            <a:r>
              <a:rPr lang="tr-TR" sz="2400" dirty="0" err="1">
                <a:solidFill>
                  <a:schemeClr val="bg1"/>
                </a:solidFill>
                <a:latin typeface="Comic Sans MS" panose="030F0702030302020204" pitchFamily="66" charset="0"/>
              </a:rPr>
              <a:t>Skanda</a:t>
            </a:r>
            <a:r>
              <a:rPr lang="tr-TR" sz="2400" dirty="0">
                <a:solidFill>
                  <a:schemeClr val="bg1"/>
                </a:solidFill>
                <a:latin typeface="Comic Sans MS" panose="030F0702030302020204" pitchFamily="66" charset="0"/>
              </a:rPr>
              <a:t> heykelleri de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sanatçıları tarafından sıklıkla tasvir edilmiştir. </a:t>
            </a:r>
            <a:r>
              <a:rPr lang="tr-TR" sz="2400" dirty="0" err="1">
                <a:solidFill>
                  <a:schemeClr val="bg1"/>
                </a:solidFill>
                <a:latin typeface="Comic Sans MS" panose="030F0702030302020204" pitchFamily="66" charset="0"/>
              </a:rPr>
              <a:t>Cain</a:t>
            </a:r>
            <a:r>
              <a:rPr lang="tr-TR" sz="2400" dirty="0">
                <a:solidFill>
                  <a:schemeClr val="bg1"/>
                </a:solidFill>
                <a:latin typeface="Comic Sans MS" panose="030F0702030302020204" pitchFamily="66" charset="0"/>
              </a:rPr>
              <a:t> ve Hindu ikonografisinin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heykel ya da kabartmaları aracılığıyla hayat bulmasının, aslında </a:t>
            </a:r>
            <a:r>
              <a:rPr lang="tr-TR" sz="2400" dirty="0" err="1">
                <a:solidFill>
                  <a:schemeClr val="bg1"/>
                </a:solidFill>
                <a:latin typeface="Comic Sans MS" panose="030F0702030302020204" pitchFamily="66" charset="0"/>
              </a:rPr>
              <a:t>Gandhara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Buddhist</a:t>
            </a:r>
            <a:r>
              <a:rPr lang="tr-TR" sz="2400" dirty="0">
                <a:solidFill>
                  <a:schemeClr val="bg1"/>
                </a:solidFill>
                <a:latin typeface="Comic Sans MS" panose="030F0702030302020204" pitchFamily="66" charset="0"/>
              </a:rPr>
              <a:t> sanatındaki karşılığından farklı bir amacı yoktur. Her iki ekol de, kendine özgü tarz ve anlayışlarıyla, Hint kökenli bu dinlerin propagandasını yapmak istemişlerdir.</a:t>
            </a:r>
          </a:p>
        </p:txBody>
      </p:sp>
    </p:spTree>
    <p:extLst>
      <p:ext uri="{BB962C8B-B14F-4D97-AF65-F5344CB8AC3E}">
        <p14:creationId xmlns:p14="http://schemas.microsoft.com/office/powerpoint/2010/main" val="3195162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90CC6EE-A173-4EDA-9FAE-402395FC4634}"/>
              </a:ext>
            </a:extLst>
          </p:cNvPr>
          <p:cNvSpPr/>
          <p:nvPr/>
        </p:nvSpPr>
        <p:spPr>
          <a:xfrm>
            <a:off x="2374900" y="920460"/>
            <a:ext cx="6096000" cy="5017079"/>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rPr>
              <a:t>Önceleri tıpkı </a:t>
            </a:r>
            <a:r>
              <a:rPr lang="tr-TR" sz="2400" dirty="0" err="1">
                <a:solidFill>
                  <a:schemeClr val="bg1"/>
                </a:solidFill>
                <a:latin typeface="Comic Sans MS" panose="030F0702030302020204" pitchFamily="66" charset="0"/>
              </a:rPr>
              <a:t>Gandhara’da</a:t>
            </a:r>
            <a:r>
              <a:rPr lang="tr-TR" sz="2400" dirty="0">
                <a:solidFill>
                  <a:schemeClr val="bg1"/>
                </a:solidFill>
                <a:latin typeface="Comic Sans MS" panose="030F0702030302020204" pitchFamily="66" charset="0"/>
              </a:rPr>
              <a:t> olduğu gibi sadece heykel sanatçıları tarafından benimsenmiş olan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sonraları dinî mabetlerin yapımında da kullanılan bir mimari tarz olarak şekillenmiştir.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ekolü, Hint sanatının kendine özgü bir biçimde şekillenmiş geleneksel tarzdaki dışavurumu olarak tanımlanır. </a:t>
            </a:r>
          </a:p>
        </p:txBody>
      </p:sp>
    </p:spTree>
    <p:extLst>
      <p:ext uri="{BB962C8B-B14F-4D97-AF65-F5344CB8AC3E}">
        <p14:creationId xmlns:p14="http://schemas.microsoft.com/office/powerpoint/2010/main" val="1221189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A4FAB68-3BD3-4552-AA1D-833DA344D0AB}"/>
              </a:ext>
            </a:extLst>
          </p:cNvPr>
          <p:cNvSpPr/>
          <p:nvPr/>
        </p:nvSpPr>
        <p:spPr>
          <a:xfrm>
            <a:off x="2362200" y="481978"/>
            <a:ext cx="6096000" cy="5017079"/>
          </a:xfrm>
          <a:prstGeom prst="rect">
            <a:avLst/>
          </a:prstGeom>
        </p:spPr>
        <p:txBody>
          <a:bodyPr>
            <a:spAutoFit/>
          </a:bodyPr>
          <a:lstStyle/>
          <a:p>
            <a:pPr algn="ctr">
              <a:lnSpc>
                <a:spcPct val="150000"/>
              </a:lnSpc>
            </a:pPr>
            <a:r>
              <a:rPr lang="tr-TR" sz="2400" dirty="0" err="1">
                <a:solidFill>
                  <a:schemeClr val="bg1"/>
                </a:solidFill>
                <a:latin typeface="Comic Sans MS" panose="030F0702030302020204" pitchFamily="66" charset="0"/>
              </a:rPr>
              <a:t>Gandhara’daki</a:t>
            </a:r>
            <a:r>
              <a:rPr lang="tr-TR" sz="2400" dirty="0">
                <a:solidFill>
                  <a:schemeClr val="bg1"/>
                </a:solidFill>
                <a:latin typeface="Comic Sans MS" panose="030F0702030302020204" pitchFamily="66" charset="0"/>
              </a:rPr>
              <a:t> yumuşak ve Yunan etkisi altındaki estetik görünüş yerini, sert ve Hint’e ait geleneksel bir görünüşe bırakmıştır. </a:t>
            </a:r>
            <a:r>
              <a:rPr lang="tr-TR" sz="2400" dirty="0" err="1">
                <a:solidFill>
                  <a:schemeClr val="bg1"/>
                </a:solidFill>
                <a:latin typeface="Comic Sans MS" panose="030F0702030302020204" pitchFamily="66" charset="0"/>
              </a:rPr>
              <a:t>Mathura</a:t>
            </a:r>
            <a:r>
              <a:rPr lang="tr-TR" sz="2400" dirty="0">
                <a:solidFill>
                  <a:schemeClr val="bg1"/>
                </a:solidFill>
                <a:latin typeface="Comic Sans MS" panose="030F0702030302020204" pitchFamily="66" charset="0"/>
              </a:rPr>
              <a:t> sanatının ilk ürünlerini MÖ 3. yüzyılda vermeye başladığı ve Hindistan’ın altın çağının yani, </a:t>
            </a:r>
            <a:r>
              <a:rPr lang="tr-TR" sz="2400" dirty="0" err="1">
                <a:solidFill>
                  <a:schemeClr val="bg1"/>
                </a:solidFill>
                <a:latin typeface="Comic Sans MS" panose="030F0702030302020204" pitchFamily="66" charset="0"/>
              </a:rPr>
              <a:t>Gupta</a:t>
            </a:r>
            <a:r>
              <a:rPr lang="tr-TR" sz="2400" dirty="0">
                <a:solidFill>
                  <a:schemeClr val="bg1"/>
                </a:solidFill>
                <a:latin typeface="Comic Sans MS" panose="030F0702030302020204" pitchFamily="66" charset="0"/>
              </a:rPr>
              <a:t> İmparatorluğunun son dönemlerine kadar etkisini sürdürdüğü anlaşılmaktadır. </a:t>
            </a:r>
          </a:p>
        </p:txBody>
      </p:sp>
    </p:spTree>
    <p:extLst>
      <p:ext uri="{BB962C8B-B14F-4D97-AF65-F5344CB8AC3E}">
        <p14:creationId xmlns:p14="http://schemas.microsoft.com/office/powerpoint/2010/main" val="124315549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54</TotalTime>
  <Words>662</Words>
  <Application>Microsoft Office PowerPoint</Application>
  <PresentationFormat>Geniş ekran</PresentationFormat>
  <Paragraphs>19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Comic Sans MS</vt:lpstr>
      <vt:lpstr>Trebuchet MS</vt:lpstr>
      <vt:lpstr>Berlin</vt:lpstr>
      <vt:lpstr>KUŞAN DÖNEMİ III 14.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KUŞAN DÖNEMİ  12. Hafta</dc:title>
  <dc:creator>Casper</dc:creator>
  <cp:lastModifiedBy>Casper</cp:lastModifiedBy>
  <cp:revision>6</cp:revision>
  <dcterms:created xsi:type="dcterms:W3CDTF">2020-05-09T15:06:30Z</dcterms:created>
  <dcterms:modified xsi:type="dcterms:W3CDTF">2020-05-10T05:48:10Z</dcterms:modified>
</cp:coreProperties>
</file>