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 id="267" r:id="rId12"/>
    <p:sldId id="259"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45" autoAdjust="0"/>
    <p:restoredTop sz="94660"/>
  </p:normalViewPr>
  <p:slideViewPr>
    <p:cSldViewPr snapToGrid="0">
      <p:cViewPr varScale="1">
        <p:scale>
          <a:sx n="71" d="100"/>
          <a:sy n="71" d="100"/>
        </p:scale>
        <p:origin x="4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23.2.2018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237693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23.2.2018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206491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23.2.2018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087674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23.2.2018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827471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1AE3406-0B88-43C6-9E1F-DD611A546D40}" type="datetimeFigureOut">
              <a:rPr lang="tr-TR" smtClean="0"/>
              <a:t>23.2.2018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2804882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1AE3406-0B88-43C6-9E1F-DD611A546D40}" type="datetimeFigureOut">
              <a:rPr lang="tr-TR" smtClean="0"/>
              <a:t>23.2.2018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48044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1AE3406-0B88-43C6-9E1F-DD611A546D40}" type="datetimeFigureOut">
              <a:rPr lang="tr-TR" smtClean="0"/>
              <a:t>23.2.2018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351864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1AE3406-0B88-43C6-9E1F-DD611A546D40}" type="datetimeFigureOut">
              <a:rPr lang="tr-TR" smtClean="0"/>
              <a:t>23.2.2018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465479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1AE3406-0B88-43C6-9E1F-DD611A546D40}" type="datetimeFigureOut">
              <a:rPr lang="tr-TR" smtClean="0"/>
              <a:t>23.2.2018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548137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E3406-0B88-43C6-9E1F-DD611A546D40}" type="datetimeFigureOut">
              <a:rPr lang="tr-TR" smtClean="0"/>
              <a:t>23.2.2018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33357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E3406-0B88-43C6-9E1F-DD611A546D40}" type="datetimeFigureOut">
              <a:rPr lang="tr-TR" smtClean="0"/>
              <a:t>23.2.2018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00644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AE3406-0B88-43C6-9E1F-DD611A546D40}" type="datetimeFigureOut">
              <a:rPr lang="tr-TR" smtClean="0"/>
              <a:t>23.2.2018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04F52-3096-4928-BA24-70C45DBBAFFE}" type="slidenum">
              <a:rPr lang="tr-TR" smtClean="0"/>
              <a:t>‹#›</a:t>
            </a:fld>
            <a:endParaRPr lang="tr-TR"/>
          </a:p>
        </p:txBody>
      </p:sp>
    </p:spTree>
    <p:extLst>
      <p:ext uri="{BB962C8B-B14F-4D97-AF65-F5344CB8AC3E}">
        <p14:creationId xmlns:p14="http://schemas.microsoft.com/office/powerpoint/2010/main" val="2508918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uio.no/studier/emner/hf/ikos/EXFAC03-AAS/h05/larestoff/linguistics/Chapter%201.(H05).pdf" TargetMode="External"/><Relationship Id="rId2" Type="http://schemas.openxmlformats.org/officeDocument/2006/relationships/hyperlink" Target="https://www.britannica.com/topic/language#ref27158" TargetMode="External"/><Relationship Id="rId1" Type="http://schemas.openxmlformats.org/officeDocument/2006/relationships/slideLayout" Target="../slideLayouts/slideLayout2.xml"/><Relationship Id="rId6" Type="http://schemas.openxmlformats.org/officeDocument/2006/relationships/hyperlink" Target="https://www.babbel.com/en/magazine/what-is-language" TargetMode="External"/><Relationship Id="rId5" Type="http://schemas.openxmlformats.org/officeDocument/2006/relationships/hyperlink" Target="https://www.asha.org/public/speech/development/language_speech" TargetMode="External"/><Relationship Id="rId4" Type="http://schemas.openxmlformats.org/officeDocument/2006/relationships/hyperlink" Target="https://www.thoughtco.com/what-is-a-language-1691218"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4twuluoQGOY" TargetMode="External"/><Relationship Id="rId2" Type="http://schemas.openxmlformats.org/officeDocument/2006/relationships/hyperlink" Target="https://www.youtube.com/watch?v=-72JNZZBoVw" TargetMode="External"/><Relationship Id="rId1" Type="http://schemas.openxmlformats.org/officeDocument/2006/relationships/slideLayout" Target="../slideLayouts/slideLayout2.xml"/><Relationship Id="rId4" Type="http://schemas.openxmlformats.org/officeDocument/2006/relationships/hyperlink" Target="https://www.youtube.com/watch?v=SIOQgY1tqrU"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24118" y="161365"/>
            <a:ext cx="11412070" cy="3523130"/>
          </a:xfrm>
        </p:spPr>
        <p:txBody>
          <a:bodyPr>
            <a:noAutofit/>
          </a:bodyPr>
          <a:lstStyle/>
          <a:p>
            <a:r>
              <a:rPr lang="tr-TR" sz="7500" b="1" dirty="0" smtClean="0">
                <a:solidFill>
                  <a:srgbClr val="C00000"/>
                </a:solidFill>
                <a:latin typeface="Times New Roman" panose="02020603050405020304" pitchFamily="18" charset="0"/>
                <a:cs typeface="Times New Roman" panose="02020603050405020304" pitchFamily="18" charset="0"/>
              </a:rPr>
              <a:t>BDB 201-202 Dilbilim Temel Kavramları I</a:t>
            </a:r>
            <a:br>
              <a:rPr lang="tr-TR" sz="7500" b="1" dirty="0" smtClean="0">
                <a:solidFill>
                  <a:srgbClr val="C00000"/>
                </a:solidFill>
                <a:latin typeface="Times New Roman" panose="02020603050405020304" pitchFamily="18" charset="0"/>
                <a:cs typeface="Times New Roman" panose="02020603050405020304" pitchFamily="18" charset="0"/>
              </a:rPr>
            </a:br>
            <a:r>
              <a:rPr lang="tr-TR" sz="7500" b="1" dirty="0" smtClean="0">
                <a:solidFill>
                  <a:srgbClr val="C00000"/>
                </a:solidFill>
                <a:latin typeface="Times New Roman" panose="02020603050405020304" pitchFamily="18" charset="0"/>
                <a:cs typeface="Times New Roman" panose="02020603050405020304" pitchFamily="18" charset="0"/>
              </a:rPr>
              <a:t>(</a:t>
            </a:r>
            <a:r>
              <a:rPr lang="tr-TR" sz="7500" b="1" i="1" dirty="0" err="1" smtClean="0">
                <a:solidFill>
                  <a:srgbClr val="C00000"/>
                </a:solidFill>
                <a:latin typeface="Times New Roman" panose="02020603050405020304" pitchFamily="18" charset="0"/>
                <a:cs typeface="Times New Roman" panose="02020603050405020304" pitchFamily="18" charset="0"/>
              </a:rPr>
              <a:t>Introduction</a:t>
            </a:r>
            <a:r>
              <a:rPr lang="tr-TR" sz="7500" b="1" i="1" dirty="0" smtClean="0">
                <a:solidFill>
                  <a:srgbClr val="C00000"/>
                </a:solidFill>
                <a:latin typeface="Times New Roman" panose="02020603050405020304" pitchFamily="18" charset="0"/>
                <a:cs typeface="Times New Roman" panose="02020603050405020304" pitchFamily="18" charset="0"/>
              </a:rPr>
              <a:t> </a:t>
            </a:r>
            <a:r>
              <a:rPr lang="tr-TR" sz="7500" b="1" i="1" dirty="0" err="1" smtClean="0">
                <a:solidFill>
                  <a:srgbClr val="C00000"/>
                </a:solidFill>
                <a:latin typeface="Times New Roman" panose="02020603050405020304" pitchFamily="18" charset="0"/>
                <a:cs typeface="Times New Roman" panose="02020603050405020304" pitchFamily="18" charset="0"/>
              </a:rPr>
              <a:t>to</a:t>
            </a:r>
            <a:r>
              <a:rPr lang="tr-TR" sz="7500" b="1" i="1" dirty="0" smtClean="0">
                <a:solidFill>
                  <a:srgbClr val="C00000"/>
                </a:solidFill>
                <a:latin typeface="Times New Roman" panose="02020603050405020304" pitchFamily="18" charset="0"/>
                <a:cs typeface="Times New Roman" panose="02020603050405020304" pitchFamily="18" charset="0"/>
              </a:rPr>
              <a:t> </a:t>
            </a:r>
            <a:r>
              <a:rPr lang="tr-TR" sz="7500" b="1" i="1" dirty="0" err="1" smtClean="0">
                <a:solidFill>
                  <a:srgbClr val="C00000"/>
                </a:solidFill>
                <a:latin typeface="Times New Roman" panose="02020603050405020304" pitchFamily="18" charset="0"/>
                <a:cs typeface="Times New Roman" panose="02020603050405020304" pitchFamily="18" charset="0"/>
              </a:rPr>
              <a:t>Linguistics</a:t>
            </a:r>
            <a:r>
              <a:rPr lang="tr-TR" sz="7500" b="1" dirty="0" smtClean="0">
                <a:solidFill>
                  <a:srgbClr val="C00000"/>
                </a:solidFill>
                <a:latin typeface="Times New Roman" panose="02020603050405020304" pitchFamily="18" charset="0"/>
                <a:cs typeface="Times New Roman" panose="02020603050405020304" pitchFamily="18" charset="0"/>
              </a:rPr>
              <a:t>)</a:t>
            </a:r>
            <a:endParaRPr lang="tr-TR" sz="7500" b="1" dirty="0">
              <a:solidFill>
                <a:srgbClr val="C00000"/>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32965" y="4706470"/>
            <a:ext cx="9144000" cy="1909483"/>
          </a:xfrm>
        </p:spPr>
        <p:txBody>
          <a:bodyPr/>
          <a:lstStyle/>
          <a:p>
            <a:r>
              <a:rPr lang="tr-TR" b="1" dirty="0" smtClean="0">
                <a:latin typeface="Garamond" panose="02020404030301010803" pitchFamily="18" charset="0"/>
              </a:rPr>
              <a:t>Dr. Mustafa Güleç</a:t>
            </a:r>
          </a:p>
          <a:p>
            <a:r>
              <a:rPr lang="tr-TR" b="1" dirty="0" smtClean="0">
                <a:latin typeface="Garamond" panose="02020404030301010803" pitchFamily="18" charset="0"/>
              </a:rPr>
              <a:t>Ankara Üniversitesi, Dil ve Tarih-Coğrafya Fakültesi (DTCF)</a:t>
            </a:r>
          </a:p>
          <a:p>
            <a:r>
              <a:rPr lang="tr-TR" b="1" dirty="0" smtClean="0">
                <a:latin typeface="Garamond" panose="02020404030301010803" pitchFamily="18" charset="0"/>
              </a:rPr>
              <a:t>Batı Dilleri ve Edebiyatları Bölümü,</a:t>
            </a:r>
          </a:p>
          <a:p>
            <a:r>
              <a:rPr lang="tr-TR" b="1" dirty="0" smtClean="0">
                <a:latin typeface="Garamond" panose="02020404030301010803" pitchFamily="18" charset="0"/>
              </a:rPr>
              <a:t>Hollanda Dili ve Edebiyatı Anabilim Dalı  </a:t>
            </a:r>
            <a:endParaRPr lang="tr-TR" b="1" dirty="0">
              <a:latin typeface="Garamond" panose="02020404030301010803" pitchFamily="18" charset="0"/>
            </a:endParaRPr>
          </a:p>
        </p:txBody>
      </p:sp>
    </p:spTree>
    <p:extLst>
      <p:ext uri="{BB962C8B-B14F-4D97-AF65-F5344CB8AC3E}">
        <p14:creationId xmlns:p14="http://schemas.microsoft.com/office/powerpoint/2010/main" val="1857624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00287"/>
          </a:xfrm>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is </a:t>
            </a:r>
            <a:r>
              <a:rPr lang="tr-TR" b="1" dirty="0" err="1">
                <a:solidFill>
                  <a:srgbClr val="C00000"/>
                </a:solidFill>
                <a:latin typeface="Times New Roman" panose="02020603050405020304" pitchFamily="18" charset="0"/>
                <a:cs typeface="Times New Roman" panose="02020603050405020304" pitchFamily="18" charset="0"/>
              </a:rPr>
              <a:t>language</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communication</a:t>
            </a:r>
            <a:r>
              <a:rPr lang="tr-TR" b="1" dirty="0">
                <a:solidFill>
                  <a:srgbClr val="C00000"/>
                </a:solidFill>
                <a:latin typeface="Times New Roman" panose="02020603050405020304" pitchFamily="18" charset="0"/>
                <a:cs typeface="Times New Roman" panose="02020603050405020304" pitchFamily="18" charset="0"/>
              </a:rPr>
              <a:t>? </a:t>
            </a:r>
            <a:endParaRPr lang="tr-TR" dirty="0"/>
          </a:p>
        </p:txBody>
      </p:sp>
      <p:sp>
        <p:nvSpPr>
          <p:cNvPr id="3" name="İçerik Yer Tutucusu 2"/>
          <p:cNvSpPr>
            <a:spLocks noGrp="1"/>
          </p:cNvSpPr>
          <p:nvPr>
            <p:ph idx="1"/>
          </p:nvPr>
        </p:nvSpPr>
        <p:spPr>
          <a:xfrm>
            <a:off x="838200" y="1165412"/>
            <a:ext cx="10515600" cy="5011551"/>
          </a:xfrm>
        </p:spPr>
        <p:txBody>
          <a:bodyPr>
            <a:normAutofit fontScale="92500"/>
          </a:bodyPr>
          <a:lstStyle/>
          <a:p>
            <a:pPr algn="just"/>
            <a:r>
              <a:rPr lang="tr-TR" dirty="0" err="1" smtClean="0">
                <a:latin typeface="Times New Roman" panose="02020603050405020304" pitchFamily="18" charset="0"/>
                <a:cs typeface="Times New Roman" panose="02020603050405020304" pitchFamily="18" charset="0"/>
              </a:rPr>
              <a:t>Speaking</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listening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very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conscious</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main </a:t>
            </a:r>
            <a:r>
              <a:rPr lang="tr-TR" dirty="0" err="1" smtClean="0">
                <a:latin typeface="Times New Roman" panose="02020603050405020304" pitchFamily="18" charset="0"/>
                <a:cs typeface="Times New Roman" panose="02020603050405020304" pitchFamily="18" charset="0"/>
              </a:rPr>
              <a:t>mental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activity</a:t>
            </a:r>
            <a:r>
              <a:rPr lang="tr-TR" dirty="0" smtClean="0">
                <a:latin typeface="Times New Roman" panose="02020603050405020304" pitchFamily="18" charset="0"/>
                <a:cs typeface="Times New Roman" panose="02020603050405020304" pitchFamily="18" charset="0"/>
              </a:rPr>
              <a:t>.</a:t>
            </a:r>
          </a:p>
          <a:p>
            <a:pPr algn="just"/>
            <a:r>
              <a:rPr lang="tr-TR" dirty="0" err="1" smtClean="0">
                <a:latin typeface="Times New Roman" panose="02020603050405020304" pitchFamily="18" charset="0"/>
                <a:cs typeface="Times New Roman" panose="02020603050405020304" pitchFamily="18" charset="0"/>
              </a:rPr>
              <a:t>We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cannot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consider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as a </a:t>
            </a:r>
            <a:r>
              <a:rPr lang="tr-TR" dirty="0" err="1" smtClean="0">
                <a:latin typeface="Times New Roman" panose="02020603050405020304" pitchFamily="18" charset="0"/>
                <a:cs typeface="Times New Roman" panose="02020603050405020304" pitchFamily="18" charset="0"/>
              </a:rPr>
              <a:t>secondary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auxiliary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ability</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effect</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something</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else. </a:t>
            </a:r>
            <a:r>
              <a:rPr lang="tr-TR" dirty="0" err="1" smtClean="0">
                <a:latin typeface="Times New Roman" panose="02020603050405020304" pitchFamily="18" charset="0"/>
                <a:cs typeface="Times New Roman" panose="02020603050405020304" pitchFamily="18" charset="0"/>
              </a:rPr>
              <a:t>They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robust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mental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faculty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can </a:t>
            </a:r>
            <a:r>
              <a:rPr lang="tr-TR" dirty="0" err="1" smtClean="0">
                <a:latin typeface="Times New Roman" panose="02020603050405020304" pitchFamily="18" charset="0"/>
                <a:cs typeface="Times New Roman" panose="02020603050405020304" pitchFamily="18" charset="0"/>
              </a:rPr>
              <a:t>qualify</a:t>
            </a:r>
            <a:r>
              <a:rPr lang="tr-TR" dirty="0" smtClean="0">
                <a:latin typeface="Times New Roman" panose="02020603050405020304" pitchFamily="18" charset="0"/>
                <a:cs typeface="Times New Roman" panose="02020603050405020304" pitchFamily="18" charset="0"/>
              </a:rPr>
              <a:t> as </a:t>
            </a:r>
            <a:r>
              <a:rPr lang="tr-TR" dirty="0" err="1" smtClean="0">
                <a:latin typeface="Times New Roman" panose="02020603050405020304" pitchFamily="18" charset="0"/>
                <a:cs typeface="Times New Roman" panose="02020603050405020304" pitchFamily="18" charset="0"/>
              </a:rPr>
              <a:t>competence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Almost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each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every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sound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beings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produce</a:t>
            </a:r>
            <a:r>
              <a:rPr lang="tr-TR" dirty="0" smtClean="0">
                <a:latin typeface="Times New Roman" panose="02020603050405020304" pitchFamily="18" charset="0"/>
                <a:cs typeface="Times New Roman" panose="02020603050405020304" pitchFamily="18" charset="0"/>
              </a:rPr>
              <a:t>, has a </a:t>
            </a:r>
            <a:r>
              <a:rPr lang="tr-TR" dirty="0" err="1" smtClean="0">
                <a:latin typeface="Times New Roman" panose="02020603050405020304" pitchFamily="18" charset="0"/>
                <a:cs typeface="Times New Roman" panose="02020603050405020304" pitchFamily="18" charset="0"/>
              </a:rPr>
              <a:t>sign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quality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can </a:t>
            </a:r>
            <a:r>
              <a:rPr lang="tr-TR" dirty="0" err="1" smtClean="0">
                <a:latin typeface="Times New Roman" panose="02020603050405020304" pitchFamily="18" charset="0"/>
                <a:cs typeface="Times New Roman" panose="02020603050405020304" pitchFamily="18" charset="0"/>
              </a:rPr>
              <a:t>interpreted</a:t>
            </a:r>
            <a:r>
              <a:rPr lang="tr-TR" dirty="0" smtClean="0">
                <a:latin typeface="Times New Roman" panose="02020603050405020304" pitchFamily="18" charset="0"/>
                <a:cs typeface="Times New Roman" panose="02020603050405020304" pitchFamily="18" charset="0"/>
              </a:rPr>
              <a:t> as a </a:t>
            </a:r>
            <a:r>
              <a:rPr lang="tr-TR" dirty="0" err="1" smtClean="0">
                <a:latin typeface="Times New Roman" panose="02020603050405020304" pitchFamily="18" charset="0"/>
                <a:cs typeface="Times New Roman" panose="02020603050405020304" pitchFamily="18" charset="0"/>
              </a:rPr>
              <a:t>meaning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conveying</a:t>
            </a:r>
            <a:r>
              <a:rPr lang="tr-TR" dirty="0" smtClean="0">
                <a:latin typeface="Times New Roman" panose="02020603050405020304" pitchFamily="18" charset="0"/>
                <a:cs typeface="Times New Roman" panose="02020603050405020304" pitchFamily="18" charset="0"/>
              </a:rPr>
              <a:t> element. </a:t>
            </a:r>
            <a:r>
              <a:rPr lang="tr-TR" dirty="0" err="1" smtClean="0">
                <a:latin typeface="Times New Roman" panose="02020603050405020304" pitchFamily="18" charset="0"/>
                <a:cs typeface="Times New Roman" panose="02020603050405020304" pitchFamily="18" charset="0"/>
              </a:rPr>
              <a:t>Thus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provides</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case</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sound</a:t>
            </a:r>
            <a:r>
              <a:rPr lang="tr-TR" dirty="0" smtClean="0">
                <a:latin typeface="Times New Roman" panose="02020603050405020304" pitchFamily="18" charset="0"/>
                <a:cs typeface="Times New Roman" panose="02020603050405020304" pitchFamily="18" charset="0"/>
              </a:rPr>
              <a:t> platform in </a:t>
            </a:r>
            <a:r>
              <a:rPr lang="tr-TR" dirty="0" err="1" smtClean="0">
                <a:latin typeface="Times New Roman" panose="02020603050405020304" pitchFamily="18" charset="0"/>
                <a:cs typeface="Times New Roman" panose="02020603050405020304" pitchFamily="18" charset="0"/>
              </a:rPr>
              <a:t>order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communicate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t>
            </a:r>
            <a:r>
              <a:rPr lang="tr-TR" dirty="0" err="1" smtClean="0">
                <a:latin typeface="Times New Roman" panose="02020603050405020304" pitchFamily="18" charset="0"/>
                <a:cs typeface="Times New Roman" panose="02020603050405020304" pitchFamily="18" charset="0"/>
              </a:rPr>
              <a:t>eaning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exchange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if</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both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parties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at </a:t>
            </a:r>
            <a:r>
              <a:rPr lang="tr-TR" dirty="0" err="1" smtClean="0">
                <a:latin typeface="Times New Roman" panose="02020603050405020304" pitchFamily="18" charset="0"/>
                <a:cs typeface="Times New Roman" panose="02020603050405020304" pitchFamily="18" charset="0"/>
              </a:rPr>
              <a:t>least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willing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make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effort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understand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one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another</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Animals </a:t>
            </a:r>
            <a:r>
              <a:rPr lang="tr-TR" dirty="0" err="1" smtClean="0">
                <a:latin typeface="Times New Roman" panose="02020603050405020304" pitchFamily="18" charset="0"/>
                <a:cs typeface="Times New Roman" panose="02020603050405020304" pitchFamily="18" charset="0"/>
              </a:rPr>
              <a:t>produce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sounds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make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their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basic</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needs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instincts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understood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They</a:t>
            </a:r>
            <a:r>
              <a:rPr lang="tr-TR" dirty="0" smtClean="0">
                <a:latin typeface="Times New Roman" panose="02020603050405020304" pitchFamily="18" charset="0"/>
                <a:cs typeface="Times New Roman" panose="02020603050405020304" pitchFamily="18" charset="0"/>
              </a:rPr>
              <a:t> do not </a:t>
            </a:r>
            <a:r>
              <a:rPr lang="tr-TR" dirty="0" err="1" smtClean="0">
                <a:latin typeface="Times New Roman" panose="02020603050405020304" pitchFamily="18" charset="0"/>
                <a:cs typeface="Times New Roman" panose="02020603050405020304" pitchFamily="18" charset="0"/>
              </a:rPr>
              <a:t>produce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them</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sit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with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their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friends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about</a:t>
            </a:r>
            <a:r>
              <a:rPr lang="tr-TR" dirty="0" smtClean="0">
                <a:latin typeface="Times New Roman" panose="02020603050405020304" pitchFamily="18" charset="0"/>
                <a:cs typeface="Times New Roman" panose="02020603050405020304" pitchFamily="18" charset="0"/>
              </a:rPr>
              <a:t> an </a:t>
            </a:r>
            <a:r>
              <a:rPr lang="tr-TR" dirty="0" err="1" smtClean="0">
                <a:latin typeface="Times New Roman" panose="02020603050405020304" pitchFamily="18" charset="0"/>
                <a:cs typeface="Times New Roman" panose="02020603050405020304" pitchFamily="18" charset="0"/>
              </a:rPr>
              <a:t>abstract</a:t>
            </a:r>
            <a:r>
              <a:rPr lang="tr-TR" dirty="0" smtClean="0">
                <a:latin typeface="Times New Roman" panose="02020603050405020304" pitchFamily="18" charset="0"/>
                <a:cs typeface="Times New Roman" panose="02020603050405020304" pitchFamily="18" charset="0"/>
              </a:rPr>
              <a:t> problem in </a:t>
            </a:r>
            <a:r>
              <a:rPr lang="tr-TR" dirty="0" err="1" smtClean="0">
                <a:latin typeface="Times New Roman" panose="02020603050405020304" pitchFamily="18" charset="0"/>
                <a:cs typeface="Times New Roman" panose="02020603050405020304" pitchFamily="18" charset="0"/>
              </a:rPr>
              <a:t>detail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These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sounds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have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apparently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no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detailed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semanticity</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so</a:t>
            </a:r>
            <a:r>
              <a:rPr lang="tr-TR" dirty="0" smtClean="0">
                <a:latin typeface="Times New Roman" panose="02020603050405020304" pitchFamily="18" charset="0"/>
                <a:cs typeface="Times New Roman" panose="02020603050405020304" pitchFamily="18" charset="0"/>
              </a:rPr>
              <a:t> far as </a:t>
            </a:r>
            <a:r>
              <a:rPr lang="tr-TR" dirty="0" err="1" smtClean="0">
                <a:latin typeface="Times New Roman" panose="02020603050405020304" pitchFamily="18" charset="0"/>
                <a:cs typeface="Times New Roman" panose="02020603050405020304" pitchFamily="18" charset="0"/>
              </a:rPr>
              <a:t>we</a:t>
            </a:r>
            <a:r>
              <a:rPr lang="tr-TR" dirty="0" smtClean="0">
                <a:latin typeface="Times New Roman" panose="02020603050405020304" pitchFamily="18" charset="0"/>
                <a:cs typeface="Times New Roman" panose="02020603050405020304" pitchFamily="18" charset="0"/>
              </a:rPr>
              <a:t> can </a:t>
            </a:r>
            <a:r>
              <a:rPr lang="tr-TR" dirty="0" err="1" smtClean="0">
                <a:latin typeface="Times New Roman" panose="02020603050405020304" pitchFamily="18" charset="0"/>
                <a:cs typeface="Times New Roman" panose="02020603050405020304" pitchFamily="18" charset="0"/>
              </a:rPr>
              <a:t>observe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understand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Humans</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make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detailed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intricate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sounds</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elaborately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intentional</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meaningful</a:t>
            </a:r>
            <a:r>
              <a:rPr lang="tr-TR" dirty="0">
                <a:latin typeface="Times New Roman" panose="02020603050405020304" pitchFamily="18" charset="0"/>
                <a:cs typeface="Times New Roman" panose="02020603050405020304" pitchFamily="18" charset="0"/>
              </a:rPr>
              <a:t>.</a:t>
            </a:r>
          </a:p>
          <a:p>
            <a:endParaRPr lang="tr-TR" dirty="0"/>
          </a:p>
        </p:txBody>
      </p:sp>
    </p:spTree>
    <p:extLst>
      <p:ext uri="{BB962C8B-B14F-4D97-AF65-F5344CB8AC3E}">
        <p14:creationId xmlns:p14="http://schemas.microsoft.com/office/powerpoint/2010/main" val="2338846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62753"/>
            <a:ext cx="10515600" cy="744071"/>
          </a:xfrm>
        </p:spPr>
        <p:txBody>
          <a:bodyPr>
            <a:normAutofit/>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is </a:t>
            </a:r>
            <a:r>
              <a:rPr lang="tr-TR" b="1" dirty="0" err="1">
                <a:solidFill>
                  <a:srgbClr val="C00000"/>
                </a:solidFill>
                <a:latin typeface="Times New Roman" panose="02020603050405020304" pitchFamily="18" charset="0"/>
                <a:cs typeface="Times New Roman" panose="02020603050405020304" pitchFamily="18" charset="0"/>
              </a:rPr>
              <a:t>language</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communication</a:t>
            </a:r>
            <a:endParaRPr lang="tr-TR" dirty="0"/>
          </a:p>
        </p:txBody>
      </p:sp>
      <p:sp>
        <p:nvSpPr>
          <p:cNvPr id="3" name="İçerik Yer Tutucusu 2"/>
          <p:cNvSpPr>
            <a:spLocks noGrp="1"/>
          </p:cNvSpPr>
          <p:nvPr>
            <p:ph idx="1"/>
          </p:nvPr>
        </p:nvSpPr>
        <p:spPr>
          <a:xfrm>
            <a:off x="439271" y="806824"/>
            <a:ext cx="11465858" cy="5898776"/>
          </a:xfrm>
        </p:spPr>
        <p:txBody>
          <a:bodyPr>
            <a:normAutofit fontScale="77500" lnSpcReduction="20000"/>
          </a:bodyPr>
          <a:lstStyle/>
          <a:p>
            <a:pPr marL="0" indent="0" algn="just">
              <a:buNone/>
            </a:pPr>
            <a:r>
              <a:rPr lang="tr-TR" sz="3100" dirty="0" smtClean="0">
                <a:latin typeface="Times New Roman" panose="02020603050405020304" pitchFamily="18" charset="0"/>
                <a:cs typeface="Times New Roman" panose="02020603050405020304" pitchFamily="18" charset="0"/>
              </a:rPr>
              <a:t>Human </a:t>
            </a:r>
            <a:r>
              <a:rPr lang="tr-TR" sz="3100" dirty="0" err="1" smtClean="0">
                <a:latin typeface="Times New Roman" panose="02020603050405020304" pitchFamily="18" charset="0"/>
                <a:cs typeface="Times New Roman" panose="02020603050405020304" pitchFamily="18" charset="0"/>
              </a:rPr>
              <a:t>language</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also</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possesses</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arbitrariness</a:t>
            </a:r>
            <a:r>
              <a:rPr lang="tr-TR" sz="3100" dirty="0">
                <a:latin typeface="Times New Roman" panose="02020603050405020304" pitchFamily="18" charset="0"/>
                <a:cs typeface="Times New Roman" panose="02020603050405020304" pitchFamily="18" charset="0"/>
              </a:rPr>
              <a:t>, since </a:t>
            </a:r>
            <a:r>
              <a:rPr lang="tr-TR" sz="3100" dirty="0" err="1">
                <a:latin typeface="Times New Roman" panose="02020603050405020304" pitchFamily="18" charset="0"/>
                <a:cs typeface="Times New Roman" panose="02020603050405020304" pitchFamily="18" charset="0"/>
              </a:rPr>
              <a:t>the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sounds</a:t>
            </a:r>
            <a:r>
              <a:rPr lang="tr-TR" sz="3100" dirty="0">
                <a:latin typeface="Times New Roman" panose="02020603050405020304" pitchFamily="18" charset="0"/>
                <a:cs typeface="Times New Roman" panose="02020603050405020304" pitchFamily="18" charset="0"/>
              </a:rPr>
              <a:t> in </a:t>
            </a:r>
            <a:r>
              <a:rPr lang="tr-TR" sz="3100" dirty="0" err="1">
                <a:latin typeface="Times New Roman" panose="02020603050405020304" pitchFamily="18" charset="0"/>
                <a:cs typeface="Times New Roman" panose="02020603050405020304" pitchFamily="18" charset="0"/>
              </a:rPr>
              <a:t>the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words</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have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no</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logical</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correlation</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to</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the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objects</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they</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denote</a:t>
            </a:r>
            <a:r>
              <a:rPr lang="tr-TR" sz="3100" dirty="0" smtClean="0">
                <a:latin typeface="Times New Roman" panose="02020603050405020304" pitchFamily="18" charset="0"/>
                <a:cs typeface="Times New Roman" panose="02020603050405020304" pitchFamily="18" charset="0"/>
              </a:rPr>
              <a:t> </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i.e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table</a:t>
            </a:r>
            <a:r>
              <a:rPr lang="tr-TR" sz="3100" dirty="0">
                <a:latin typeface="Times New Roman" panose="02020603050405020304" pitchFamily="18" charset="0"/>
                <a:cs typeface="Times New Roman" panose="02020603050405020304" pitchFamily="18" charset="0"/>
              </a:rPr>
              <a:t>" is </a:t>
            </a:r>
            <a:r>
              <a:rPr lang="tr-TR" sz="3100" dirty="0" smtClean="0">
                <a:latin typeface="Times New Roman" panose="02020603050405020304" pitchFamily="18" charset="0"/>
                <a:cs typeface="Times New Roman" panose="02020603050405020304" pitchFamily="18" charset="0"/>
              </a:rPr>
              <a:t>“Masa" </a:t>
            </a:r>
            <a:r>
              <a:rPr lang="tr-TR" sz="3100" dirty="0">
                <a:latin typeface="Times New Roman" panose="02020603050405020304" pitchFamily="18" charset="0"/>
                <a:cs typeface="Times New Roman" panose="02020603050405020304" pitchFamily="18" charset="0"/>
              </a:rPr>
              <a:t>in </a:t>
            </a:r>
            <a:r>
              <a:rPr lang="tr-TR" sz="3100" dirty="0" err="1" smtClean="0">
                <a:latin typeface="Times New Roman" panose="02020603050405020304" pitchFamily="18" charset="0"/>
                <a:cs typeface="Times New Roman" panose="02020603050405020304" pitchFamily="18" charset="0"/>
              </a:rPr>
              <a:t>Turkish</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and</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mesa</a:t>
            </a:r>
            <a:r>
              <a:rPr lang="tr-TR" sz="3100" dirty="0">
                <a:latin typeface="Times New Roman" panose="02020603050405020304" pitchFamily="18" charset="0"/>
                <a:cs typeface="Times New Roman" panose="02020603050405020304" pitchFamily="18" charset="0"/>
              </a:rPr>
              <a:t>" in </a:t>
            </a:r>
            <a:r>
              <a:rPr lang="tr-TR" sz="3100" dirty="0" smtClean="0">
                <a:latin typeface="Times New Roman" panose="02020603050405020304" pitchFamily="18" charset="0"/>
                <a:cs typeface="Times New Roman" panose="02020603050405020304" pitchFamily="18" charset="0"/>
              </a:rPr>
              <a:t>Spanish (</a:t>
            </a:r>
            <a:r>
              <a:rPr lang="tr-TR" sz="3100" dirty="0" err="1" smtClean="0">
                <a:latin typeface="Times New Roman" panose="02020603050405020304" pitchFamily="18" charset="0"/>
                <a:cs typeface="Times New Roman" panose="02020603050405020304" pitchFamily="18" charset="0"/>
              </a:rPr>
              <a:t>which</a:t>
            </a:r>
            <a:r>
              <a:rPr lang="tr-TR" sz="3100" dirty="0" smtClean="0">
                <a:latin typeface="Times New Roman" panose="02020603050405020304" pitchFamily="18" charset="0"/>
                <a:cs typeface="Times New Roman" panose="02020603050405020304" pitchFamily="18" charset="0"/>
              </a:rPr>
              <a:t> is a </a:t>
            </a:r>
            <a:r>
              <a:rPr lang="tr-TR" sz="3100" dirty="0" err="1" smtClean="0">
                <a:latin typeface="Times New Roman" panose="02020603050405020304" pitchFamily="18" charset="0"/>
                <a:cs typeface="Times New Roman" panose="02020603050405020304" pitchFamily="18" charset="0"/>
              </a:rPr>
              <a:t>cultural</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borrowing</a:t>
            </a:r>
            <a:r>
              <a:rPr lang="tr-TR" sz="3100" dirty="0" smtClean="0">
                <a:latin typeface="Times New Roman" panose="02020603050405020304" pitchFamily="18" charset="0"/>
                <a:cs typeface="Times New Roman" panose="02020603050405020304" pitchFamily="18" charset="0"/>
              </a:rPr>
              <a:t> in </a:t>
            </a:r>
            <a:r>
              <a:rPr lang="tr-TR" sz="3100" dirty="0" err="1" smtClean="0">
                <a:latin typeface="Times New Roman" panose="02020603050405020304" pitchFamily="18" charset="0"/>
                <a:cs typeface="Times New Roman" panose="02020603050405020304" pitchFamily="18" charset="0"/>
              </a:rPr>
              <a:t>Turkish</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case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etc</a:t>
            </a:r>
            <a:r>
              <a:rPr lang="tr-TR" sz="3100" dirty="0" smtClean="0">
                <a:latin typeface="Times New Roman" panose="02020603050405020304" pitchFamily="18" charset="0"/>
                <a:cs typeface="Times New Roman" panose="02020603050405020304" pitchFamily="18" charset="0"/>
              </a:rPr>
              <a:t>.</a:t>
            </a:r>
          </a:p>
          <a:p>
            <a:pPr marL="0" indent="0" algn="just">
              <a:buNone/>
            </a:pPr>
            <a:r>
              <a:rPr lang="tr-TR" sz="3100" dirty="0" err="1" smtClean="0">
                <a:latin typeface="Times New Roman" panose="02020603050405020304" pitchFamily="18" charset="0"/>
                <a:cs typeface="Times New Roman" panose="02020603050405020304" pitchFamily="18" charset="0"/>
              </a:rPr>
              <a:t>This</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comes</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down</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to</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the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fact</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that</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there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are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no</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limits</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to</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what</a:t>
            </a:r>
            <a:r>
              <a:rPr lang="tr-TR" sz="3100" dirty="0">
                <a:latin typeface="Times New Roman" panose="02020603050405020304" pitchFamily="18" charset="0"/>
                <a:cs typeface="Times New Roman" panose="02020603050405020304" pitchFamily="18" charset="0"/>
              </a:rPr>
              <a:t> can be </a:t>
            </a:r>
            <a:r>
              <a:rPr lang="tr-TR" sz="3100" dirty="0" err="1">
                <a:latin typeface="Times New Roman" panose="02020603050405020304" pitchFamily="18" charset="0"/>
                <a:cs typeface="Times New Roman" panose="02020603050405020304" pitchFamily="18" charset="0"/>
              </a:rPr>
              <a:t>communicated</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with</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the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use</a:t>
            </a:r>
            <a:r>
              <a:rPr lang="tr-TR" sz="3100" dirty="0">
                <a:latin typeface="Times New Roman" panose="02020603050405020304" pitchFamily="18" charset="0"/>
                <a:cs typeface="Times New Roman" panose="02020603050405020304" pitchFamily="18" charset="0"/>
              </a:rPr>
              <a:t> of </a:t>
            </a:r>
            <a:r>
              <a:rPr lang="tr-TR" sz="3100" dirty="0" err="1" smtClean="0">
                <a:latin typeface="Times New Roman" panose="02020603050405020304" pitchFamily="18" charset="0"/>
                <a:cs typeface="Times New Roman" panose="02020603050405020304" pitchFamily="18" charset="0"/>
              </a:rPr>
              <a:t>sounds</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which</a:t>
            </a:r>
            <a:r>
              <a:rPr lang="tr-TR" sz="3100" dirty="0" smtClean="0">
                <a:latin typeface="Times New Roman" panose="02020603050405020304" pitchFamily="18" charset="0"/>
                <a:cs typeface="Times New Roman" panose="02020603050405020304" pitchFamily="18" charset="0"/>
              </a:rPr>
              <a:t> is as </a:t>
            </a:r>
            <a:r>
              <a:rPr lang="tr-TR" sz="3100" dirty="0" err="1" smtClean="0">
                <a:latin typeface="Times New Roman" panose="02020603050405020304" pitchFamily="18" charset="0"/>
                <a:cs typeface="Times New Roman" panose="02020603050405020304" pitchFamily="18" charset="0"/>
              </a:rPr>
              <a:t>stated</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above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non-finite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The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combination</a:t>
            </a:r>
            <a:r>
              <a:rPr lang="tr-TR" sz="3100" dirty="0" smtClean="0">
                <a:latin typeface="Times New Roman" panose="02020603050405020304" pitchFamily="18" charset="0"/>
                <a:cs typeface="Times New Roman" panose="02020603050405020304" pitchFamily="18" charset="0"/>
              </a:rPr>
              <a:t> is </a:t>
            </a:r>
            <a:r>
              <a:rPr lang="tr-TR" sz="3100" dirty="0" err="1" smtClean="0">
                <a:latin typeface="Times New Roman" panose="02020603050405020304" pitchFamily="18" charset="0"/>
                <a:cs typeface="Times New Roman" panose="02020603050405020304" pitchFamily="18" charset="0"/>
              </a:rPr>
              <a:t>non-finite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However</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the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sounds</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are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individually</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finite</a:t>
            </a:r>
            <a:r>
              <a:rPr lang="tr-TR" sz="3100" dirty="0" smtClean="0">
                <a:latin typeface="Times New Roman" panose="02020603050405020304" pitchFamily="18" charset="0"/>
                <a:cs typeface="Times New Roman" panose="02020603050405020304" pitchFamily="18" charset="0"/>
              </a:rPr>
              <a:t>.</a:t>
            </a:r>
          </a:p>
          <a:p>
            <a:pPr marL="0" indent="0" algn="just">
              <a:buNone/>
            </a:pPr>
            <a:r>
              <a:rPr lang="tr-TR" sz="3100" dirty="0" err="1" smtClean="0">
                <a:latin typeface="Times New Roman" panose="02020603050405020304" pitchFamily="18" charset="0"/>
                <a:cs typeface="Times New Roman" panose="02020603050405020304" pitchFamily="18" charset="0"/>
              </a:rPr>
              <a:t>Some</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sounds</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may</a:t>
            </a:r>
            <a:r>
              <a:rPr lang="tr-TR" sz="3100" dirty="0" smtClean="0">
                <a:latin typeface="Times New Roman" panose="02020603050405020304" pitchFamily="18" charset="0"/>
                <a:cs typeface="Times New Roman" panose="02020603050405020304" pitchFamily="18" charset="0"/>
              </a:rPr>
              <a:t> be </a:t>
            </a:r>
            <a:r>
              <a:rPr lang="tr-TR" sz="3100" dirty="0" err="1" smtClean="0">
                <a:latin typeface="Times New Roman" panose="02020603050405020304" pitchFamily="18" charset="0"/>
                <a:cs typeface="Times New Roman" panose="02020603050405020304" pitchFamily="18" charset="0"/>
              </a:rPr>
              <a:t>similar</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to</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each</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other</a:t>
            </a:r>
            <a:r>
              <a:rPr lang="tr-TR" sz="3100" dirty="0" smtClean="0">
                <a:latin typeface="Times New Roman" panose="02020603050405020304" pitchFamily="18" charset="0"/>
                <a:cs typeface="Times New Roman" panose="02020603050405020304" pitchFamily="18" charset="0"/>
              </a:rPr>
              <a:t>—»</a:t>
            </a:r>
            <a:r>
              <a:rPr lang="tr-TR" sz="3100" i="1" dirty="0" smtClean="0">
                <a:latin typeface="Times New Roman" panose="02020603050405020304" pitchFamily="18" charset="0"/>
                <a:cs typeface="Times New Roman" panose="02020603050405020304" pitchFamily="18" charset="0"/>
              </a:rPr>
              <a:t>pil</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battery</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and</a:t>
            </a:r>
            <a:r>
              <a:rPr lang="tr-TR" sz="3100" dirty="0">
                <a:latin typeface="Times New Roman" panose="02020603050405020304" pitchFamily="18" charset="0"/>
                <a:cs typeface="Times New Roman" panose="02020603050405020304" pitchFamily="18" charset="0"/>
              </a:rPr>
              <a:t> </a:t>
            </a:r>
            <a:r>
              <a:rPr lang="tr-TR" sz="3100" dirty="0" smtClean="0">
                <a:latin typeface="Times New Roman" panose="02020603050405020304" pitchFamily="18" charset="0"/>
                <a:cs typeface="Times New Roman" panose="02020603050405020304" pitchFamily="18" charset="0"/>
              </a:rPr>
              <a:t>«</a:t>
            </a:r>
            <a:r>
              <a:rPr lang="tr-TR" sz="3100" i="1" dirty="0" smtClean="0">
                <a:latin typeface="Times New Roman" panose="02020603050405020304" pitchFamily="18" charset="0"/>
                <a:cs typeface="Times New Roman" panose="02020603050405020304" pitchFamily="18" charset="0"/>
              </a:rPr>
              <a:t>bil</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know</a:t>
            </a:r>
            <a:r>
              <a:rPr lang="tr-TR" sz="3100" dirty="0" smtClean="0">
                <a:latin typeface="Times New Roman" panose="02020603050405020304" pitchFamily="18" charset="0"/>
                <a:cs typeface="Times New Roman" panose="02020603050405020304" pitchFamily="18" charset="0"/>
              </a:rPr>
              <a:t>)» in </a:t>
            </a:r>
            <a:r>
              <a:rPr lang="tr-TR" sz="3100" dirty="0" err="1" smtClean="0">
                <a:latin typeface="Times New Roman" panose="02020603050405020304" pitchFamily="18" charset="0"/>
                <a:cs typeface="Times New Roman" panose="02020603050405020304" pitchFamily="18" charset="0"/>
              </a:rPr>
              <a:t>Turkish</a:t>
            </a:r>
            <a:r>
              <a:rPr lang="tr-TR" sz="3100" dirty="0" smtClean="0">
                <a:latin typeface="Times New Roman" panose="02020603050405020304" pitchFamily="18" charset="0"/>
                <a:cs typeface="Times New Roman" panose="02020603050405020304" pitchFamily="18" charset="0"/>
              </a:rPr>
              <a:t>—but </a:t>
            </a:r>
            <a:r>
              <a:rPr lang="tr-TR" sz="3100" dirty="0" err="1">
                <a:latin typeface="Times New Roman" panose="02020603050405020304" pitchFamily="18" charset="0"/>
                <a:cs typeface="Times New Roman" panose="02020603050405020304" pitchFamily="18" charset="0"/>
              </a:rPr>
              <a:t>we</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have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the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inclination</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to</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keep</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them</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separate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and</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double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check</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when</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we</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are</a:t>
            </a:r>
            <a:r>
              <a:rPr lang="tr-TR" sz="3100" dirty="0" smtClean="0">
                <a:latin typeface="Times New Roman" panose="02020603050405020304" pitchFamily="18" charset="0"/>
                <a:cs typeface="Times New Roman" panose="02020603050405020304" pitchFamily="18" charset="0"/>
              </a:rPr>
              <a:t> not sure </a:t>
            </a:r>
            <a:r>
              <a:rPr lang="tr-TR" sz="3100" dirty="0" err="1">
                <a:latin typeface="Times New Roman" panose="02020603050405020304" pitchFamily="18" charset="0"/>
                <a:cs typeface="Times New Roman" panose="02020603050405020304" pitchFamily="18" charset="0"/>
              </a:rPr>
              <a:t>about</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the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word</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used</a:t>
            </a:r>
            <a:r>
              <a:rPr lang="tr-TR" sz="3100" dirty="0" smtClean="0">
                <a:latin typeface="Times New Roman" panose="02020603050405020304" pitchFamily="18" charset="0"/>
                <a:cs typeface="Times New Roman" panose="02020603050405020304" pitchFamily="18" charset="0"/>
              </a:rPr>
              <a:t>—</a:t>
            </a:r>
            <a:r>
              <a:rPr lang="tr-TR" sz="3100" dirty="0" err="1" smtClean="0">
                <a:latin typeface="Times New Roman" panose="02020603050405020304" pitchFamily="18" charset="0"/>
                <a:cs typeface="Times New Roman" panose="02020603050405020304" pitchFamily="18" charset="0"/>
              </a:rPr>
              <a:t>by</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means</a:t>
            </a:r>
            <a:r>
              <a:rPr lang="tr-TR" sz="3100" dirty="0" smtClean="0">
                <a:latin typeface="Times New Roman" panose="02020603050405020304" pitchFamily="18" charset="0"/>
                <a:cs typeface="Times New Roman" panose="02020603050405020304" pitchFamily="18" charset="0"/>
              </a:rPr>
              <a:t> of </a:t>
            </a:r>
            <a:r>
              <a:rPr lang="tr-TR" sz="3100" dirty="0" err="1" smtClean="0">
                <a:latin typeface="Times New Roman" panose="02020603050405020304" pitchFamily="18" charset="0"/>
                <a:cs typeface="Times New Roman" panose="02020603050405020304" pitchFamily="18" charset="0"/>
              </a:rPr>
              <a:t>context</a:t>
            </a:r>
            <a:r>
              <a:rPr lang="tr-TR" sz="3100" dirty="0" smtClean="0">
                <a:latin typeface="Times New Roman" panose="02020603050405020304" pitchFamily="18" charset="0"/>
                <a:cs typeface="Times New Roman" panose="02020603050405020304" pitchFamily="18" charset="0"/>
              </a:rPr>
              <a:t> in </a:t>
            </a:r>
            <a:r>
              <a:rPr lang="tr-TR" sz="3100" dirty="0" err="1" smtClean="0">
                <a:latin typeface="Times New Roman" panose="02020603050405020304" pitchFamily="18" charset="0"/>
                <a:cs typeface="Times New Roman" panose="02020603050405020304" pitchFamily="18" charset="0"/>
              </a:rPr>
              <a:t>order</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to</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find</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out</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about</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the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word</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for</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example</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We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know</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that</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these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words</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or</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sounds</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are</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different</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because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language</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ability</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contains</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discreteness</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When</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mentioning</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the</a:t>
            </a:r>
            <a:r>
              <a:rPr lang="tr-TR" sz="3100" dirty="0">
                <a:latin typeface="Times New Roman" panose="02020603050405020304" pitchFamily="18" charset="0"/>
                <a:cs typeface="Times New Roman" panose="02020603050405020304" pitchFamily="18" charset="0"/>
              </a:rPr>
              <a:t> “</a:t>
            </a:r>
            <a:r>
              <a:rPr lang="tr-TR" sz="3100" dirty="0" smtClean="0">
                <a:latin typeface="Times New Roman" panose="02020603050405020304" pitchFamily="18" charset="0"/>
                <a:cs typeface="Times New Roman" panose="02020603050405020304" pitchFamily="18" charset="0"/>
              </a:rPr>
              <a:t>pil" </a:t>
            </a:r>
            <a:r>
              <a:rPr lang="tr-TR" sz="3100" dirty="0" err="1">
                <a:latin typeface="Times New Roman" panose="02020603050405020304" pitchFamily="18" charset="0"/>
                <a:cs typeface="Times New Roman" panose="02020603050405020304" pitchFamily="18" charset="0"/>
              </a:rPr>
              <a:t>we</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saw</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yesterday</a:t>
            </a:r>
            <a:r>
              <a:rPr lang="tr-TR" sz="3100" dirty="0" smtClean="0">
                <a:latin typeface="Times New Roman" panose="02020603050405020304" pitchFamily="18" charset="0"/>
                <a:cs typeface="Times New Roman" panose="02020603050405020304" pitchFamily="18" charset="0"/>
              </a:rPr>
              <a:t>, it is not </a:t>
            </a:r>
            <a:r>
              <a:rPr lang="tr-TR" sz="3100" dirty="0" err="1" smtClean="0">
                <a:latin typeface="Times New Roman" panose="02020603050405020304" pitchFamily="18" charset="0"/>
                <a:cs typeface="Times New Roman" panose="02020603050405020304" pitchFamily="18" charset="0"/>
              </a:rPr>
              <a:t>necessary</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to</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have</a:t>
            </a:r>
            <a:r>
              <a:rPr lang="tr-TR" sz="3100" dirty="0">
                <a:latin typeface="Times New Roman" panose="02020603050405020304" pitchFamily="18" charset="0"/>
                <a:cs typeface="Times New Roman" panose="02020603050405020304" pitchFamily="18" charset="0"/>
              </a:rPr>
              <a:t> it </a:t>
            </a:r>
            <a:r>
              <a:rPr lang="tr-TR" sz="3100" dirty="0" err="1">
                <a:latin typeface="Times New Roman" panose="02020603050405020304" pitchFamily="18" charset="0"/>
                <a:cs typeface="Times New Roman" panose="02020603050405020304" pitchFamily="18" charset="0"/>
              </a:rPr>
              <a:t>with</a:t>
            </a:r>
            <a:r>
              <a:rPr lang="tr-TR" sz="3100" dirty="0">
                <a:latin typeface="Times New Roman" panose="02020603050405020304" pitchFamily="18" charset="0"/>
                <a:cs typeface="Times New Roman" panose="02020603050405020304" pitchFamily="18" charset="0"/>
              </a:rPr>
              <a:t> us. </a:t>
            </a:r>
            <a:r>
              <a:rPr lang="tr-TR" sz="3100" dirty="0" err="1">
                <a:latin typeface="Times New Roman" panose="02020603050405020304" pitchFamily="18" charset="0"/>
                <a:cs typeface="Times New Roman" panose="02020603050405020304" pitchFamily="18" charset="0"/>
              </a:rPr>
              <a:t>The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object</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concerned</a:t>
            </a:r>
            <a:r>
              <a:rPr lang="tr-TR" sz="3100" dirty="0" smtClean="0">
                <a:latin typeface="Times New Roman" panose="02020603050405020304" pitchFamily="18" charset="0"/>
                <a:cs typeface="Times New Roman" panose="02020603050405020304" pitchFamily="18" charset="0"/>
              </a:rPr>
              <a:t> can </a:t>
            </a:r>
            <a:r>
              <a:rPr lang="tr-TR" sz="3100" dirty="0">
                <a:latin typeface="Times New Roman" panose="02020603050405020304" pitchFamily="18" charset="0"/>
                <a:cs typeface="Times New Roman" panose="02020603050405020304" pitchFamily="18" charset="0"/>
              </a:rPr>
              <a:t>be </a:t>
            </a:r>
            <a:r>
              <a:rPr lang="tr-TR" sz="3100" dirty="0" err="1">
                <a:latin typeface="Times New Roman" panose="02020603050405020304" pitchFamily="18" charset="0"/>
                <a:cs typeface="Times New Roman" panose="02020603050405020304" pitchFamily="18" charset="0"/>
              </a:rPr>
              <a:t>remote</a:t>
            </a:r>
            <a:r>
              <a:rPr lang="tr-TR" sz="3100" dirty="0">
                <a:latin typeface="Times New Roman" panose="02020603050405020304" pitchFamily="18" charset="0"/>
                <a:cs typeface="Times New Roman" panose="02020603050405020304" pitchFamily="18" charset="0"/>
              </a:rPr>
              <a:t> in </a:t>
            </a:r>
            <a:r>
              <a:rPr lang="tr-TR" sz="3100" dirty="0" err="1">
                <a:latin typeface="Times New Roman" panose="02020603050405020304" pitchFamily="18" charset="0"/>
                <a:cs typeface="Times New Roman" panose="02020603050405020304" pitchFamily="18" charset="0"/>
              </a:rPr>
              <a:t>space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and</a:t>
            </a:r>
            <a:r>
              <a:rPr lang="tr-TR" sz="3100" dirty="0">
                <a:latin typeface="Times New Roman" panose="02020603050405020304" pitchFamily="18" charset="0"/>
                <a:cs typeface="Times New Roman" panose="02020603050405020304" pitchFamily="18" charset="0"/>
              </a:rPr>
              <a:t>/</a:t>
            </a:r>
            <a:r>
              <a:rPr lang="tr-TR" sz="3100" dirty="0" err="1">
                <a:latin typeface="Times New Roman" panose="02020603050405020304" pitchFamily="18" charset="0"/>
                <a:cs typeface="Times New Roman" panose="02020603050405020304" pitchFamily="18" charset="0"/>
              </a:rPr>
              <a:t>or</a:t>
            </a:r>
            <a:r>
              <a:rPr lang="tr-TR" sz="3100" dirty="0">
                <a:latin typeface="Times New Roman" panose="02020603050405020304" pitchFamily="18" charset="0"/>
                <a:cs typeface="Times New Roman" panose="02020603050405020304" pitchFamily="18" charset="0"/>
              </a:rPr>
              <a:t> </a:t>
            </a:r>
            <a:r>
              <a:rPr lang="tr-TR" sz="3100" dirty="0" smtClean="0">
                <a:latin typeface="Times New Roman" panose="02020603050405020304" pitchFamily="18" charset="0"/>
                <a:cs typeface="Times New Roman" panose="02020603050405020304" pitchFamily="18" charset="0"/>
              </a:rPr>
              <a:t>time. Language </a:t>
            </a:r>
            <a:r>
              <a:rPr lang="tr-TR" sz="3100" dirty="0" err="1" smtClean="0">
                <a:latin typeface="Times New Roman" panose="02020603050405020304" pitchFamily="18" charset="0"/>
                <a:cs typeface="Times New Roman" panose="02020603050405020304" pitchFamily="18" charset="0"/>
              </a:rPr>
              <a:t>gives</a:t>
            </a:r>
            <a:r>
              <a:rPr lang="tr-TR" sz="3100" dirty="0" smtClean="0">
                <a:latin typeface="Times New Roman" panose="02020603050405020304" pitchFamily="18" charset="0"/>
                <a:cs typeface="Times New Roman" panose="02020603050405020304" pitchFamily="18" charset="0"/>
              </a:rPr>
              <a:t> us </a:t>
            </a:r>
            <a:r>
              <a:rPr lang="tr-TR" sz="3100" dirty="0" err="1" smtClean="0">
                <a:latin typeface="Times New Roman" panose="02020603050405020304" pitchFamily="18" charset="0"/>
                <a:cs typeface="Times New Roman" panose="02020603050405020304" pitchFamily="18" charset="0"/>
              </a:rPr>
              <a:t>the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opportunity</a:t>
            </a:r>
            <a:r>
              <a:rPr lang="tr-TR" sz="3100" dirty="0" smtClean="0">
                <a:latin typeface="Times New Roman" panose="02020603050405020304" pitchFamily="18" charset="0"/>
                <a:cs typeface="Times New Roman" panose="02020603050405020304" pitchFamily="18" charset="0"/>
              </a:rPr>
              <a:t> of </a:t>
            </a:r>
            <a:r>
              <a:rPr lang="tr-TR" sz="3100" dirty="0" err="1" smtClean="0">
                <a:latin typeface="Times New Roman" panose="02020603050405020304" pitchFamily="18" charset="0"/>
                <a:cs typeface="Times New Roman" panose="02020603050405020304" pitchFamily="18" charset="0"/>
              </a:rPr>
              <a:t>displacement</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One</a:t>
            </a:r>
            <a:r>
              <a:rPr lang="tr-TR" sz="3100" dirty="0" smtClean="0">
                <a:latin typeface="Times New Roman" panose="02020603050405020304" pitchFamily="18" charset="0"/>
                <a:cs typeface="Times New Roman" panose="02020603050405020304" pitchFamily="18" charset="0"/>
              </a:rPr>
              <a:t> can </a:t>
            </a:r>
            <a:r>
              <a:rPr lang="tr-TR" sz="3100" dirty="0" err="1">
                <a:latin typeface="Times New Roman" panose="02020603050405020304" pitchFamily="18" charset="0"/>
                <a:cs typeface="Times New Roman" panose="02020603050405020304" pitchFamily="18" charset="0"/>
              </a:rPr>
              <a:t>engage</a:t>
            </a:r>
            <a:r>
              <a:rPr lang="tr-TR" sz="3100" dirty="0">
                <a:latin typeface="Times New Roman" panose="02020603050405020304" pitchFamily="18" charset="0"/>
                <a:cs typeface="Times New Roman" panose="02020603050405020304" pitchFamily="18" charset="0"/>
              </a:rPr>
              <a:t> </a:t>
            </a:r>
            <a:r>
              <a:rPr lang="tr-TR" sz="3100" dirty="0" smtClean="0">
                <a:latin typeface="Times New Roman" panose="02020603050405020304" pitchFamily="18" charset="0"/>
                <a:cs typeface="Times New Roman" panose="02020603050405020304" pitchFamily="18" charset="0"/>
              </a:rPr>
              <a:t>in </a:t>
            </a:r>
            <a:r>
              <a:rPr lang="tr-TR" sz="3100" dirty="0" err="1" smtClean="0">
                <a:latin typeface="Times New Roman" panose="02020603050405020304" pitchFamily="18" charset="0"/>
                <a:cs typeface="Times New Roman" panose="02020603050405020304" pitchFamily="18" charset="0"/>
              </a:rPr>
              <a:t>fantasy</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uttering</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things</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that</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have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never</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been</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said</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before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using</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previously</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internalized</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patterns</a:t>
            </a:r>
            <a:r>
              <a:rPr lang="tr-TR" sz="3100" dirty="0">
                <a:latin typeface="Times New Roman" panose="02020603050405020304" pitchFamily="18" charset="0"/>
                <a:cs typeface="Times New Roman" panose="02020603050405020304" pitchFamily="18" charset="0"/>
              </a:rPr>
              <a:t>, a </a:t>
            </a:r>
            <a:r>
              <a:rPr lang="tr-TR" sz="3100" dirty="0" err="1" smtClean="0">
                <a:latin typeface="Times New Roman" panose="02020603050405020304" pitchFamily="18" charset="0"/>
                <a:cs typeface="Times New Roman" panose="02020603050405020304" pitchFamily="18" charset="0"/>
              </a:rPr>
              <a:t>proof</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for</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the</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productivity</a:t>
            </a:r>
            <a:r>
              <a:rPr lang="tr-TR" sz="3100" dirty="0">
                <a:latin typeface="Times New Roman" panose="02020603050405020304" pitchFamily="18" charset="0"/>
                <a:cs typeface="Times New Roman" panose="02020603050405020304" pitchFamily="18" charset="0"/>
              </a:rPr>
              <a:t> of </a:t>
            </a:r>
            <a:r>
              <a:rPr lang="tr-TR" sz="3100" dirty="0" err="1">
                <a:latin typeface="Times New Roman" panose="02020603050405020304" pitchFamily="18" charset="0"/>
                <a:cs typeface="Times New Roman" panose="02020603050405020304" pitchFamily="18" charset="0"/>
              </a:rPr>
              <a:t>language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And</a:t>
            </a:r>
            <a:r>
              <a:rPr lang="tr-TR" sz="3100" dirty="0">
                <a:latin typeface="Times New Roman" panose="02020603050405020304" pitchFamily="18" charset="0"/>
                <a:cs typeface="Times New Roman" panose="02020603050405020304" pitchFamily="18" charset="0"/>
              </a:rPr>
              <a:t> how do </a:t>
            </a:r>
            <a:r>
              <a:rPr lang="tr-TR" sz="3100" dirty="0" err="1" smtClean="0">
                <a:latin typeface="Times New Roman" panose="02020603050405020304" pitchFamily="18" charset="0"/>
                <a:cs typeface="Times New Roman" panose="02020603050405020304" pitchFamily="18" charset="0"/>
              </a:rPr>
              <a:t>humans</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acquire</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language</a:t>
            </a:r>
            <a:r>
              <a:rPr lang="tr-TR" sz="3100" dirty="0">
                <a:latin typeface="Times New Roman" panose="02020603050405020304" pitchFamily="18" charset="0"/>
                <a:cs typeface="Times New Roman" panose="02020603050405020304" pitchFamily="18" charset="0"/>
              </a:rPr>
              <a:t>? Through </a:t>
            </a:r>
            <a:r>
              <a:rPr lang="tr-TR" sz="3100" dirty="0" err="1">
                <a:latin typeface="Times New Roman" panose="02020603050405020304" pitchFamily="18" charset="0"/>
                <a:cs typeface="Times New Roman" panose="02020603050405020304" pitchFamily="18" charset="0"/>
              </a:rPr>
              <a:t>traditional</a:t>
            </a:r>
            <a:r>
              <a:rPr lang="tr-TR" sz="3100" dirty="0">
                <a:latin typeface="Times New Roman" panose="02020603050405020304" pitchFamily="18" charset="0"/>
                <a:cs typeface="Times New Roman" panose="02020603050405020304" pitchFamily="18" charset="0"/>
              </a:rPr>
              <a:t> </a:t>
            </a:r>
            <a:r>
              <a:rPr lang="tr-TR" sz="3100" dirty="0" smtClean="0">
                <a:latin typeface="Times New Roman" panose="02020603050405020304" pitchFamily="18" charset="0"/>
                <a:cs typeface="Times New Roman" panose="02020603050405020304" pitchFamily="18" charset="0"/>
              </a:rPr>
              <a:t>transfer: </a:t>
            </a:r>
            <a:r>
              <a:rPr lang="tr-TR" sz="3100" dirty="0" err="1">
                <a:latin typeface="Times New Roman" panose="02020603050405020304" pitchFamily="18" charset="0"/>
                <a:cs typeface="Times New Roman" panose="02020603050405020304" pitchFamily="18" charset="0"/>
              </a:rPr>
              <a:t>teaching</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and</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learning</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Finally</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language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also</a:t>
            </a:r>
            <a:r>
              <a:rPr lang="tr-TR" sz="3100" dirty="0">
                <a:latin typeface="Times New Roman" panose="02020603050405020304" pitchFamily="18" charset="0"/>
                <a:cs typeface="Times New Roman" panose="02020603050405020304" pitchFamily="18" charset="0"/>
              </a:rPr>
              <a:t> has </a:t>
            </a:r>
            <a:r>
              <a:rPr lang="tr-TR" sz="3100" dirty="0" err="1">
                <a:latin typeface="Times New Roman" panose="02020603050405020304" pitchFamily="18" charset="0"/>
                <a:cs typeface="Times New Roman" panose="02020603050405020304" pitchFamily="18" charset="0"/>
              </a:rPr>
              <a:t>duality</a:t>
            </a:r>
            <a:r>
              <a:rPr lang="tr-TR" sz="3100" dirty="0">
                <a:latin typeface="Times New Roman" panose="02020603050405020304" pitchFamily="18" charset="0"/>
                <a:cs typeface="Times New Roman" panose="02020603050405020304" pitchFamily="18" charset="0"/>
              </a:rPr>
              <a:t> of </a:t>
            </a:r>
            <a:r>
              <a:rPr lang="tr-TR" sz="3100" dirty="0" err="1" smtClean="0">
                <a:latin typeface="Times New Roman" panose="02020603050405020304" pitchFamily="18" charset="0"/>
                <a:cs typeface="Times New Roman" panose="02020603050405020304" pitchFamily="18" charset="0"/>
              </a:rPr>
              <a:t>patterning</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or</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double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articulation</a:t>
            </a:r>
            <a:r>
              <a:rPr lang="tr-TR" sz="3100" dirty="0" smtClean="0">
                <a:latin typeface="Times New Roman" panose="02020603050405020304" pitchFamily="18" charset="0"/>
                <a:cs typeface="Times New Roman" panose="02020603050405020304" pitchFamily="18" charset="0"/>
              </a:rPr>
              <a:t> -as </a:t>
            </a:r>
            <a:r>
              <a:rPr lang="tr-TR" sz="3100" dirty="0" err="1" smtClean="0">
                <a:latin typeface="Times New Roman" panose="02020603050405020304" pitchFamily="18" charset="0"/>
                <a:cs typeface="Times New Roman" panose="02020603050405020304" pitchFamily="18" charset="0"/>
              </a:rPr>
              <a:t>Martinet</a:t>
            </a:r>
            <a:r>
              <a:rPr lang="tr-TR" sz="3100" dirty="0" smtClean="0">
                <a:latin typeface="Times New Roman" panose="02020603050405020304" pitchFamily="18" charset="0"/>
                <a:cs typeface="Times New Roman" panose="02020603050405020304" pitchFamily="18" charset="0"/>
              </a:rPr>
              <a:t> has ever put it- </a:t>
            </a:r>
            <a:r>
              <a:rPr lang="tr-TR" sz="3100" dirty="0" err="1">
                <a:latin typeface="Times New Roman" panose="02020603050405020304" pitchFamily="18" charset="0"/>
                <a:cs typeface="Times New Roman" panose="02020603050405020304" pitchFamily="18" charset="0"/>
              </a:rPr>
              <a:t>which</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allows</a:t>
            </a:r>
            <a:r>
              <a:rPr lang="tr-TR" sz="3100" dirty="0">
                <a:latin typeface="Times New Roman" panose="02020603050405020304" pitchFamily="18" charset="0"/>
                <a:cs typeface="Times New Roman" panose="02020603050405020304" pitchFamily="18" charset="0"/>
              </a:rPr>
              <a:t> us </a:t>
            </a:r>
            <a:r>
              <a:rPr lang="tr-TR" sz="3100" dirty="0" err="1">
                <a:latin typeface="Times New Roman" panose="02020603050405020304" pitchFamily="18" charset="0"/>
                <a:cs typeface="Times New Roman" panose="02020603050405020304" pitchFamily="18" charset="0"/>
              </a:rPr>
              <a:t>to</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take</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micro</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parts</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i.e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sound</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and</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reline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up</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them</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differently</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to</a:t>
            </a:r>
            <a:r>
              <a:rPr lang="tr-TR" sz="3100" dirty="0">
                <a:latin typeface="Times New Roman" panose="02020603050405020304" pitchFamily="18" charset="0"/>
                <a:cs typeface="Times New Roman" panose="02020603050405020304" pitchFamily="18" charset="0"/>
              </a:rPr>
              <a:t> </a:t>
            </a:r>
            <a:r>
              <a:rPr lang="tr-TR" sz="3100" dirty="0" smtClean="0">
                <a:latin typeface="Times New Roman" panose="02020603050405020304" pitchFamily="18" charset="0"/>
                <a:cs typeface="Times New Roman" panose="02020603050405020304" pitchFamily="18" charset="0"/>
              </a:rPr>
              <a:t>be </a:t>
            </a:r>
            <a:r>
              <a:rPr lang="tr-TR" sz="3100" dirty="0" err="1" smtClean="0">
                <a:latin typeface="Times New Roman" panose="02020603050405020304" pitchFamily="18" charset="0"/>
                <a:cs typeface="Times New Roman" panose="02020603050405020304" pitchFamily="18" charset="0"/>
              </a:rPr>
              <a:t>able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to</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reach</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another</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meaning</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For</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example</a:t>
            </a:r>
            <a:r>
              <a:rPr lang="tr-TR" sz="3100" dirty="0" smtClean="0">
                <a:latin typeface="Times New Roman" panose="02020603050405020304" pitchFamily="18" charset="0"/>
                <a:cs typeface="Times New Roman" panose="02020603050405020304" pitchFamily="18" charset="0"/>
              </a:rPr>
              <a:t>, “</a:t>
            </a:r>
            <a:r>
              <a:rPr lang="tr-TR" sz="3100" i="1" dirty="0" smtClean="0">
                <a:latin typeface="Times New Roman" panose="02020603050405020304" pitchFamily="18" charset="0"/>
                <a:cs typeface="Times New Roman" panose="02020603050405020304" pitchFamily="18" charset="0"/>
              </a:rPr>
              <a:t>atkı</a:t>
            </a:r>
            <a:r>
              <a:rPr lang="tr-TR" sz="3100" dirty="0" smtClean="0">
                <a:latin typeface="Times New Roman" panose="02020603050405020304" pitchFamily="18" charset="0"/>
                <a:cs typeface="Times New Roman" panose="02020603050405020304" pitchFamily="18" charset="0"/>
              </a:rPr>
              <a:t>", “</a:t>
            </a:r>
            <a:r>
              <a:rPr lang="tr-TR" sz="3100" i="1" dirty="0" smtClean="0">
                <a:latin typeface="Times New Roman" panose="02020603050405020304" pitchFamily="18" charset="0"/>
                <a:cs typeface="Times New Roman" panose="02020603050405020304" pitchFamily="18" charset="0"/>
              </a:rPr>
              <a:t>atık</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and</a:t>
            </a:r>
            <a:r>
              <a:rPr lang="tr-TR" sz="3100" dirty="0">
                <a:latin typeface="Times New Roman" panose="02020603050405020304" pitchFamily="18" charset="0"/>
                <a:cs typeface="Times New Roman" panose="02020603050405020304" pitchFamily="18" charset="0"/>
              </a:rPr>
              <a:t> </a:t>
            </a:r>
            <a:r>
              <a:rPr lang="tr-TR" sz="3100" dirty="0" smtClean="0">
                <a:latin typeface="Times New Roman" panose="02020603050405020304" pitchFamily="18" charset="0"/>
                <a:cs typeface="Times New Roman" panose="02020603050405020304" pitchFamily="18" charset="0"/>
              </a:rPr>
              <a:t>“</a:t>
            </a:r>
            <a:r>
              <a:rPr lang="tr-TR" sz="3100" i="1" dirty="0" smtClean="0">
                <a:latin typeface="Times New Roman" panose="02020603050405020304" pitchFamily="18" charset="0"/>
                <a:cs typeface="Times New Roman" panose="02020603050405020304" pitchFamily="18" charset="0"/>
              </a:rPr>
              <a:t>kıta</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are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different</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words</a:t>
            </a:r>
            <a:r>
              <a:rPr lang="tr-TR" sz="3100" dirty="0">
                <a:latin typeface="Times New Roman" panose="02020603050405020304" pitchFamily="18" charset="0"/>
                <a:cs typeface="Times New Roman" panose="02020603050405020304" pitchFamily="18" charset="0"/>
              </a:rPr>
              <a:t> </a:t>
            </a:r>
            <a:r>
              <a:rPr lang="tr-TR" sz="3100" dirty="0" smtClean="0">
                <a:latin typeface="Times New Roman" panose="02020603050405020304" pitchFamily="18" charset="0"/>
                <a:cs typeface="Times New Roman" panose="02020603050405020304" pitchFamily="18" charset="0"/>
              </a:rPr>
              <a:t>in </a:t>
            </a:r>
            <a:r>
              <a:rPr lang="tr-TR" sz="3100" dirty="0" err="1" smtClean="0">
                <a:latin typeface="Times New Roman" panose="02020603050405020304" pitchFamily="18" charset="0"/>
                <a:cs typeface="Times New Roman" panose="02020603050405020304" pitchFamily="18" charset="0"/>
              </a:rPr>
              <a:t>Turkish</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with</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different</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meanings</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They</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are</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all</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made</a:t>
            </a:r>
            <a:r>
              <a:rPr lang="tr-TR" sz="3100" dirty="0" smtClean="0">
                <a:latin typeface="Times New Roman" panose="02020603050405020304" pitchFamily="18" charset="0"/>
                <a:cs typeface="Times New Roman" panose="02020603050405020304" pitchFamily="18" charset="0"/>
              </a:rPr>
              <a:t> </a:t>
            </a:r>
            <a:r>
              <a:rPr lang="tr-TR" sz="3100" dirty="0">
                <a:latin typeface="Times New Roman" panose="02020603050405020304" pitchFamily="18" charset="0"/>
                <a:cs typeface="Times New Roman" panose="02020603050405020304" pitchFamily="18" charset="0"/>
              </a:rPr>
              <a:t>of </a:t>
            </a:r>
            <a:r>
              <a:rPr lang="tr-TR" sz="3100" dirty="0" err="1">
                <a:latin typeface="Times New Roman" panose="02020603050405020304" pitchFamily="18" charset="0"/>
                <a:cs typeface="Times New Roman" panose="02020603050405020304" pitchFamily="18" charset="0"/>
              </a:rPr>
              <a:t>the</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same</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four</a:t>
            </a:r>
            <a:r>
              <a:rPr lang="tr-TR" sz="3100" dirty="0" smtClean="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basic</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meaningless</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sounds</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i.e</a:t>
            </a:r>
            <a:r>
              <a:rPr lang="tr-TR" sz="3100" dirty="0" smtClean="0">
                <a:latin typeface="Times New Roman" panose="02020603050405020304" pitchFamily="18" charset="0"/>
                <a:cs typeface="Times New Roman" panose="02020603050405020304" pitchFamily="18" charset="0"/>
              </a:rPr>
              <a:t>. /a/, /ı/, /k/, /t/)  </a:t>
            </a:r>
            <a:r>
              <a:rPr lang="tr-TR" sz="3100" dirty="0" err="1">
                <a:latin typeface="Times New Roman" panose="02020603050405020304" pitchFamily="18" charset="0"/>
                <a:cs typeface="Times New Roman" panose="02020603050405020304" pitchFamily="18" charset="0"/>
              </a:rPr>
              <a:t>rearranged</a:t>
            </a:r>
            <a:r>
              <a:rPr lang="tr-TR" sz="3100" dirty="0">
                <a:latin typeface="Times New Roman" panose="02020603050405020304" pitchFamily="18" charset="0"/>
                <a:cs typeface="Times New Roman" panose="02020603050405020304" pitchFamily="18" charset="0"/>
              </a:rPr>
              <a:t> </a:t>
            </a:r>
            <a:r>
              <a:rPr lang="tr-TR" sz="3100" dirty="0" err="1">
                <a:latin typeface="Times New Roman" panose="02020603050405020304" pitchFamily="18" charset="0"/>
                <a:cs typeface="Times New Roman" panose="02020603050405020304" pitchFamily="18" charset="0"/>
              </a:rPr>
              <a:t>differently</a:t>
            </a:r>
            <a:r>
              <a:rPr lang="tr-TR" sz="3100" dirty="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Incredibly</a:t>
            </a:r>
            <a:r>
              <a:rPr lang="tr-TR" sz="3100" dirty="0" smtClean="0">
                <a:latin typeface="Times New Roman" panose="02020603050405020304" pitchFamily="18" charset="0"/>
                <a:cs typeface="Times New Roman" panose="02020603050405020304" pitchFamily="18" charset="0"/>
              </a:rPr>
              <a:t> </a:t>
            </a:r>
            <a:r>
              <a:rPr lang="tr-TR" sz="3100" dirty="0" err="1" smtClean="0">
                <a:latin typeface="Times New Roman" panose="02020603050405020304" pitchFamily="18" charset="0"/>
                <a:cs typeface="Times New Roman" panose="02020603050405020304" pitchFamily="18" charset="0"/>
              </a:rPr>
              <a:t>creative</a:t>
            </a:r>
            <a:r>
              <a:rPr lang="tr-TR" sz="3100" dirty="0" smtClean="0">
                <a:latin typeface="Times New Roman" panose="02020603050405020304" pitchFamily="18" charset="0"/>
                <a:cs typeface="Times New Roman" panose="02020603050405020304" pitchFamily="18" charset="0"/>
              </a:rPr>
              <a:t>!</a:t>
            </a:r>
            <a:endParaRPr lang="tr-TR" sz="3100"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1813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1718"/>
            <a:ext cx="10515600" cy="582706"/>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References</a:t>
            </a:r>
            <a:r>
              <a:rPr lang="tr-TR" b="1" dirty="0" smtClean="0">
                <a:solidFill>
                  <a:srgbClr val="C00000"/>
                </a:solidFill>
                <a:latin typeface="Times New Roman" panose="02020603050405020304" pitchFamily="18" charset="0"/>
                <a:cs typeface="Times New Roman" panose="02020603050405020304" pitchFamily="18" charset="0"/>
              </a:rPr>
              <a:t>:</a:t>
            </a:r>
            <a:endParaRPr lang="tr-TR" dirty="0">
              <a:solidFill>
                <a:srgbClr val="C00000"/>
              </a:solidFill>
            </a:endParaRPr>
          </a:p>
        </p:txBody>
      </p:sp>
      <p:sp>
        <p:nvSpPr>
          <p:cNvPr id="3" name="İçerik Yer Tutucusu 2"/>
          <p:cNvSpPr>
            <a:spLocks noGrp="1"/>
          </p:cNvSpPr>
          <p:nvPr>
            <p:ph idx="1"/>
          </p:nvPr>
        </p:nvSpPr>
        <p:spPr>
          <a:xfrm>
            <a:off x="838200" y="654424"/>
            <a:ext cx="10515600" cy="5522539"/>
          </a:xfrm>
        </p:spPr>
        <p:txBody>
          <a:bodyPr>
            <a:normAutofit fontScale="92500" lnSpcReduction="10000"/>
          </a:bodyPr>
          <a:lstStyle/>
          <a:p>
            <a:r>
              <a:rPr lang="tr-TR" dirty="0" smtClean="0">
                <a:latin typeface="Times New Roman" panose="02020603050405020304" pitchFamily="18" charset="0"/>
                <a:cs typeface="Times New Roman" panose="02020603050405020304" pitchFamily="18" charset="0"/>
              </a:rPr>
              <a:t>Aksan</a:t>
            </a:r>
            <a:r>
              <a:rPr lang="tr-TR" dirty="0">
                <a:latin typeface="Times New Roman" panose="02020603050405020304" pitchFamily="18" charset="0"/>
                <a:cs typeface="Times New Roman" panose="02020603050405020304" pitchFamily="18" charset="0"/>
              </a:rPr>
              <a:t>, Doğan. 1982. </a:t>
            </a:r>
            <a:r>
              <a:rPr lang="tr-TR" i="1" dirty="0">
                <a:latin typeface="Times New Roman" panose="02020603050405020304" pitchFamily="18" charset="0"/>
                <a:cs typeface="Times New Roman" panose="02020603050405020304" pitchFamily="18" charset="0"/>
              </a:rPr>
              <a:t>Her Yönüyle Dil-Ana Çizgileriyle Dilbilim</a:t>
            </a:r>
            <a:r>
              <a:rPr lang="tr-TR" dirty="0">
                <a:latin typeface="Times New Roman" panose="02020603050405020304" pitchFamily="18" charset="0"/>
                <a:cs typeface="Times New Roman" panose="02020603050405020304" pitchFamily="18" charset="0"/>
              </a:rPr>
              <a:t>. Ankara: TDK Yayınları.</a:t>
            </a:r>
          </a:p>
          <a:p>
            <a:r>
              <a:rPr lang="tr-TR" dirty="0" err="1">
                <a:latin typeface="Times New Roman" panose="02020603050405020304" pitchFamily="18" charset="0"/>
                <a:cs typeface="Times New Roman" panose="02020603050405020304" pitchFamily="18" charset="0"/>
              </a:rPr>
              <a:t>Appel</a:t>
            </a:r>
            <a:r>
              <a:rPr lang="tr-TR" dirty="0">
                <a:latin typeface="Times New Roman" panose="02020603050405020304" pitchFamily="18" charset="0"/>
                <a:cs typeface="Times New Roman" panose="02020603050405020304" pitchFamily="18" charset="0"/>
              </a:rPr>
              <a:t> R. </a:t>
            </a:r>
            <a:r>
              <a:rPr lang="tr-TR" i="1" dirty="0">
                <a:latin typeface="Times New Roman" panose="02020603050405020304" pitchFamily="18" charset="0"/>
                <a:cs typeface="Times New Roman" panose="02020603050405020304" pitchFamily="18" charset="0"/>
              </a:rPr>
              <a:t>et al.</a:t>
            </a:r>
            <a:r>
              <a:rPr lang="tr-TR" dirty="0">
                <a:latin typeface="Times New Roman" panose="02020603050405020304" pitchFamily="18" charset="0"/>
                <a:cs typeface="Times New Roman" panose="02020603050405020304" pitchFamily="18" charset="0"/>
              </a:rPr>
              <a:t> 1992. </a:t>
            </a:r>
            <a:r>
              <a:rPr lang="tr-TR" i="1" dirty="0" err="1">
                <a:latin typeface="Times New Roman" panose="02020603050405020304" pitchFamily="18" charset="0"/>
                <a:cs typeface="Times New Roman" panose="02020603050405020304" pitchFamily="18" charset="0"/>
              </a:rPr>
              <a:t>Inleiding</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Algemene</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Taalwetenschap</a:t>
            </a:r>
            <a:r>
              <a:rPr lang="tr-TR" dirty="0">
                <a:latin typeface="Times New Roman" panose="02020603050405020304" pitchFamily="18" charset="0"/>
                <a:cs typeface="Times New Roman" panose="02020603050405020304" pitchFamily="18" charset="0"/>
              </a:rPr>
              <a:t>. Dordrecht: ICG Publications.</a:t>
            </a:r>
          </a:p>
          <a:p>
            <a:r>
              <a:rPr lang="tr-TR" dirty="0">
                <a:latin typeface="Times New Roman" panose="02020603050405020304" pitchFamily="18" charset="0"/>
                <a:cs typeface="Times New Roman" panose="02020603050405020304" pitchFamily="18" charset="0"/>
              </a:rPr>
              <a:t>Toklu, Osman. 2007. </a:t>
            </a:r>
            <a:r>
              <a:rPr lang="tr-TR" i="1" dirty="0">
                <a:latin typeface="Times New Roman" panose="02020603050405020304" pitchFamily="18" charset="0"/>
                <a:cs typeface="Times New Roman" panose="02020603050405020304" pitchFamily="18" charset="0"/>
              </a:rPr>
              <a:t>Dilbilime Giriş</a:t>
            </a:r>
            <a:r>
              <a:rPr lang="tr-TR" dirty="0">
                <a:latin typeface="Times New Roman" panose="02020603050405020304" pitchFamily="18" charset="0"/>
                <a:cs typeface="Times New Roman" panose="02020603050405020304" pitchFamily="18" charset="0"/>
              </a:rPr>
              <a:t>. Ankara: </a:t>
            </a:r>
            <a:r>
              <a:rPr lang="tr-TR" dirty="0" err="1">
                <a:latin typeface="Times New Roman" panose="02020603050405020304" pitchFamily="18" charset="0"/>
                <a:cs typeface="Times New Roman" panose="02020603050405020304" pitchFamily="18" charset="0"/>
              </a:rPr>
              <a:t>Akçağ</a:t>
            </a:r>
            <a:r>
              <a:rPr lang="tr-TR" dirty="0">
                <a:latin typeface="Times New Roman" panose="02020603050405020304" pitchFamily="18" charset="0"/>
                <a:cs typeface="Times New Roman" panose="02020603050405020304" pitchFamily="18" charset="0"/>
              </a:rPr>
              <a:t> Yayınları.</a:t>
            </a:r>
          </a:p>
          <a:p>
            <a:r>
              <a:rPr lang="tr-TR" dirty="0">
                <a:latin typeface="Times New Roman" panose="02020603050405020304" pitchFamily="18" charset="0"/>
                <a:cs typeface="Times New Roman" panose="02020603050405020304" pitchFamily="18" charset="0"/>
              </a:rPr>
              <a:t>Kıran, Zeynel &amp; Ayşe </a:t>
            </a:r>
            <a:r>
              <a:rPr lang="tr-TR" dirty="0" smtClean="0">
                <a:latin typeface="Times New Roman" panose="02020603050405020304" pitchFamily="18" charset="0"/>
                <a:cs typeface="Times New Roman" panose="02020603050405020304" pitchFamily="18" charset="0"/>
              </a:rPr>
              <a:t>Kıran. 2001. </a:t>
            </a:r>
            <a:r>
              <a:rPr lang="tr-TR" i="1" dirty="0">
                <a:latin typeface="Times New Roman" panose="02020603050405020304" pitchFamily="18" charset="0"/>
                <a:cs typeface="Times New Roman" panose="02020603050405020304" pitchFamily="18" charset="0"/>
              </a:rPr>
              <a:t>Dilbilime Giriş</a:t>
            </a:r>
            <a:r>
              <a:rPr lang="tr-TR" dirty="0">
                <a:latin typeface="Times New Roman" panose="02020603050405020304" pitchFamily="18" charset="0"/>
                <a:cs typeface="Times New Roman" panose="02020603050405020304" pitchFamily="18" charset="0"/>
              </a:rPr>
              <a:t>. Ankara: Seçkin </a:t>
            </a:r>
            <a:r>
              <a:rPr lang="tr-TR" dirty="0" smtClean="0">
                <a:latin typeface="Times New Roman" panose="02020603050405020304" pitchFamily="18" charset="0"/>
                <a:cs typeface="Times New Roman" panose="02020603050405020304" pitchFamily="18" charset="0"/>
              </a:rPr>
              <a:t>Yayınları</a:t>
            </a:r>
          </a:p>
          <a:p>
            <a:r>
              <a:rPr lang="tr-TR" dirty="0">
                <a:latin typeface="Times New Roman" panose="02020603050405020304" pitchFamily="18" charset="0"/>
                <a:cs typeface="Times New Roman" panose="02020603050405020304" pitchFamily="18" charset="0"/>
                <a:hlinkClick r:id="rId2"/>
              </a:rPr>
              <a:t>https://</a:t>
            </a:r>
            <a:r>
              <a:rPr lang="tr-TR" dirty="0" smtClean="0">
                <a:latin typeface="Times New Roman" panose="02020603050405020304" pitchFamily="18" charset="0"/>
                <a:cs typeface="Times New Roman" panose="02020603050405020304" pitchFamily="18" charset="0"/>
                <a:hlinkClick r:id="rId2"/>
              </a:rPr>
              <a:t>www.britannica.com/topic/language#ref27158</a:t>
            </a:r>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hlinkClick r:id="rId3"/>
              </a:rPr>
              <a:t>https://www.uio.no/studier/emner/hf/ikos/EXFAC03-AAS/h05/larestoff/linguistics/Chapter%201.(H05).</a:t>
            </a:r>
            <a:r>
              <a:rPr lang="tr-TR" dirty="0" smtClean="0">
                <a:latin typeface="Times New Roman" panose="02020603050405020304" pitchFamily="18" charset="0"/>
                <a:cs typeface="Times New Roman" panose="02020603050405020304" pitchFamily="18" charset="0"/>
                <a:hlinkClick r:id="rId3"/>
              </a:rPr>
              <a:t>pdf</a:t>
            </a:r>
            <a:endParaRPr lang="tr-TR" dirty="0" smtClean="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hlinkClick r:id="rId4"/>
              </a:rPr>
              <a:t>https://</a:t>
            </a:r>
            <a:r>
              <a:rPr lang="tr-TR" dirty="0" smtClean="0">
                <a:latin typeface="Times New Roman" panose="02020603050405020304" pitchFamily="18" charset="0"/>
                <a:cs typeface="Times New Roman" panose="02020603050405020304" pitchFamily="18" charset="0"/>
                <a:hlinkClick r:id="rId4"/>
              </a:rPr>
              <a:t>www.thoughtco.com/what-is-a-language-1691218</a:t>
            </a:r>
            <a:endParaRPr lang="tr-TR" dirty="0" smtClean="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hlinkClick r:id="rId5"/>
              </a:rPr>
              <a:t>https://</a:t>
            </a:r>
            <a:r>
              <a:rPr lang="tr-TR" dirty="0" smtClean="0">
                <a:latin typeface="Times New Roman" panose="02020603050405020304" pitchFamily="18" charset="0"/>
                <a:cs typeface="Times New Roman" panose="02020603050405020304" pitchFamily="18" charset="0"/>
                <a:hlinkClick r:id="rId5"/>
              </a:rPr>
              <a:t>www.asha.org/public/speech/development/language_speech</a:t>
            </a:r>
            <a:endParaRPr lang="tr-TR" dirty="0" smtClean="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hlinkClick r:id="rId6"/>
              </a:rPr>
              <a:t>https://</a:t>
            </a:r>
            <a:r>
              <a:rPr lang="tr-TR" dirty="0" smtClean="0">
                <a:latin typeface="Times New Roman" panose="02020603050405020304" pitchFamily="18" charset="0"/>
                <a:cs typeface="Times New Roman" panose="02020603050405020304" pitchFamily="18" charset="0"/>
                <a:hlinkClick r:id="rId6"/>
              </a:rPr>
              <a:t>www.babbel.com/en/magazine/what-is-language</a:t>
            </a: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26449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5129" y="0"/>
            <a:ext cx="11421035" cy="627529"/>
          </a:xfrm>
        </p:spPr>
        <p:txBody>
          <a:bodyPr>
            <a:normAutofit fontScale="90000"/>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What</a:t>
            </a:r>
            <a:r>
              <a:rPr lang="tr-TR" b="1" dirty="0" smtClean="0">
                <a:solidFill>
                  <a:srgbClr val="C00000"/>
                </a:solidFill>
                <a:latin typeface="Times New Roman" panose="02020603050405020304" pitchFamily="18" charset="0"/>
                <a:cs typeface="Times New Roman" panose="02020603050405020304" pitchFamily="18" charset="0"/>
              </a:rPr>
              <a:t> is </a:t>
            </a:r>
            <a:r>
              <a:rPr lang="tr-TR" b="1" dirty="0" err="1" smtClean="0">
                <a:solidFill>
                  <a:srgbClr val="C00000"/>
                </a:solidFill>
                <a:latin typeface="Times New Roman" panose="02020603050405020304" pitchFamily="18" charset="0"/>
                <a:cs typeface="Times New Roman" panose="02020603050405020304" pitchFamily="18" charset="0"/>
              </a:rPr>
              <a:t>language</a:t>
            </a:r>
            <a:r>
              <a:rPr lang="tr-TR" b="1" dirty="0" smtClean="0">
                <a:solidFill>
                  <a:srgbClr val="C00000"/>
                </a:solidFill>
                <a:latin typeface="Times New Roman" panose="02020603050405020304" pitchFamily="18" charset="0"/>
                <a:cs typeface="Times New Roman" panose="02020603050405020304" pitchFamily="18" charset="0"/>
              </a:rPr>
              <a:t>?</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475129" y="627529"/>
            <a:ext cx="11421035" cy="5683623"/>
          </a:xfrm>
        </p:spPr>
        <p:txBody>
          <a:bodyPr>
            <a:normAutofit lnSpcReduction="10000"/>
          </a:bodyPr>
          <a:lstStyle/>
          <a:p>
            <a:pPr algn="just"/>
            <a:r>
              <a:rPr lang="tr-TR" dirty="0" err="1" smtClean="0">
                <a:latin typeface="Times New Roman" panose="02020603050405020304" pitchFamily="18" charset="0"/>
                <a:cs typeface="Times New Roman" panose="02020603050405020304" pitchFamily="18" charset="0"/>
              </a:rPr>
              <a:t>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course</a:t>
            </a:r>
            <a:r>
              <a:rPr lang="tr-TR" dirty="0" smtClean="0">
                <a:latin typeface="Times New Roman" panose="02020603050405020304" pitchFamily="18" charset="0"/>
                <a:cs typeface="Times New Roman" panose="02020603050405020304" pitchFamily="18" charset="0"/>
              </a:rPr>
              <a:t>, an </a:t>
            </a:r>
            <a:r>
              <a:rPr lang="tr-TR" dirty="0" err="1" smtClean="0">
                <a:latin typeface="Times New Roman" panose="02020603050405020304" pitchFamily="18" charset="0"/>
                <a:cs typeface="Times New Roman" panose="02020603050405020304" pitchFamily="18" charset="0"/>
              </a:rPr>
              <a:t>introduction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will</a:t>
            </a:r>
            <a:r>
              <a:rPr lang="tr-TR" dirty="0" smtClean="0">
                <a:latin typeface="Times New Roman" panose="02020603050405020304" pitchFamily="18" charset="0"/>
                <a:cs typeface="Times New Roman" panose="02020603050405020304" pitchFamily="18" charset="0"/>
              </a:rPr>
              <a:t> be </a:t>
            </a:r>
            <a:r>
              <a:rPr lang="tr-TR" dirty="0" err="1" smtClean="0">
                <a:latin typeface="Times New Roman" panose="02020603050405020304" pitchFamily="18" charset="0"/>
                <a:cs typeface="Times New Roman" panose="02020603050405020304" pitchFamily="18" charset="0"/>
              </a:rPr>
              <a:t>given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students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with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regard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study</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Firstly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will</a:t>
            </a:r>
            <a:r>
              <a:rPr lang="tr-TR" dirty="0" smtClean="0">
                <a:latin typeface="Times New Roman" panose="02020603050405020304" pitchFamily="18" charset="0"/>
                <a:cs typeface="Times New Roman" panose="02020603050405020304" pitchFamily="18" charset="0"/>
              </a:rPr>
              <a:t> be a </a:t>
            </a:r>
            <a:r>
              <a:rPr lang="tr-TR" dirty="0" err="1" smtClean="0">
                <a:latin typeface="Times New Roman" panose="02020603050405020304" pitchFamily="18" charset="0"/>
                <a:cs typeface="Times New Roman" panose="02020603050405020304" pitchFamily="18" charset="0"/>
              </a:rPr>
              <a:t>discussion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about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possible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ways</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came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exist</a:t>
            </a:r>
            <a:r>
              <a:rPr lang="tr-TR" dirty="0" smtClean="0">
                <a:latin typeface="Times New Roman" panose="02020603050405020304" pitchFamily="18" charset="0"/>
                <a:cs typeface="Times New Roman" panose="02020603050405020304" pitchFamily="18" charset="0"/>
              </a:rPr>
              <a:t> as a main </a:t>
            </a:r>
            <a:r>
              <a:rPr lang="tr-TR" dirty="0" err="1" smtClean="0">
                <a:latin typeface="Times New Roman" panose="02020603050405020304" pitchFamily="18" charset="0"/>
                <a:cs typeface="Times New Roman" panose="02020603050405020304" pitchFamily="18" charset="0"/>
              </a:rPr>
              <a:t>tool</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communication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beings</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algn="just"/>
            <a:r>
              <a:rPr lang="tr-TR" dirty="0" err="1" smtClean="0">
                <a:latin typeface="Times New Roman" panose="02020603050405020304" pitchFamily="18" charset="0"/>
                <a:cs typeface="Times New Roman" panose="02020603050405020304" pitchFamily="18" charset="0"/>
              </a:rPr>
              <a:t>Secondly</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brief</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account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should</a:t>
            </a:r>
            <a:r>
              <a:rPr lang="tr-TR" dirty="0" smtClean="0">
                <a:latin typeface="Times New Roman" panose="02020603050405020304" pitchFamily="18" charset="0"/>
                <a:cs typeface="Times New Roman" panose="02020603050405020304" pitchFamily="18" charset="0"/>
              </a:rPr>
              <a:t> be </a:t>
            </a:r>
            <a:r>
              <a:rPr lang="tr-TR" dirty="0" err="1" smtClean="0">
                <a:latin typeface="Times New Roman" panose="02020603050405020304" pitchFamily="18" charset="0"/>
                <a:cs typeface="Times New Roman" panose="02020603050405020304" pitchFamily="18" charset="0"/>
              </a:rPr>
              <a:t>primarily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given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existence</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differences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similarities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between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possible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reasons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outcome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similar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one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another</a:t>
            </a:r>
            <a:r>
              <a:rPr lang="tr-TR" dirty="0" smtClean="0">
                <a:latin typeface="Times New Roman" panose="02020603050405020304" pitchFamily="18" charset="0"/>
                <a:cs typeface="Times New Roman" panose="02020603050405020304" pitchFamily="18" charset="0"/>
              </a:rPr>
              <a:t>, but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same</a:t>
            </a:r>
            <a:r>
              <a:rPr lang="tr-TR" dirty="0" smtClean="0">
                <a:latin typeface="Times New Roman" panose="02020603050405020304" pitchFamily="18" charset="0"/>
                <a:cs typeface="Times New Roman" panose="02020603050405020304" pitchFamily="18" charset="0"/>
              </a:rPr>
              <a:t> time </a:t>
            </a:r>
            <a:r>
              <a:rPr lang="tr-TR" dirty="0" err="1" smtClean="0">
                <a:latin typeface="Times New Roman" panose="02020603050405020304" pitchFamily="18" charset="0"/>
                <a:cs typeface="Times New Roman" panose="02020603050405020304" pitchFamily="18" charset="0"/>
              </a:rPr>
              <a:t>they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different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across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whole</a:t>
            </a:r>
            <a:r>
              <a:rPr lang="tr-TR" dirty="0" smtClean="0">
                <a:latin typeface="Times New Roman" panose="02020603050405020304" pitchFamily="18" charset="0"/>
                <a:cs typeface="Times New Roman" panose="02020603050405020304" pitchFamily="18" charset="0"/>
              </a:rPr>
              <a:t> planet? </a:t>
            </a:r>
            <a:r>
              <a:rPr lang="tr-TR" dirty="0" err="1" smtClean="0">
                <a:latin typeface="Times New Roman" panose="02020603050405020304" pitchFamily="18" charset="0"/>
                <a:cs typeface="Times New Roman" panose="02020603050405020304" pitchFamily="18" charset="0"/>
              </a:rPr>
              <a:t>What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makes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similar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different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with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respect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each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other</a:t>
            </a:r>
            <a:r>
              <a:rPr lang="tr-TR" dirty="0" smtClean="0">
                <a:latin typeface="Times New Roman" panose="02020603050405020304" pitchFamily="18" charset="0"/>
                <a:cs typeface="Times New Roman" panose="02020603050405020304" pitchFamily="18" charset="0"/>
              </a:rPr>
              <a:t>? How </a:t>
            </a:r>
            <a:r>
              <a:rPr lang="tr-TR" dirty="0" err="1" smtClean="0">
                <a:latin typeface="Times New Roman" panose="02020603050405020304" pitchFamily="18" charset="0"/>
                <a:cs typeface="Times New Roman" panose="02020603050405020304" pitchFamily="18" charset="0"/>
              </a:rPr>
              <a:t>should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account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structurally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lexically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close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distant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other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words</a:t>
            </a:r>
            <a:r>
              <a:rPr lang="tr-TR" dirty="0" smtClean="0">
                <a:latin typeface="Times New Roman" panose="02020603050405020304" pitchFamily="18" charset="0"/>
                <a:cs typeface="Times New Roman" panose="02020603050405020304" pitchFamily="18" charset="0"/>
              </a:rPr>
              <a:t>, how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why</a:t>
            </a:r>
            <a:r>
              <a:rPr lang="tr-TR" dirty="0" smtClean="0">
                <a:latin typeface="Times New Roman" panose="02020603050405020304" pitchFamily="18" charset="0"/>
                <a:cs typeface="Times New Roman" panose="02020603050405020304" pitchFamily="18" charset="0"/>
              </a:rPr>
              <a:t> do </a:t>
            </a:r>
            <a:r>
              <a:rPr lang="tr-TR" dirty="0" err="1" smtClean="0">
                <a:latin typeface="Times New Roman" panose="02020603050405020304" pitchFamily="18" charset="0"/>
                <a:cs typeface="Times New Roman" panose="02020603050405020304" pitchFamily="18" charset="0"/>
              </a:rPr>
              <a:t>languages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resemble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each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other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What</a:t>
            </a:r>
            <a:r>
              <a:rPr lang="tr-TR" dirty="0" smtClean="0">
                <a:latin typeface="Times New Roman" panose="02020603050405020304" pitchFamily="18" charset="0"/>
                <a:cs typeface="Times New Roman" panose="02020603050405020304" pitchFamily="18" charset="0"/>
              </a:rPr>
              <a:t> can be </a:t>
            </a:r>
            <a:r>
              <a:rPr lang="tr-TR" dirty="0" err="1" smtClean="0">
                <a:latin typeface="Times New Roman" panose="02020603050405020304" pitchFamily="18" charset="0"/>
                <a:cs typeface="Times New Roman" panose="02020603050405020304" pitchFamily="18" charset="0"/>
              </a:rPr>
              <a:t>possible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reasons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have</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faculty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kind</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processes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arising</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ability</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beings</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196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37534"/>
          </a:xfrm>
        </p:spPr>
        <p:txBody>
          <a:bodyPr>
            <a:normAutofit fontScale="90000"/>
          </a:bodyPr>
          <a:lstStyle/>
          <a:p>
            <a:pPr algn="ctr"/>
            <a:r>
              <a:rPr lang="tr-TR" sz="3200" b="1" dirty="0" err="1" smtClean="0">
                <a:solidFill>
                  <a:srgbClr val="C00000"/>
                </a:solidFill>
                <a:latin typeface="Times New Roman" panose="02020603050405020304" pitchFamily="18" charset="0"/>
                <a:cs typeface="Times New Roman" panose="02020603050405020304" pitchFamily="18" charset="0"/>
              </a:rPr>
              <a:t>Different</a:t>
            </a:r>
            <a:r>
              <a:rPr lang="tr-TR" sz="3200" b="1" dirty="0" smtClean="0">
                <a:solidFill>
                  <a:srgbClr val="C00000"/>
                </a:solidFill>
                <a:latin typeface="Times New Roman" panose="02020603050405020304" pitchFamily="18" charset="0"/>
                <a:cs typeface="Times New Roman" panose="02020603050405020304" pitchFamily="18" charset="0"/>
              </a:rPr>
              <a:t> </a:t>
            </a:r>
            <a:r>
              <a:rPr lang="tr-TR" sz="3200" b="1" dirty="0" err="1" smtClean="0">
                <a:solidFill>
                  <a:srgbClr val="C00000"/>
                </a:solidFill>
                <a:latin typeface="Times New Roman" panose="02020603050405020304" pitchFamily="18" charset="0"/>
                <a:cs typeface="Times New Roman" panose="02020603050405020304" pitchFamily="18" charset="0"/>
              </a:rPr>
              <a:t>aspects</a:t>
            </a:r>
            <a:r>
              <a:rPr lang="tr-TR" sz="3200" b="1" dirty="0" smtClean="0">
                <a:solidFill>
                  <a:srgbClr val="C00000"/>
                </a:solidFill>
                <a:latin typeface="Times New Roman" panose="02020603050405020304" pitchFamily="18" charset="0"/>
                <a:cs typeface="Times New Roman" panose="02020603050405020304" pitchFamily="18" charset="0"/>
              </a:rPr>
              <a:t> of </a:t>
            </a:r>
            <a:r>
              <a:rPr lang="tr-TR" sz="3200" b="1" dirty="0" err="1" smtClean="0">
                <a:solidFill>
                  <a:srgbClr val="C00000"/>
                </a:solidFill>
                <a:latin typeface="Times New Roman" panose="02020603050405020304" pitchFamily="18" charset="0"/>
                <a:cs typeface="Times New Roman" panose="02020603050405020304" pitchFamily="18" charset="0"/>
              </a:rPr>
              <a:t>human</a:t>
            </a:r>
            <a:r>
              <a:rPr lang="tr-TR" sz="3200" b="1" dirty="0" smtClean="0">
                <a:solidFill>
                  <a:srgbClr val="C00000"/>
                </a:solidFill>
                <a:latin typeface="Times New Roman" panose="02020603050405020304" pitchFamily="18" charset="0"/>
                <a:cs typeface="Times New Roman" panose="02020603050405020304" pitchFamily="18" charset="0"/>
              </a:rPr>
              <a:t> </a:t>
            </a:r>
            <a:r>
              <a:rPr lang="tr-TR" sz="3200" b="1" dirty="0" err="1" smtClean="0">
                <a:solidFill>
                  <a:srgbClr val="C00000"/>
                </a:solidFill>
                <a:latin typeface="Times New Roman" panose="02020603050405020304" pitchFamily="18" charset="0"/>
                <a:cs typeface="Times New Roman" panose="02020603050405020304" pitchFamily="18" charset="0"/>
              </a:rPr>
              <a:t>language</a:t>
            </a:r>
            <a:r>
              <a:rPr lang="tr-TR" sz="3200" b="1" dirty="0" smtClean="0">
                <a:solidFill>
                  <a:srgbClr val="C00000"/>
                </a:solidFill>
                <a:latin typeface="Times New Roman" panose="02020603050405020304" pitchFamily="18" charset="0"/>
                <a:cs typeface="Times New Roman" panose="02020603050405020304" pitchFamily="18" charset="0"/>
              </a:rPr>
              <a:t> </a:t>
            </a:r>
            <a:r>
              <a:rPr lang="tr-TR" sz="3200" b="1" dirty="0" err="1" smtClean="0">
                <a:solidFill>
                  <a:srgbClr val="C00000"/>
                </a:solidFill>
                <a:latin typeface="Times New Roman" panose="02020603050405020304" pitchFamily="18" charset="0"/>
                <a:cs typeface="Times New Roman" panose="02020603050405020304" pitchFamily="18" charset="0"/>
              </a:rPr>
              <a:t>based</a:t>
            </a:r>
            <a:r>
              <a:rPr lang="tr-TR" sz="3200" b="1" dirty="0" smtClean="0">
                <a:solidFill>
                  <a:srgbClr val="C00000"/>
                </a:solidFill>
                <a:latin typeface="Times New Roman" panose="02020603050405020304" pitchFamily="18" charset="0"/>
                <a:cs typeface="Times New Roman" panose="02020603050405020304" pitchFamily="18" charset="0"/>
              </a:rPr>
              <a:t> on </a:t>
            </a:r>
            <a:r>
              <a:rPr lang="tr-TR" sz="3200" b="1" dirty="0" err="1" smtClean="0">
                <a:solidFill>
                  <a:srgbClr val="C00000"/>
                </a:solidFill>
                <a:latin typeface="Times New Roman" panose="02020603050405020304" pitchFamily="18" charset="0"/>
                <a:cs typeface="Times New Roman" panose="02020603050405020304" pitchFamily="18" charset="0"/>
              </a:rPr>
              <a:t>its</a:t>
            </a:r>
            <a:r>
              <a:rPr lang="tr-TR" sz="3200" b="1" dirty="0" smtClean="0">
                <a:solidFill>
                  <a:srgbClr val="C00000"/>
                </a:solidFill>
                <a:latin typeface="Times New Roman" panose="02020603050405020304" pitchFamily="18" charset="0"/>
                <a:cs typeface="Times New Roman" panose="02020603050405020304" pitchFamily="18" charset="0"/>
              </a:rPr>
              <a:t> </a:t>
            </a:r>
            <a:r>
              <a:rPr lang="tr-TR" sz="3200" b="1" dirty="0" err="1" smtClean="0">
                <a:solidFill>
                  <a:srgbClr val="C00000"/>
                </a:solidFill>
                <a:latin typeface="Times New Roman" panose="02020603050405020304" pitchFamily="18" charset="0"/>
                <a:cs typeface="Times New Roman" panose="02020603050405020304" pitchFamily="18" charset="0"/>
              </a:rPr>
              <a:t>definition</a:t>
            </a:r>
            <a:r>
              <a:rPr lang="tr-TR" sz="3200" b="1" dirty="0" smtClean="0">
                <a:solidFill>
                  <a:srgbClr val="C00000"/>
                </a:solidFill>
                <a:latin typeface="Times New Roman" panose="02020603050405020304" pitchFamily="18" charset="0"/>
                <a:cs typeface="Times New Roman" panose="02020603050405020304" pitchFamily="18" charset="0"/>
              </a:rPr>
              <a:t>: </a:t>
            </a:r>
            <a:r>
              <a:rPr lang="tr-TR" sz="3200" b="1" dirty="0" err="1" smtClean="0">
                <a:solidFill>
                  <a:srgbClr val="C00000"/>
                </a:solidFill>
                <a:latin typeface="Times New Roman" panose="02020603050405020304" pitchFamily="18" charset="0"/>
                <a:cs typeface="Times New Roman" panose="02020603050405020304" pitchFamily="18" charset="0"/>
              </a:rPr>
              <a:t>what</a:t>
            </a:r>
            <a:r>
              <a:rPr lang="tr-TR" sz="3200" b="1" dirty="0" smtClean="0">
                <a:solidFill>
                  <a:srgbClr val="C00000"/>
                </a:solidFill>
                <a:latin typeface="Times New Roman" panose="02020603050405020304" pitchFamily="18" charset="0"/>
                <a:cs typeface="Times New Roman" panose="02020603050405020304" pitchFamily="18" charset="0"/>
              </a:rPr>
              <a:t> is </a:t>
            </a:r>
            <a:r>
              <a:rPr lang="tr-TR" sz="3200" b="1" dirty="0" err="1" smtClean="0">
                <a:solidFill>
                  <a:srgbClr val="C00000"/>
                </a:solidFill>
                <a:latin typeface="Times New Roman" panose="02020603050405020304" pitchFamily="18" charset="0"/>
                <a:cs typeface="Times New Roman" panose="02020603050405020304" pitchFamily="18" charset="0"/>
              </a:rPr>
              <a:t>language</a:t>
            </a:r>
            <a:r>
              <a:rPr lang="tr-TR" sz="3200" b="1" dirty="0" smtClean="0">
                <a:solidFill>
                  <a:srgbClr val="C00000"/>
                </a:solidFill>
                <a:latin typeface="Times New Roman" panose="02020603050405020304" pitchFamily="18" charset="0"/>
                <a:cs typeface="Times New Roman" panose="02020603050405020304" pitchFamily="18" charset="0"/>
              </a:rPr>
              <a:t>?</a:t>
            </a:r>
            <a:endParaRPr lang="tr-TR" sz="3200"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1344706"/>
            <a:ext cx="10515600" cy="4832257"/>
          </a:xfrm>
        </p:spPr>
        <p:txBody>
          <a:bodyPr>
            <a:normAutofit fontScale="70000" lnSpcReduction="20000"/>
          </a:bodyPr>
          <a:lstStyle/>
          <a:p>
            <a:pPr algn="just"/>
            <a:r>
              <a:rPr lang="tr-TR" dirty="0" smtClean="0">
                <a:latin typeface="Times New Roman" panose="02020603050405020304" pitchFamily="18" charset="0"/>
                <a:cs typeface="Times New Roman" panose="02020603050405020304" pitchFamily="18" charset="0"/>
              </a:rPr>
              <a:t>Language is a </a:t>
            </a:r>
            <a:r>
              <a:rPr lang="tr-TR" dirty="0" err="1" smtClean="0">
                <a:latin typeface="Times New Roman" panose="02020603050405020304" pitchFamily="18" charset="0"/>
                <a:cs typeface="Times New Roman" panose="02020603050405020304" pitchFamily="18" charset="0"/>
              </a:rPr>
              <a:t>tool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thinking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acting</a:t>
            </a:r>
            <a:r>
              <a:rPr lang="tr-TR" dirty="0" smtClean="0">
                <a:latin typeface="Times New Roman" panose="02020603050405020304" pitchFamily="18" charset="0"/>
                <a:cs typeface="Times New Roman" panose="02020603050405020304" pitchFamily="18" charset="0"/>
              </a:rPr>
              <a:t>. Language is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most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important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tool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communication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understanding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between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beings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approach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emphasizes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functional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aspect</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Language is a set of </a:t>
            </a:r>
            <a:r>
              <a:rPr lang="tr-TR" dirty="0" err="1" smtClean="0">
                <a:latin typeface="Times New Roman" panose="02020603050405020304" pitchFamily="18" charset="0"/>
                <a:cs typeface="Times New Roman" panose="02020603050405020304" pitchFamily="18" charset="0"/>
              </a:rPr>
              <a:t>symbols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used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mainly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communication</a:t>
            </a:r>
            <a:r>
              <a:rPr lang="tr-TR"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is </a:t>
            </a: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system of conventional </a:t>
            </a:r>
            <a:r>
              <a:rPr lang="en-US" dirty="0" smtClean="0">
                <a:latin typeface="Times New Roman" panose="02020603050405020304" pitchFamily="18" charset="0"/>
                <a:cs typeface="Times New Roman" panose="02020603050405020304" pitchFamily="18" charset="0"/>
              </a:rPr>
              <a:t>spoken</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or </a:t>
            </a:r>
            <a:r>
              <a:rPr lang="en-US" dirty="0">
                <a:latin typeface="Times New Roman" panose="02020603050405020304" pitchFamily="18" charset="0"/>
                <a:cs typeface="Times New Roman" panose="02020603050405020304" pitchFamily="18" charset="0"/>
              </a:rPr>
              <a:t>written </a:t>
            </a:r>
            <a:r>
              <a:rPr lang="en-US" dirty="0" smtClean="0">
                <a:latin typeface="Times New Roman" panose="02020603050405020304" pitchFamily="18" charset="0"/>
                <a:cs typeface="Times New Roman" panose="02020603050405020304" pitchFamily="18" charset="0"/>
              </a:rPr>
              <a:t>symbols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By</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means </a:t>
            </a:r>
            <a:r>
              <a:rPr lang="en-US" dirty="0">
                <a:latin typeface="Times New Roman" panose="02020603050405020304" pitchFamily="18" charset="0"/>
                <a:cs typeface="Times New Roman" panose="02020603050405020304" pitchFamily="18" charset="0"/>
              </a:rPr>
              <a:t>of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system</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human </a:t>
            </a:r>
            <a:r>
              <a:rPr lang="en-US" dirty="0">
                <a:latin typeface="Times New Roman" panose="02020603050405020304" pitchFamily="18" charset="0"/>
                <a:cs typeface="Times New Roman" panose="02020603050405020304" pitchFamily="18" charset="0"/>
              </a:rPr>
              <a:t>beings, as members of a </a:t>
            </a:r>
            <a:r>
              <a:rPr lang="en-US" dirty="0" smtClean="0">
                <a:latin typeface="Times New Roman" panose="02020603050405020304" pitchFamily="18" charset="0"/>
                <a:cs typeface="Times New Roman" panose="02020603050405020304" pitchFamily="18" charset="0"/>
              </a:rPr>
              <a:t>s</a:t>
            </a:r>
            <a:r>
              <a:rPr lang="tr-TR" dirty="0" err="1" smtClean="0">
                <a:latin typeface="Times New Roman" panose="02020603050405020304" pitchFamily="18" charset="0"/>
                <a:cs typeface="Times New Roman" panose="02020603050405020304" pitchFamily="18" charset="0"/>
              </a:rPr>
              <a:t>peech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community</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participants in its culture, express themselves. The functions of language include communication, the expression of identity, play, imaginative expression, and emotional release. Many definitions of language have been proposed. Henry Sweet, an English phonetician and language scholar, stated: “Language is the expression of ideas by means of speech-sounds combined into words. Words are combined into sentences, this combination answering to that of ideas into </a:t>
            </a:r>
            <a:r>
              <a:rPr lang="en-US" dirty="0" smtClean="0">
                <a:latin typeface="Times New Roman" panose="02020603050405020304" pitchFamily="18" charset="0"/>
                <a:cs typeface="Times New Roman" panose="02020603050405020304" pitchFamily="18" charset="0"/>
              </a:rPr>
              <a:t>thoughts</a:t>
            </a:r>
            <a:r>
              <a:rPr lang="tr-TR" dirty="0" smtClean="0">
                <a:latin typeface="Times New Roman" panose="02020603050405020304" pitchFamily="18" charset="0"/>
                <a:cs typeface="Times New Roman" panose="02020603050405020304" pitchFamily="18" charset="0"/>
              </a:rPr>
              <a:t>.</a:t>
            </a:r>
          </a:p>
          <a:p>
            <a:pPr algn="just"/>
            <a:r>
              <a:rPr lang="tr-TR" dirty="0" err="1" smtClean="0">
                <a:latin typeface="Times New Roman" panose="02020603050405020304" pitchFamily="18" charset="0"/>
                <a:cs typeface="Times New Roman" panose="02020603050405020304" pitchFamily="18" charset="0"/>
              </a:rPr>
              <a:t>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terms</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approach</a:t>
            </a:r>
            <a:r>
              <a:rPr lang="tr-TR" dirty="0" smtClean="0">
                <a:latin typeface="Times New Roman" panose="02020603050405020304" pitchFamily="18" charset="0"/>
                <a:cs typeface="Times New Roman" panose="02020603050405020304" pitchFamily="18" charset="0"/>
              </a:rPr>
              <a:t> of Chomsky in 1957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1965</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nature</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can be </a:t>
            </a:r>
            <a:r>
              <a:rPr lang="tr-TR" dirty="0" err="1" smtClean="0">
                <a:latin typeface="Times New Roman" panose="02020603050405020304" pitchFamily="18" charset="0"/>
                <a:cs typeface="Times New Roman" panose="02020603050405020304" pitchFamily="18" charset="0"/>
              </a:rPr>
              <a:t>considered</a:t>
            </a:r>
            <a:r>
              <a:rPr lang="tr-TR" dirty="0" smtClean="0">
                <a:latin typeface="Times New Roman" panose="02020603050405020304" pitchFamily="18" charset="0"/>
                <a:cs typeface="Times New Roman" panose="02020603050405020304" pitchFamily="18" charset="0"/>
              </a:rPr>
              <a:t> as a </a:t>
            </a:r>
            <a:r>
              <a:rPr lang="tr-TR" dirty="0" err="1" smtClean="0">
                <a:latin typeface="Times New Roman" panose="02020603050405020304" pitchFamily="18" charset="0"/>
                <a:cs typeface="Times New Roman" panose="02020603050405020304" pitchFamily="18" charset="0"/>
              </a:rPr>
              <a:t>function</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knowledge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attained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Thus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faculty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may</a:t>
            </a:r>
            <a:r>
              <a:rPr lang="tr-TR" dirty="0" smtClean="0">
                <a:latin typeface="Times New Roman" panose="02020603050405020304" pitchFamily="18" charset="0"/>
                <a:cs typeface="Times New Roman" panose="02020603050405020304" pitchFamily="18" charset="0"/>
              </a:rPr>
              <a:t> be </a:t>
            </a:r>
            <a:r>
              <a:rPr lang="tr-TR" dirty="0" err="1" smtClean="0">
                <a:latin typeface="Times New Roman" panose="02020603050405020304" pitchFamily="18" charset="0"/>
                <a:cs typeface="Times New Roman" panose="02020603050405020304" pitchFamily="18" charset="0"/>
              </a:rPr>
              <a:t>regarded</a:t>
            </a:r>
            <a:r>
              <a:rPr lang="tr-TR" dirty="0" smtClean="0">
                <a:latin typeface="Times New Roman" panose="02020603050405020304" pitchFamily="18" charset="0"/>
                <a:cs typeface="Times New Roman" panose="02020603050405020304" pitchFamily="18" charset="0"/>
              </a:rPr>
              <a:t> as a </a:t>
            </a:r>
            <a:r>
              <a:rPr lang="tr-TR" dirty="0" err="1" smtClean="0">
                <a:latin typeface="Times New Roman" panose="02020603050405020304" pitchFamily="18" charset="0"/>
                <a:cs typeface="Times New Roman" panose="02020603050405020304" pitchFamily="18" charset="0"/>
              </a:rPr>
              <a:t>fixed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function</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feature</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species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one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important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component</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mind</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function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integrates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experience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grammar</a:t>
            </a:r>
            <a:r>
              <a:rPr lang="tr-TR"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other words, language is all at once a tool and the mechanism that determines how we relate to the world, to each other, and, even to ourselves. </a:t>
            </a:r>
            <a:r>
              <a:rPr lang="en-US" dirty="0"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what makes us human.</a:t>
            </a:r>
            <a:r>
              <a:rPr lang="tr-TR" dirty="0" smtClean="0">
                <a:latin typeface="Times New Roman" panose="02020603050405020304" pitchFamily="18" charset="0"/>
                <a:cs typeface="Times New Roman" panose="02020603050405020304" pitchFamily="18" charset="0"/>
              </a:rPr>
              <a:t> (https</a:t>
            </a:r>
            <a:r>
              <a:rPr lang="tr-TR" dirty="0">
                <a:latin typeface="Times New Roman" panose="02020603050405020304" pitchFamily="18" charset="0"/>
                <a:cs typeface="Times New Roman" panose="02020603050405020304" pitchFamily="18" charset="0"/>
              </a:rPr>
              <a:t>://www.thoughtco.com/what-is-a-language-1691218)</a:t>
            </a:r>
            <a:endParaRPr lang="tr-TR" dirty="0" smtClean="0">
              <a:latin typeface="Times New Roman" panose="02020603050405020304" pitchFamily="18" charset="0"/>
              <a:cs typeface="Times New Roman" panose="02020603050405020304" pitchFamily="18" charset="0"/>
            </a:endParaRPr>
          </a:p>
          <a:p>
            <a:endParaRPr lang="tr-TR" dirty="0" smtClean="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3514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585134"/>
          </a:xfrm>
        </p:spPr>
        <p:txBody>
          <a:bodyPr>
            <a:normAutofit fontScale="90000"/>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What</a:t>
            </a:r>
            <a:r>
              <a:rPr lang="tr-TR" b="1" dirty="0" smtClean="0">
                <a:solidFill>
                  <a:srgbClr val="C00000"/>
                </a:solidFill>
                <a:latin typeface="Times New Roman" panose="02020603050405020304" pitchFamily="18" charset="0"/>
                <a:cs typeface="Times New Roman" panose="02020603050405020304" pitchFamily="18" charset="0"/>
              </a:rPr>
              <a:t> is </a:t>
            </a:r>
            <a:r>
              <a:rPr lang="tr-TR" b="1" dirty="0" err="1" smtClean="0">
                <a:solidFill>
                  <a:srgbClr val="C00000"/>
                </a:solidFill>
                <a:latin typeface="Times New Roman" panose="02020603050405020304" pitchFamily="18" charset="0"/>
                <a:cs typeface="Times New Roman" panose="02020603050405020304" pitchFamily="18" charset="0"/>
              </a:rPr>
              <a:t>language</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different</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definitions</a:t>
            </a:r>
            <a:r>
              <a:rPr lang="tr-TR" b="1" dirty="0" smtClean="0">
                <a:solidFill>
                  <a:srgbClr val="C00000"/>
                </a:solidFill>
                <a:latin typeface="Times New Roman" panose="02020603050405020304" pitchFamily="18" charset="0"/>
                <a:cs typeface="Times New Roman" panose="02020603050405020304" pitchFamily="18" charset="0"/>
              </a:rPr>
              <a:t>)</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1117412"/>
            <a:ext cx="10515600" cy="5238563"/>
          </a:xfrm>
        </p:spPr>
        <p:txBody>
          <a:bodyPr>
            <a:normAutofit lnSpcReduction="10000"/>
          </a:bodyPr>
          <a:lstStyle/>
          <a:p>
            <a:pPr algn="just"/>
            <a:r>
              <a:rPr lang="tr-TR" dirty="0" err="1" smtClean="0">
                <a:latin typeface="Times New Roman" panose="02020603050405020304" pitchFamily="18" charset="0"/>
                <a:cs typeface="Times New Roman" panose="02020603050405020304" pitchFamily="18" charset="0"/>
              </a:rPr>
              <a:t>From</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point</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view</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part-whole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relationships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is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whole</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utterances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can be </a:t>
            </a:r>
            <a:r>
              <a:rPr lang="tr-TR" dirty="0" err="1" smtClean="0">
                <a:latin typeface="Times New Roman" panose="02020603050405020304" pitchFamily="18" charset="0"/>
                <a:cs typeface="Times New Roman" panose="02020603050405020304" pitchFamily="18" charset="0"/>
              </a:rPr>
              <a:t>produced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within</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speech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community</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Language is a </a:t>
            </a:r>
            <a:r>
              <a:rPr lang="tr-TR" dirty="0" err="1" smtClean="0">
                <a:latin typeface="Times New Roman" panose="02020603050405020304" pitchFamily="18" charset="0"/>
                <a:cs typeface="Times New Roman" panose="02020603050405020304" pitchFamily="18" charset="0"/>
              </a:rPr>
              <a:t>conglomeration</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habits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from</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behaviourist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perspective</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Language is a </a:t>
            </a:r>
            <a:r>
              <a:rPr lang="tr-TR" dirty="0" err="1" smtClean="0">
                <a:latin typeface="Times New Roman" panose="02020603050405020304" pitchFamily="18" charset="0"/>
                <a:cs typeface="Times New Roman" panose="02020603050405020304" pitchFamily="18" charset="0"/>
              </a:rPr>
              <a:t>non-finite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mechanism</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can </a:t>
            </a:r>
            <a:r>
              <a:rPr lang="tr-TR" dirty="0" err="1" smtClean="0">
                <a:latin typeface="Times New Roman" panose="02020603050405020304" pitchFamily="18" charset="0"/>
                <a:cs typeface="Times New Roman" panose="02020603050405020304" pitchFamily="18" charset="0"/>
              </a:rPr>
              <a:t>generate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non-finite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sentences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utterances</a:t>
            </a:r>
            <a:r>
              <a:rPr lang="tr-TR" dirty="0" smtClean="0">
                <a:latin typeface="Times New Roman" panose="02020603050405020304" pitchFamily="18" charset="0"/>
                <a:cs typeface="Times New Roman" panose="02020603050405020304" pitchFamily="18" charset="0"/>
              </a:rPr>
              <a:t> on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basis</a:t>
            </a:r>
            <a:r>
              <a:rPr lang="tr-TR" dirty="0" smtClean="0">
                <a:latin typeface="Times New Roman" panose="02020603050405020304" pitchFamily="18" charset="0"/>
                <a:cs typeface="Times New Roman" panose="02020603050405020304" pitchFamily="18" charset="0"/>
              </a:rPr>
              <a:t> of a </a:t>
            </a:r>
            <a:r>
              <a:rPr lang="tr-TR" dirty="0" err="1" smtClean="0">
                <a:latin typeface="Times New Roman" panose="02020603050405020304" pitchFamily="18" charset="0"/>
                <a:cs typeface="Times New Roman" panose="02020603050405020304" pitchFamily="18" charset="0"/>
              </a:rPr>
              <a:t>finite</a:t>
            </a:r>
            <a:r>
              <a:rPr lang="tr-TR" dirty="0" smtClean="0">
                <a:latin typeface="Times New Roman" panose="02020603050405020304" pitchFamily="18" charset="0"/>
                <a:cs typeface="Times New Roman" panose="02020603050405020304" pitchFamily="18" charset="0"/>
              </a:rPr>
              <a:t> set of </a:t>
            </a:r>
            <a:r>
              <a:rPr lang="tr-TR" dirty="0" err="1" smtClean="0">
                <a:latin typeface="Times New Roman" panose="02020603050405020304" pitchFamily="18" charset="0"/>
                <a:cs typeface="Times New Roman" panose="02020603050405020304" pitchFamily="18" charset="0"/>
              </a:rPr>
              <a:t>sounds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rules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principles</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from</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perspective</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generative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approach</a:t>
            </a:r>
            <a:r>
              <a:rPr lang="tr-TR" dirty="0" smtClean="0">
                <a:latin typeface="Times New Roman" panose="02020603050405020304" pitchFamily="18" charset="0"/>
                <a:cs typeface="Times New Roman" panose="02020603050405020304" pitchFamily="18" charset="0"/>
              </a:rPr>
              <a:t>.</a:t>
            </a:r>
          </a:p>
          <a:p>
            <a:pPr algn="just"/>
            <a:r>
              <a:rPr lang="tr-TR" dirty="0" err="1" smtClean="0">
                <a:latin typeface="Times New Roman" panose="02020603050405020304" pitchFamily="18" charset="0"/>
                <a:cs typeface="Times New Roman" panose="02020603050405020304" pitchFamily="18" charset="0"/>
              </a:rPr>
              <a:t>See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lecture</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Noam</a:t>
            </a:r>
            <a:r>
              <a:rPr lang="tr-TR" dirty="0" smtClean="0">
                <a:latin typeface="Times New Roman" panose="02020603050405020304" pitchFamily="18" charset="0"/>
                <a:cs typeface="Times New Roman" panose="02020603050405020304" pitchFamily="18" charset="0"/>
              </a:rPr>
              <a:t> Chomsky on «</a:t>
            </a:r>
            <a:r>
              <a:rPr lang="tr-TR" dirty="0" err="1" smtClean="0">
                <a:latin typeface="Times New Roman" panose="02020603050405020304" pitchFamily="18" charset="0"/>
                <a:cs typeface="Times New Roman" panose="02020603050405020304" pitchFamily="18" charset="0"/>
              </a:rPr>
              <a:t>what</a:t>
            </a:r>
            <a:r>
              <a:rPr lang="tr-TR" dirty="0" smtClean="0">
                <a:latin typeface="Times New Roman" panose="02020603050405020304" pitchFamily="18" charset="0"/>
                <a:cs typeface="Times New Roman" panose="02020603050405020304" pitchFamily="18" charset="0"/>
              </a:rPr>
              <a:t> is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does</a:t>
            </a:r>
            <a:r>
              <a:rPr lang="tr-TR" dirty="0" smtClean="0">
                <a:latin typeface="Times New Roman" panose="02020603050405020304" pitchFamily="18" charset="0"/>
                <a:cs typeface="Times New Roman" panose="02020603050405020304" pitchFamily="18" charset="0"/>
              </a:rPr>
              <a:t> it </a:t>
            </a:r>
            <a:r>
              <a:rPr lang="tr-TR" dirty="0" err="1" smtClean="0">
                <a:latin typeface="Times New Roman" panose="02020603050405020304" pitchFamily="18" charset="0"/>
                <a:cs typeface="Times New Roman" panose="02020603050405020304" pitchFamily="18" charset="0"/>
              </a:rPr>
              <a:t>matter</a:t>
            </a:r>
            <a:r>
              <a:rPr lang="tr-TR" dirty="0" smtClean="0">
                <a:latin typeface="Times New Roman" panose="02020603050405020304" pitchFamily="18" charset="0"/>
                <a:cs typeface="Times New Roman" panose="02020603050405020304" pitchFamily="18" charset="0"/>
              </a:rPr>
              <a:t>?» on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page</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hlinkClick r:id="rId2"/>
              </a:rPr>
              <a:t>https</a:t>
            </a:r>
            <a:r>
              <a:rPr lang="tr-TR" dirty="0">
                <a:latin typeface="Times New Roman" panose="02020603050405020304" pitchFamily="18" charset="0"/>
                <a:cs typeface="Times New Roman" panose="02020603050405020304" pitchFamily="18" charset="0"/>
                <a:hlinkClick r:id="rId2"/>
              </a:rPr>
              <a:t>://www.youtube.com/watch?v=-</a:t>
            </a:r>
            <a:r>
              <a:rPr lang="tr-TR" dirty="0" smtClean="0">
                <a:latin typeface="Times New Roman" panose="02020603050405020304" pitchFamily="18" charset="0"/>
                <a:cs typeface="Times New Roman" panose="02020603050405020304" pitchFamily="18" charset="0"/>
                <a:hlinkClick r:id="rId2"/>
              </a:rPr>
              <a:t>72JNZZBoVw</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also</a:t>
            </a:r>
            <a:r>
              <a:rPr lang="tr-TR"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hlinkClick r:id="rId3"/>
              </a:rPr>
              <a:t>https://</a:t>
            </a:r>
            <a:r>
              <a:rPr lang="tr-TR" dirty="0" smtClean="0">
                <a:latin typeface="Times New Roman" panose="02020603050405020304" pitchFamily="18" charset="0"/>
                <a:cs typeface="Times New Roman" panose="02020603050405020304" pitchFamily="18" charset="0"/>
                <a:hlinkClick r:id="rId3"/>
              </a:rPr>
              <a:t>www.youtube.com/watch?v=4twuluoQGOY</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hlinkClick r:id="rId4"/>
              </a:rPr>
              <a:t>https://</a:t>
            </a:r>
            <a:r>
              <a:rPr lang="tr-TR" dirty="0" smtClean="0">
                <a:latin typeface="Times New Roman" panose="02020603050405020304" pitchFamily="18" charset="0"/>
                <a:cs typeface="Times New Roman" panose="02020603050405020304" pitchFamily="18" charset="0"/>
                <a:hlinkClick r:id="rId4"/>
              </a:rPr>
              <a:t>www.youtube.com/watch?v=SIOQgY1tqrU</a:t>
            </a:r>
            <a:r>
              <a:rPr lang="tr-TR" dirty="0" smtClean="0">
                <a:latin typeface="Times New Roman" panose="02020603050405020304" pitchFamily="18" charset="0"/>
                <a:cs typeface="Times New Roman" panose="02020603050405020304" pitchFamily="18" charset="0"/>
              </a:rPr>
              <a:t>.</a:t>
            </a:r>
          </a:p>
          <a:p>
            <a:endParaRPr lang="tr-TR" dirty="0" smtClean="0"/>
          </a:p>
          <a:p>
            <a:endParaRPr lang="tr-TR" dirty="0" smtClean="0"/>
          </a:p>
          <a:p>
            <a:endParaRPr lang="tr-TR" dirty="0"/>
          </a:p>
        </p:txBody>
      </p:sp>
    </p:spTree>
    <p:extLst>
      <p:ext uri="{BB962C8B-B14F-4D97-AF65-F5344CB8AC3E}">
        <p14:creationId xmlns:p14="http://schemas.microsoft.com/office/powerpoint/2010/main" val="170727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540310"/>
          </a:xfrm>
        </p:spPr>
        <p:txBody>
          <a:bodyPr>
            <a:normAutofit fontScale="90000"/>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What</a:t>
            </a:r>
            <a:r>
              <a:rPr lang="tr-TR" b="1" dirty="0" smtClean="0">
                <a:solidFill>
                  <a:srgbClr val="C00000"/>
                </a:solidFill>
                <a:latin typeface="Times New Roman" panose="02020603050405020304" pitchFamily="18" charset="0"/>
                <a:cs typeface="Times New Roman" panose="02020603050405020304" pitchFamily="18" charset="0"/>
              </a:rPr>
              <a:t> is </a:t>
            </a:r>
            <a:r>
              <a:rPr lang="tr-TR" b="1" dirty="0" err="1" smtClean="0">
                <a:solidFill>
                  <a:srgbClr val="C00000"/>
                </a:solidFill>
                <a:latin typeface="Times New Roman" panose="02020603050405020304" pitchFamily="18" charset="0"/>
                <a:cs typeface="Times New Roman" panose="02020603050405020304" pitchFamily="18" charset="0"/>
              </a:rPr>
              <a:t>language</a:t>
            </a:r>
            <a:r>
              <a:rPr lang="tr-TR" b="1" dirty="0" smtClean="0">
                <a:solidFill>
                  <a:srgbClr val="C00000"/>
                </a:solidFill>
                <a:latin typeface="Times New Roman" panose="02020603050405020304" pitchFamily="18" charset="0"/>
                <a:cs typeface="Times New Roman" panose="02020603050405020304" pitchFamily="18" charset="0"/>
              </a:rPr>
              <a:t>? </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1207060"/>
            <a:ext cx="10515600" cy="4915834"/>
          </a:xfrm>
        </p:spPr>
        <p:txBody>
          <a:bodyPr/>
          <a:lstStyle/>
          <a:p>
            <a:r>
              <a:rPr lang="tr-TR" dirty="0" smtClean="0">
                <a:latin typeface="Times New Roman" panose="02020603050405020304" pitchFamily="18" charset="0"/>
                <a:cs typeface="Times New Roman" panose="02020603050405020304" pitchFamily="18" charset="0"/>
              </a:rPr>
              <a:t>Language is a </a:t>
            </a:r>
            <a:r>
              <a:rPr lang="tr-TR" dirty="0" err="1" smtClean="0">
                <a:latin typeface="Times New Roman" panose="02020603050405020304" pitchFamily="18" charset="0"/>
                <a:cs typeface="Times New Roman" panose="02020603050405020304" pitchFamily="18" charset="0"/>
              </a:rPr>
              <a:t>system</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signs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based</a:t>
            </a:r>
            <a:r>
              <a:rPr lang="tr-TR" dirty="0" smtClean="0">
                <a:latin typeface="Times New Roman" panose="02020603050405020304" pitchFamily="18" charset="0"/>
                <a:cs typeface="Times New Roman" panose="02020603050405020304" pitchFamily="18" charset="0"/>
              </a:rPr>
              <a:t> on </a:t>
            </a:r>
            <a:r>
              <a:rPr lang="tr-TR" dirty="0" err="1" smtClean="0">
                <a:latin typeface="Times New Roman" panose="02020603050405020304" pitchFamily="18" charset="0"/>
                <a:cs typeface="Times New Roman" panose="02020603050405020304" pitchFamily="18" charset="0"/>
              </a:rPr>
              <a:t>certain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conventions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within</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speech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community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from</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viewpoint</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European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structuralism</a:t>
            </a:r>
            <a:r>
              <a:rPr lang="tr-TR" dirty="0" smtClean="0">
                <a:latin typeface="Times New Roman" panose="02020603050405020304" pitchFamily="18" charset="0"/>
                <a:cs typeface="Times New Roman" panose="02020603050405020304" pitchFamily="18" charset="0"/>
              </a:rPr>
              <a:t>.</a:t>
            </a:r>
          </a:p>
          <a:p>
            <a:r>
              <a:rPr lang="tr-TR" dirty="0" smtClean="0">
                <a:latin typeface="Times New Roman" panose="02020603050405020304" pitchFamily="18" charset="0"/>
                <a:cs typeface="Times New Roman" panose="02020603050405020304" pitchFamily="18" charset="0"/>
              </a:rPr>
              <a:t>Language is a </a:t>
            </a:r>
            <a:r>
              <a:rPr lang="tr-TR" dirty="0" err="1" smtClean="0">
                <a:latin typeface="Times New Roman" panose="02020603050405020304" pitchFamily="18" charset="0"/>
                <a:cs typeface="Times New Roman" panose="02020603050405020304" pitchFamily="18" charset="0"/>
              </a:rPr>
              <a:t>system</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but </a:t>
            </a:r>
            <a:r>
              <a:rPr lang="tr-TR" dirty="0" err="1" smtClean="0">
                <a:latin typeface="Times New Roman" panose="02020603050405020304" pitchFamily="18" charset="0"/>
                <a:cs typeface="Times New Roman" panose="02020603050405020304" pitchFamily="18" charset="0"/>
              </a:rPr>
              <a:t>also</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behavioural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pattern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is </a:t>
            </a:r>
            <a:r>
              <a:rPr lang="tr-TR" dirty="0" err="1" smtClean="0">
                <a:latin typeface="Times New Roman" panose="02020603050405020304" pitchFamily="18" charset="0"/>
                <a:cs typeface="Times New Roman" panose="02020603050405020304" pitchFamily="18" charset="0"/>
              </a:rPr>
              <a:t>based</a:t>
            </a:r>
            <a:r>
              <a:rPr lang="tr-TR" dirty="0" smtClean="0">
                <a:latin typeface="Times New Roman" panose="02020603050405020304" pitchFamily="18" charset="0"/>
                <a:cs typeface="Times New Roman" panose="02020603050405020304" pitchFamily="18" charset="0"/>
              </a:rPr>
              <a:t> on </a:t>
            </a:r>
            <a:r>
              <a:rPr lang="tr-TR" dirty="0" err="1" smtClean="0">
                <a:latin typeface="Times New Roman" panose="02020603050405020304" pitchFamily="18" charset="0"/>
                <a:cs typeface="Times New Roman" panose="02020603050405020304" pitchFamily="18" charset="0"/>
              </a:rPr>
              <a:t>certain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rules</a:t>
            </a:r>
            <a:r>
              <a:rPr lang="tr-TR" dirty="0" smtClean="0">
                <a:latin typeface="Times New Roman" panose="02020603050405020304" pitchFamily="18" charset="0"/>
                <a:cs typeface="Times New Roman" panose="02020603050405020304" pitchFamily="18" charset="0"/>
              </a:rPr>
              <a:t>.</a:t>
            </a:r>
          </a:p>
          <a:p>
            <a:r>
              <a:rPr lang="tr-TR" dirty="0" smtClean="0">
                <a:latin typeface="Times New Roman" panose="02020603050405020304" pitchFamily="18" charset="0"/>
                <a:cs typeface="Times New Roman" panose="02020603050405020304" pitchFamily="18" charset="0"/>
              </a:rPr>
              <a:t>Language is a </a:t>
            </a:r>
            <a:r>
              <a:rPr lang="tr-TR" dirty="0" err="1" smtClean="0">
                <a:latin typeface="Times New Roman" panose="02020603050405020304" pitchFamily="18" charset="0"/>
                <a:cs typeface="Times New Roman" panose="02020603050405020304" pitchFamily="18" charset="0"/>
              </a:rPr>
              <a:t>type</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social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behaviour</a:t>
            </a:r>
            <a:r>
              <a:rPr lang="tr-TR" dirty="0" smtClean="0">
                <a:latin typeface="Times New Roman" panose="02020603050405020304" pitchFamily="18" charset="0"/>
                <a:cs typeface="Times New Roman" panose="02020603050405020304" pitchFamily="18" charset="0"/>
              </a:rPr>
              <a:t> of a </a:t>
            </a:r>
            <a:r>
              <a:rPr lang="tr-TR" dirty="0" err="1" smtClean="0">
                <a:latin typeface="Times New Roman" panose="02020603050405020304" pitchFamily="18" charset="0"/>
                <a:cs typeface="Times New Roman" panose="02020603050405020304" pitchFamily="18" charset="0"/>
              </a:rPr>
              <a:t>speech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community</a:t>
            </a:r>
            <a:r>
              <a:rPr lang="tr-TR" dirty="0" smtClean="0">
                <a:latin typeface="Times New Roman" panose="02020603050405020304" pitchFamily="18" charset="0"/>
                <a:cs typeface="Times New Roman" panose="02020603050405020304" pitchFamily="18" charset="0"/>
              </a:rPr>
              <a:t>.</a:t>
            </a:r>
          </a:p>
          <a:p>
            <a:r>
              <a:rPr lang="tr-TR" dirty="0" smtClean="0">
                <a:latin typeface="Times New Roman" panose="02020603050405020304" pitchFamily="18" charset="0"/>
                <a:cs typeface="Times New Roman" panose="02020603050405020304" pitchFamily="18" charset="0"/>
              </a:rPr>
              <a:t>Language is a </a:t>
            </a:r>
            <a:r>
              <a:rPr lang="tr-TR" dirty="0" err="1" smtClean="0">
                <a:latin typeface="Times New Roman" panose="02020603050405020304" pitchFamily="18" charset="0"/>
                <a:cs typeface="Times New Roman" panose="02020603050405020304" pitchFamily="18" charset="0"/>
              </a:rPr>
              <a:t>system</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can be </a:t>
            </a:r>
            <a:r>
              <a:rPr lang="tr-TR" dirty="0" err="1" smtClean="0">
                <a:latin typeface="Times New Roman" panose="02020603050405020304" pitchFamily="18" charset="0"/>
                <a:cs typeface="Times New Roman" panose="02020603050405020304" pitchFamily="18" charset="0"/>
              </a:rPr>
              <a:t>used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manipulate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change</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behaviour</a:t>
            </a:r>
            <a:r>
              <a:rPr lang="tr-TR" dirty="0" smtClean="0">
                <a:latin typeface="Times New Roman" panose="02020603050405020304" pitchFamily="18" charset="0"/>
                <a:cs typeface="Times New Roman" panose="02020603050405020304" pitchFamily="18" charset="0"/>
              </a:rPr>
              <a:t>.</a:t>
            </a:r>
          </a:p>
          <a:p>
            <a:r>
              <a:rPr lang="tr-TR" dirty="0" smtClean="0">
                <a:latin typeface="Times New Roman" panose="02020603050405020304" pitchFamily="18" charset="0"/>
                <a:cs typeface="Times New Roman" panose="02020603050405020304" pitchFamily="18" charset="0"/>
              </a:rPr>
              <a:t>Language is a </a:t>
            </a:r>
            <a:r>
              <a:rPr lang="tr-TR" dirty="0" err="1" smtClean="0">
                <a:latin typeface="Times New Roman" panose="02020603050405020304" pitchFamily="18" charset="0"/>
                <a:cs typeface="Times New Roman" panose="02020603050405020304" pitchFamily="18" charset="0"/>
              </a:rPr>
              <a:t>system</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message</a:t>
            </a:r>
            <a:r>
              <a:rPr lang="tr-TR" dirty="0" smtClean="0">
                <a:latin typeface="Times New Roman" panose="02020603050405020304" pitchFamily="18" charset="0"/>
                <a:cs typeface="Times New Roman" panose="02020603050405020304" pitchFamily="18" charset="0"/>
              </a:rPr>
              <a:t> can be </a:t>
            </a:r>
            <a:r>
              <a:rPr lang="tr-TR" dirty="0" err="1" smtClean="0">
                <a:latin typeface="Times New Roman" panose="02020603050405020304" pitchFamily="18" charset="0"/>
                <a:cs typeface="Times New Roman" panose="02020603050405020304" pitchFamily="18" charset="0"/>
              </a:rPr>
              <a:t>conveyed</a:t>
            </a:r>
            <a:r>
              <a:rPr lang="tr-TR" dirty="0" smtClean="0">
                <a:latin typeface="Times New Roman" panose="02020603050405020304" pitchFamily="18" charset="0"/>
                <a:cs typeface="Times New Roman" panose="02020603050405020304" pitchFamily="18" charset="0"/>
              </a:rPr>
              <a:t> in a </a:t>
            </a:r>
            <a:r>
              <a:rPr lang="tr-TR" dirty="0" err="1" smtClean="0">
                <a:latin typeface="Times New Roman" panose="02020603050405020304" pitchFamily="18" charset="0"/>
                <a:cs typeface="Times New Roman" panose="02020603050405020304" pitchFamily="18" charset="0"/>
              </a:rPr>
              <a:t>different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manner</a:t>
            </a:r>
            <a:r>
              <a:rPr lang="tr-TR" dirty="0" smtClean="0">
                <a:latin typeface="Times New Roman" panose="02020603050405020304" pitchFamily="18" charset="0"/>
                <a:cs typeface="Times New Roman" panose="02020603050405020304" pitchFamily="18" charset="0"/>
              </a:rPr>
              <a:t> on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basis</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various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conditions</a:t>
            </a:r>
            <a:r>
              <a:rPr lang="tr-TR" dirty="0" smtClean="0">
                <a:latin typeface="Times New Roman" panose="02020603050405020304" pitchFamily="18" charset="0"/>
                <a:cs typeface="Times New Roman" panose="02020603050405020304" pitchFamily="18" charset="0"/>
              </a:rPr>
              <a:t> of a </a:t>
            </a:r>
            <a:r>
              <a:rPr lang="tr-TR" dirty="0" err="1" smtClean="0">
                <a:latin typeface="Times New Roman" panose="02020603050405020304" pitchFamily="18" charset="0"/>
                <a:cs typeface="Times New Roman" panose="02020603050405020304" pitchFamily="18" charset="0"/>
              </a:rPr>
              <a:t>context</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7402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88259"/>
            <a:ext cx="10515600" cy="708213"/>
          </a:xfrm>
        </p:spPr>
        <p:txBody>
          <a:bodyPr>
            <a:normAutofit/>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is </a:t>
            </a:r>
            <a:r>
              <a:rPr lang="tr-TR" b="1" dirty="0" err="1">
                <a:solidFill>
                  <a:srgbClr val="C00000"/>
                </a:solidFill>
                <a:latin typeface="Times New Roman" panose="02020603050405020304" pitchFamily="18" charset="0"/>
                <a:cs typeface="Times New Roman" panose="02020603050405020304" pitchFamily="18" charset="0"/>
              </a:rPr>
              <a:t>language</a:t>
            </a:r>
            <a:r>
              <a:rPr lang="tr-TR" b="1" dirty="0">
                <a:solidFill>
                  <a:srgbClr val="C00000"/>
                </a:solidFill>
                <a:latin typeface="Times New Roman" panose="02020603050405020304" pitchFamily="18" charset="0"/>
                <a:cs typeface="Times New Roman" panose="02020603050405020304" pitchFamily="18" charset="0"/>
              </a:rPr>
              <a:t>? </a:t>
            </a:r>
            <a:endParaRPr lang="tr-TR" dirty="0"/>
          </a:p>
        </p:txBody>
      </p:sp>
      <p:sp>
        <p:nvSpPr>
          <p:cNvPr id="3" name="İçerik Yer Tutucusu 2"/>
          <p:cNvSpPr>
            <a:spLocks noGrp="1"/>
          </p:cNvSpPr>
          <p:nvPr>
            <p:ph idx="1"/>
          </p:nvPr>
        </p:nvSpPr>
        <p:spPr>
          <a:xfrm>
            <a:off x="838200" y="1219200"/>
            <a:ext cx="10515600" cy="4957763"/>
          </a:xfrm>
        </p:spPr>
        <p:txBody>
          <a:bodyPr>
            <a:normAutofit lnSpcReduction="10000"/>
          </a:bodyPr>
          <a:lstStyle/>
          <a:p>
            <a:r>
              <a:rPr lang="tr-TR" dirty="0" smtClean="0">
                <a:latin typeface="Times New Roman" panose="02020603050405020304" pitchFamily="18" charset="0"/>
                <a:cs typeface="Times New Roman" panose="02020603050405020304" pitchFamily="18" charset="0"/>
              </a:rPr>
              <a:t>Language is a </a:t>
            </a:r>
            <a:r>
              <a:rPr lang="tr-TR" dirty="0" err="1" smtClean="0">
                <a:latin typeface="Times New Roman" panose="02020603050405020304" pitchFamily="18" charset="0"/>
                <a:cs typeface="Times New Roman" panose="02020603050405020304" pitchFamily="18" charset="0"/>
              </a:rPr>
              <a:t>construct</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mind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also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within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mind</a:t>
            </a:r>
            <a:r>
              <a:rPr lang="tr-TR" dirty="0" smtClean="0">
                <a:latin typeface="Times New Roman" panose="02020603050405020304" pitchFamily="18" charset="0"/>
                <a:cs typeface="Times New Roman" panose="02020603050405020304" pitchFamily="18" charset="0"/>
              </a:rPr>
              <a:t>.</a:t>
            </a:r>
          </a:p>
          <a:p>
            <a:r>
              <a:rPr lang="tr-TR" dirty="0" smtClean="0">
                <a:latin typeface="Times New Roman" panose="02020603050405020304" pitchFamily="18" charset="0"/>
                <a:cs typeface="Times New Roman" panose="02020603050405020304" pitchFamily="18" charset="0"/>
              </a:rPr>
              <a:t>Language is a </a:t>
            </a:r>
            <a:r>
              <a:rPr lang="tr-TR" dirty="0" err="1" smtClean="0">
                <a:latin typeface="Times New Roman" panose="02020603050405020304" pitchFamily="18" charset="0"/>
                <a:cs typeface="Times New Roman" panose="02020603050405020304" pitchFamily="18" charset="0"/>
              </a:rPr>
              <a:t>construct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is set </a:t>
            </a:r>
            <a:r>
              <a:rPr lang="tr-TR" dirty="0" err="1" smtClean="0">
                <a:latin typeface="Times New Roman" panose="02020603050405020304" pitchFamily="18" charset="0"/>
                <a:cs typeface="Times New Roman" panose="02020603050405020304" pitchFamily="18" charset="0"/>
              </a:rPr>
              <a:t>up</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means</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audio-visual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signs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according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conditions</a:t>
            </a:r>
            <a:r>
              <a:rPr lang="tr-TR" dirty="0" smtClean="0">
                <a:latin typeface="Times New Roman" panose="02020603050405020304" pitchFamily="18" charset="0"/>
                <a:cs typeface="Times New Roman" panose="02020603050405020304" pitchFamily="18" charset="0"/>
              </a:rPr>
              <a:t> of a </a:t>
            </a:r>
            <a:r>
              <a:rPr lang="tr-TR" dirty="0" err="1" smtClean="0">
                <a:latin typeface="Times New Roman" panose="02020603050405020304" pitchFamily="18" charset="0"/>
                <a:cs typeface="Times New Roman" panose="02020603050405020304" pitchFamily="18" charset="0"/>
              </a:rPr>
              <a:t>social</a:t>
            </a:r>
            <a:r>
              <a:rPr lang="tr-TR" dirty="0" smtClean="0">
                <a:latin typeface="Times New Roman" panose="02020603050405020304" pitchFamily="18" charset="0"/>
                <a:cs typeface="Times New Roman" panose="02020603050405020304" pitchFamily="18" charset="0"/>
              </a:rPr>
              <a:t> life.</a:t>
            </a:r>
          </a:p>
          <a:p>
            <a:r>
              <a:rPr lang="tr-TR" dirty="0" smtClean="0">
                <a:latin typeface="Times New Roman" panose="02020603050405020304" pitchFamily="18" charset="0"/>
                <a:cs typeface="Times New Roman" panose="02020603050405020304" pitchFamily="18" charset="0"/>
              </a:rPr>
              <a:t>Language is a </a:t>
            </a:r>
            <a:r>
              <a:rPr lang="tr-TR" dirty="0" err="1" smtClean="0">
                <a:latin typeface="Times New Roman" panose="02020603050405020304" pitchFamily="18" charset="0"/>
                <a:cs typeface="Times New Roman" panose="02020603050405020304" pitchFamily="18" charset="0"/>
              </a:rPr>
              <a:t>product</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mental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mechanisms</a:t>
            </a:r>
            <a:r>
              <a:rPr lang="tr-TR" dirty="0" smtClean="0">
                <a:latin typeface="Times New Roman" panose="02020603050405020304" pitchFamily="18" charset="0"/>
                <a:cs typeface="Times New Roman" panose="02020603050405020304" pitchFamily="18" charset="0"/>
              </a:rPr>
              <a:t>.</a:t>
            </a:r>
          </a:p>
          <a:p>
            <a:r>
              <a:rPr lang="tr-TR" dirty="0" smtClean="0">
                <a:latin typeface="Times New Roman" panose="02020603050405020304" pitchFamily="18" charset="0"/>
                <a:cs typeface="Times New Roman" panose="02020603050405020304" pitchFamily="18" charset="0"/>
              </a:rPr>
              <a:t>Language is </a:t>
            </a:r>
            <a:r>
              <a:rPr lang="tr-TR" dirty="0" err="1" smtClean="0">
                <a:latin typeface="Times New Roman" panose="02020603050405020304" pitchFamily="18" charset="0"/>
                <a:cs typeface="Times New Roman" panose="02020603050405020304" pitchFamily="18" charset="0"/>
              </a:rPr>
              <a:t>so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tightly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woven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experience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it is </a:t>
            </a:r>
            <a:r>
              <a:rPr lang="tr-TR" dirty="0" err="1" smtClean="0">
                <a:latin typeface="Times New Roman" panose="02020603050405020304" pitchFamily="18" charset="0"/>
                <a:cs typeface="Times New Roman" panose="02020603050405020304" pitchFamily="18" charset="0"/>
              </a:rPr>
              <a:t>hardly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possible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think</a:t>
            </a:r>
            <a:r>
              <a:rPr lang="tr-TR" dirty="0" smtClean="0">
                <a:latin typeface="Times New Roman" panose="02020603050405020304" pitchFamily="18" charset="0"/>
                <a:cs typeface="Times New Roman" panose="02020603050405020304" pitchFamily="18" charset="0"/>
              </a:rPr>
              <a:t> of a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life </a:t>
            </a:r>
            <a:r>
              <a:rPr lang="tr-TR" dirty="0" err="1" smtClean="0">
                <a:latin typeface="Times New Roman" panose="02020603050405020304" pitchFamily="18" charset="0"/>
                <a:cs typeface="Times New Roman" panose="02020603050405020304" pitchFamily="18" charset="0"/>
              </a:rPr>
              <a:t>without</a:t>
            </a:r>
            <a:r>
              <a:rPr lang="tr-TR" dirty="0" smtClean="0">
                <a:latin typeface="Times New Roman" panose="02020603050405020304" pitchFamily="18" charset="0"/>
                <a:cs typeface="Times New Roman" panose="02020603050405020304" pitchFamily="18" charset="0"/>
              </a:rPr>
              <a:t> it. </a:t>
            </a:r>
            <a:r>
              <a:rPr lang="tr-TR" dirty="0" err="1" smtClean="0">
                <a:latin typeface="Times New Roman" panose="02020603050405020304" pitchFamily="18" charset="0"/>
                <a:cs typeface="Times New Roman" panose="02020603050405020304" pitchFamily="18" charset="0"/>
              </a:rPr>
              <a:t>Chances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little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you</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across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two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more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people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not </a:t>
            </a:r>
            <a:r>
              <a:rPr lang="tr-TR" dirty="0" err="1" smtClean="0">
                <a:latin typeface="Times New Roman" panose="02020603050405020304" pitchFamily="18" charset="0"/>
                <a:cs typeface="Times New Roman" panose="02020603050405020304" pitchFamily="18" charset="0"/>
              </a:rPr>
              <a:t>making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use</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vocal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signs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exchanging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words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unless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people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with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disabilities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conveys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idea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people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know</a:t>
            </a:r>
            <a:r>
              <a:rPr lang="tr-TR" dirty="0" smtClean="0">
                <a:latin typeface="Times New Roman" panose="02020603050405020304" pitchFamily="18" charset="0"/>
                <a:cs typeface="Times New Roman" panose="02020603050405020304" pitchFamily="18" charset="0"/>
              </a:rPr>
              <a:t> how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talk in </a:t>
            </a:r>
            <a:r>
              <a:rPr lang="tr-TR" dirty="0" err="1" smtClean="0">
                <a:latin typeface="Times New Roman" panose="02020603050405020304" pitchFamily="18" charset="0"/>
                <a:cs typeface="Times New Roman" panose="02020603050405020304" pitchFamily="18" charset="0"/>
              </a:rPr>
              <a:t>more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less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sense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spiders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know</a:t>
            </a:r>
            <a:r>
              <a:rPr lang="tr-TR" dirty="0" smtClean="0">
                <a:latin typeface="Times New Roman" panose="02020603050405020304" pitchFamily="18" charset="0"/>
                <a:cs typeface="Times New Roman" panose="02020603050405020304" pitchFamily="18" charset="0"/>
              </a:rPr>
              <a:t> how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spin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webs</a:t>
            </a:r>
            <a:r>
              <a:rPr lang="tr-TR" dirty="0" smtClean="0">
                <a:latin typeface="Times New Roman" panose="02020603050405020304" pitchFamily="18" charset="0"/>
                <a:cs typeface="Times New Roman" panose="02020603050405020304" pitchFamily="18" charset="0"/>
              </a:rPr>
              <a:t>. Language is in </a:t>
            </a:r>
            <a:r>
              <a:rPr lang="tr-TR" dirty="0" err="1" smtClean="0">
                <a:latin typeface="Times New Roman" panose="02020603050405020304" pitchFamily="18" charset="0"/>
                <a:cs typeface="Times New Roman" panose="02020603050405020304" pitchFamily="18" charset="0"/>
              </a:rPr>
              <a:t>this</a:t>
            </a:r>
            <a:r>
              <a:rPr lang="tr-TR" dirty="0" smtClean="0">
                <a:latin typeface="Times New Roman" panose="02020603050405020304" pitchFamily="18" charset="0"/>
                <a:cs typeface="Times New Roman" panose="02020603050405020304" pitchFamily="18" charset="0"/>
              </a:rPr>
              <a:t> sense an </a:t>
            </a:r>
            <a:r>
              <a:rPr lang="tr-TR" dirty="0" err="1" smtClean="0">
                <a:latin typeface="Times New Roman" panose="02020603050405020304" pitchFamily="18" charset="0"/>
                <a:cs typeface="Times New Roman" panose="02020603050405020304" pitchFamily="18" charset="0"/>
              </a:rPr>
              <a:t>instinct</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mankind</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0627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52687"/>
          </a:xfrm>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is </a:t>
            </a:r>
            <a:r>
              <a:rPr lang="tr-TR" b="1" dirty="0" err="1">
                <a:solidFill>
                  <a:srgbClr val="C00000"/>
                </a:solidFill>
                <a:latin typeface="Times New Roman" panose="02020603050405020304" pitchFamily="18" charset="0"/>
                <a:cs typeface="Times New Roman" panose="02020603050405020304" pitchFamily="18" charset="0"/>
              </a:rPr>
              <a:t>language</a:t>
            </a:r>
            <a:r>
              <a:rPr lang="tr-TR" b="1" dirty="0">
                <a:solidFill>
                  <a:srgbClr val="C00000"/>
                </a:solidFill>
                <a:latin typeface="Times New Roman" panose="02020603050405020304" pitchFamily="18" charset="0"/>
                <a:cs typeface="Times New Roman" panose="02020603050405020304" pitchFamily="18" charset="0"/>
              </a:rPr>
              <a:t>? </a:t>
            </a:r>
            <a:endParaRPr lang="tr-TR" dirty="0"/>
          </a:p>
        </p:txBody>
      </p:sp>
      <p:sp>
        <p:nvSpPr>
          <p:cNvPr id="3" name="İçerik Yer Tutucusu 2"/>
          <p:cNvSpPr>
            <a:spLocks noGrp="1"/>
          </p:cNvSpPr>
          <p:nvPr>
            <p:ph idx="1"/>
          </p:nvPr>
        </p:nvSpPr>
        <p:spPr>
          <a:xfrm>
            <a:off x="838200" y="1317812"/>
            <a:ext cx="10515600" cy="4859151"/>
          </a:xfrm>
        </p:spPr>
        <p:txBody>
          <a:bodyPr>
            <a:normAutofit/>
          </a:bodyPr>
          <a:lstStyle/>
          <a:p>
            <a:r>
              <a:rPr lang="en-US" dirty="0">
                <a:latin typeface="Times New Roman" panose="02020603050405020304" pitchFamily="18" charset="0"/>
                <a:cs typeface="Times New Roman" panose="02020603050405020304" pitchFamily="18" charset="0"/>
              </a:rPr>
              <a:t>Language refers to the words we use and how we use them to share ideas and get what we want. Language includes:</a:t>
            </a:r>
          </a:p>
          <a:p>
            <a:r>
              <a:rPr lang="en-US" dirty="0">
                <a:latin typeface="Times New Roman" panose="02020603050405020304" pitchFamily="18" charset="0"/>
                <a:cs typeface="Times New Roman" panose="02020603050405020304" pitchFamily="18" charset="0"/>
              </a:rPr>
              <a:t>What words mean. Some words have more than one meaning. For example, “star” can be a bright object in the sky or someone famous.</a:t>
            </a:r>
          </a:p>
          <a:p>
            <a:r>
              <a:rPr lang="en-US" dirty="0">
                <a:latin typeface="Times New Roman" panose="02020603050405020304" pitchFamily="18" charset="0"/>
                <a:cs typeface="Times New Roman" panose="02020603050405020304" pitchFamily="18" charset="0"/>
              </a:rPr>
              <a:t>How to make new words. For example, we can say “friend,” “friendly,” or “unfriendly” and mean something different.</a:t>
            </a:r>
          </a:p>
          <a:p>
            <a:r>
              <a:rPr lang="en-US" dirty="0">
                <a:latin typeface="Times New Roman" panose="02020603050405020304" pitchFamily="18" charset="0"/>
                <a:cs typeface="Times New Roman" panose="02020603050405020304" pitchFamily="18" charset="0"/>
              </a:rPr>
              <a:t>How to put words together. For example, in English we say, “Peg walked to the new store” instead of “Peg walk store new.”</a:t>
            </a:r>
          </a:p>
          <a:p>
            <a:r>
              <a:rPr lang="en-US" dirty="0">
                <a:latin typeface="Times New Roman" panose="02020603050405020304" pitchFamily="18" charset="0"/>
                <a:cs typeface="Times New Roman" panose="02020603050405020304" pitchFamily="18" charset="0"/>
              </a:rPr>
              <a:t>What we should say at different times. For example, we might be polite and say, “Would you mind moving your foot?” But, if the person does not move, we may say, “Get off my foot!”</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3003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91322"/>
          </a:xfrm>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is </a:t>
            </a:r>
            <a:r>
              <a:rPr lang="tr-TR" b="1" dirty="0" err="1" smtClean="0">
                <a:solidFill>
                  <a:srgbClr val="C00000"/>
                </a:solidFill>
                <a:latin typeface="Times New Roman" panose="02020603050405020304" pitchFamily="18" charset="0"/>
                <a:cs typeface="Times New Roman" panose="02020603050405020304" pitchFamily="18" charset="0"/>
              </a:rPr>
              <a:t>language</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and</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communication</a:t>
            </a:r>
            <a:r>
              <a:rPr lang="tr-TR" b="1" dirty="0" smtClean="0">
                <a:solidFill>
                  <a:srgbClr val="C00000"/>
                </a:solidFill>
                <a:latin typeface="Times New Roman" panose="02020603050405020304" pitchFamily="18" charset="0"/>
                <a:cs typeface="Times New Roman" panose="02020603050405020304" pitchFamily="18" charset="0"/>
              </a:rPr>
              <a:t>? </a:t>
            </a:r>
            <a:endParaRPr lang="tr-TR" dirty="0"/>
          </a:p>
        </p:txBody>
      </p:sp>
      <p:sp>
        <p:nvSpPr>
          <p:cNvPr id="3" name="İçerik Yer Tutucusu 2"/>
          <p:cNvSpPr>
            <a:spLocks noGrp="1"/>
          </p:cNvSpPr>
          <p:nvPr>
            <p:ph idx="1"/>
          </p:nvPr>
        </p:nvSpPr>
        <p:spPr>
          <a:xfrm>
            <a:off x="838200" y="1264024"/>
            <a:ext cx="10515600" cy="4912939"/>
          </a:xfrm>
        </p:spPr>
        <p:txBody>
          <a:bodyPr>
            <a:normAutofit fontScale="92500" lnSpcReduction="10000"/>
          </a:bodyPr>
          <a:lstStyle/>
          <a:p>
            <a:pPr algn="just"/>
            <a:r>
              <a:rPr lang="tr-TR" dirty="0" err="1" smtClean="0">
                <a:latin typeface="Times New Roman" panose="02020603050405020304" pitchFamily="18" charset="0"/>
                <a:cs typeface="Times New Roman" panose="02020603050405020304" pitchFamily="18" charset="0"/>
              </a:rPr>
              <a:t>Each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mentally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physically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healthy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person</a:t>
            </a:r>
            <a:r>
              <a:rPr lang="tr-TR" dirty="0" smtClean="0">
                <a:latin typeface="Times New Roman" panose="02020603050405020304" pitchFamily="18" charset="0"/>
                <a:cs typeface="Times New Roman" panose="02020603050405020304" pitchFamily="18" charset="0"/>
              </a:rPr>
              <a:t> has </a:t>
            </a:r>
            <a:r>
              <a:rPr lang="tr-TR" dirty="0" err="1" smtClean="0">
                <a:latin typeface="Times New Roman" panose="02020603050405020304" pitchFamily="18" charset="0"/>
                <a:cs typeface="Times New Roman" panose="02020603050405020304" pitchFamily="18" charset="0"/>
              </a:rPr>
              <a:t>learned</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t>
            </a:r>
            <a:r>
              <a:rPr lang="tr-TR" dirty="0" err="1">
                <a:latin typeface="Times New Roman" panose="02020603050405020304" pitchFamily="18" charset="0"/>
                <a:cs typeface="Times New Roman" panose="02020603050405020304" pitchFamily="18" charset="0"/>
              </a:rPr>
              <a:t>least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during</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his </a:t>
            </a:r>
            <a:r>
              <a:rPr lang="tr-TR" dirty="0" err="1" smtClean="0">
                <a:latin typeface="Times New Roman" panose="02020603050405020304" pitchFamily="18" charset="0"/>
                <a:cs typeface="Times New Roman" panose="02020603050405020304" pitchFamily="18" charset="0"/>
              </a:rPr>
              <a:t>or</a:t>
            </a:r>
            <a:r>
              <a:rPr lang="tr-TR" dirty="0" smtClean="0">
                <a:latin typeface="Times New Roman" panose="02020603050405020304" pitchFamily="18" charset="0"/>
                <a:cs typeface="Times New Roman" panose="02020603050405020304" pitchFamily="18" charset="0"/>
              </a:rPr>
              <a:t> her </a:t>
            </a:r>
            <a:r>
              <a:rPr lang="tr-TR" dirty="0" err="1">
                <a:latin typeface="Times New Roman" panose="02020603050405020304" pitchFamily="18" charset="0"/>
                <a:cs typeface="Times New Roman" panose="02020603050405020304" pitchFamily="18" charset="0"/>
              </a:rPr>
              <a:t>lifetime</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have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we</a:t>
            </a:r>
            <a:r>
              <a:rPr lang="tr-TR" dirty="0" smtClean="0">
                <a:latin typeface="Times New Roman" panose="02020603050405020304" pitchFamily="18" charset="0"/>
                <a:cs typeface="Times New Roman" panose="02020603050405020304" pitchFamily="18" charset="0"/>
              </a:rPr>
              <a:t> ever </a:t>
            </a:r>
            <a:r>
              <a:rPr lang="tr-TR" dirty="0" err="1">
                <a:latin typeface="Times New Roman" panose="02020603050405020304" pitchFamily="18" charset="0"/>
                <a:cs typeface="Times New Roman" panose="02020603050405020304" pitchFamily="18" charset="0"/>
              </a:rPr>
              <a:t>asked</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ourselves</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what</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actually</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know</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need</a:t>
            </a:r>
            <a:r>
              <a:rPr lang="tr-TR" dirty="0">
                <a:latin typeface="Times New Roman" panose="02020603050405020304" pitchFamily="18" charset="0"/>
                <a:cs typeface="Times New Roman" panose="02020603050405020304" pitchFamily="18" charset="0"/>
              </a:rPr>
              <a:t> it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communicate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need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get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our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point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across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our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speech</a:t>
            </a:r>
            <a:r>
              <a:rPr lang="tr-TR" dirty="0" smtClean="0">
                <a:latin typeface="Times New Roman" panose="02020603050405020304" pitchFamily="18" charset="0"/>
                <a:cs typeface="Times New Roman" panose="02020603050405020304" pitchFamily="18" charset="0"/>
              </a:rPr>
              <a:t> partner. </a:t>
            </a:r>
            <a:r>
              <a:rPr lang="tr-TR" dirty="0" err="1" smtClean="0">
                <a:latin typeface="Times New Roman" panose="02020603050405020304" pitchFamily="18" charset="0"/>
                <a:cs typeface="Times New Roman" panose="02020603050405020304" pitchFamily="18" charset="0"/>
              </a:rPr>
              <a:t>However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communication</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not </a:t>
            </a:r>
            <a:r>
              <a:rPr lang="tr-TR" dirty="0" err="1">
                <a:latin typeface="Times New Roman" panose="02020603050405020304" pitchFamily="18" charset="0"/>
                <a:cs typeface="Times New Roman" panose="02020603050405020304" pitchFamily="18" charset="0"/>
              </a:rPr>
              <a:t>always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instance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you</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might</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speaking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Japanese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but not </a:t>
            </a:r>
            <a:r>
              <a:rPr lang="tr-TR" dirty="0" err="1">
                <a:latin typeface="Times New Roman" panose="02020603050405020304" pitchFamily="18" charset="0"/>
                <a:cs typeface="Times New Roman" panose="02020603050405020304" pitchFamily="18" charset="0"/>
              </a:rPr>
              <a:t>manage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communicate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an English </a:t>
            </a:r>
            <a:r>
              <a:rPr lang="tr-TR" dirty="0" err="1">
                <a:latin typeface="Times New Roman" panose="02020603050405020304" pitchFamily="18" charset="0"/>
                <a:cs typeface="Times New Roman" panose="02020603050405020304" pitchFamily="18" charset="0"/>
              </a:rPr>
              <a:t>speaker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Communication</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also</a:t>
            </a:r>
            <a:r>
              <a:rPr lang="tr-TR" dirty="0">
                <a:latin typeface="Times New Roman" panose="02020603050405020304" pitchFamily="18" charset="0"/>
                <a:cs typeface="Times New Roman" panose="02020603050405020304" pitchFamily="18" charset="0"/>
              </a:rPr>
              <a:t> not </a:t>
            </a:r>
            <a:r>
              <a:rPr lang="tr-TR" dirty="0" err="1">
                <a:latin typeface="Times New Roman" panose="02020603050405020304" pitchFamily="18" charset="0"/>
                <a:cs typeface="Times New Roman" panose="02020603050405020304" pitchFamily="18" charset="0"/>
              </a:rPr>
              <a:t>necessarily</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equal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know</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you</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might</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smile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use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mimics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gestures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point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something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communicate</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thought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intention</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requires</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complexity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simple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gestures</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cannot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obtain</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algn="just"/>
            <a:r>
              <a:rPr lang="tr-TR" dirty="0" err="1" smtClean="0">
                <a:latin typeface="Times New Roman" panose="02020603050405020304" pitchFamily="18" charset="0"/>
                <a:cs typeface="Times New Roman" panose="02020603050405020304" pitchFamily="18" charset="0"/>
              </a:rPr>
              <a:t>Thus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term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is </a:t>
            </a:r>
            <a:r>
              <a:rPr lang="tr-TR" dirty="0" err="1" smtClean="0">
                <a:latin typeface="Times New Roman" panose="02020603050405020304" pitchFamily="18" charset="0"/>
                <a:cs typeface="Times New Roman" panose="02020603050405020304" pitchFamily="18" charset="0"/>
              </a:rPr>
              <a:t>used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somewhat</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generously</a:t>
            </a:r>
            <a:r>
              <a:rPr lang="tr-TR" dirty="0">
                <a:latin typeface="Times New Roman" panose="02020603050405020304" pitchFamily="18" charset="0"/>
                <a:cs typeface="Times New Roman" panose="02020603050405020304" pitchFamily="18" charset="0"/>
              </a:rPr>
              <a:t>. Body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programming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two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examples</a:t>
            </a:r>
            <a:r>
              <a:rPr lang="tr-TR" dirty="0">
                <a:latin typeface="Times New Roman" panose="02020603050405020304" pitchFamily="18" charset="0"/>
                <a:cs typeface="Times New Roman" panose="02020603050405020304" pitchFamily="18" charset="0"/>
              </a:rPr>
              <a:t>. Can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compared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speak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daily</a:t>
            </a:r>
            <a:r>
              <a:rPr lang="tr-TR" dirty="0">
                <a:latin typeface="Times New Roman" panose="02020603050405020304" pitchFamily="18" charset="0"/>
                <a:cs typeface="Times New Roman" panose="02020603050405020304" pitchFamily="18" charset="0"/>
              </a:rPr>
              <a:t> at </a:t>
            </a:r>
            <a:r>
              <a:rPr lang="tr-TR" dirty="0" err="1">
                <a:latin typeface="Times New Roman" panose="02020603050405020304" pitchFamily="18" charset="0"/>
                <a:cs typeface="Times New Roman" panose="02020603050405020304" pitchFamily="18" charset="0"/>
              </a:rPr>
              <a:t>work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t>
            </a:r>
            <a:r>
              <a:rPr lang="tr-TR" dirty="0" err="1">
                <a:latin typeface="Times New Roman" panose="02020603050405020304" pitchFamily="18" charset="0"/>
                <a:cs typeface="Times New Roman" panose="02020603050405020304" pitchFamily="18" charset="0"/>
              </a:rPr>
              <a:t>home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such</a:t>
            </a:r>
            <a:r>
              <a:rPr lang="tr-TR" dirty="0">
                <a:latin typeface="Times New Roman" panose="02020603050405020304" pitchFamily="18" charset="0"/>
                <a:cs typeface="Times New Roman" panose="02020603050405020304" pitchFamily="18" charset="0"/>
              </a:rPr>
              <a:t> as English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Chinese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humans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living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capable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using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a:t>
            </a:r>
          </a:p>
          <a:p>
            <a:endParaRPr lang="tr-TR" dirty="0"/>
          </a:p>
        </p:txBody>
      </p:sp>
    </p:spTree>
    <p:extLst>
      <p:ext uri="{BB962C8B-B14F-4D97-AF65-F5344CB8AC3E}">
        <p14:creationId xmlns:p14="http://schemas.microsoft.com/office/powerpoint/2010/main" val="681025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03063"/>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is </a:t>
            </a:r>
            <a:r>
              <a:rPr lang="tr-TR" b="1" dirty="0" err="1">
                <a:solidFill>
                  <a:srgbClr val="C00000"/>
                </a:solidFill>
                <a:latin typeface="Times New Roman" panose="02020603050405020304" pitchFamily="18" charset="0"/>
                <a:cs typeface="Times New Roman" panose="02020603050405020304" pitchFamily="18" charset="0"/>
              </a:rPr>
              <a:t>language</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communication</a:t>
            </a:r>
            <a:r>
              <a:rPr lang="tr-TR" b="1" dirty="0">
                <a:solidFill>
                  <a:srgbClr val="C00000"/>
                </a:solidFill>
                <a:latin typeface="Times New Roman" panose="02020603050405020304" pitchFamily="18" charset="0"/>
                <a:cs typeface="Times New Roman" panose="02020603050405020304" pitchFamily="18" charset="0"/>
              </a:rPr>
              <a:t>? </a:t>
            </a:r>
            <a:endParaRPr lang="tr-TR" dirty="0"/>
          </a:p>
        </p:txBody>
      </p:sp>
      <p:sp>
        <p:nvSpPr>
          <p:cNvPr id="3" name="İçerik Yer Tutucusu 2"/>
          <p:cNvSpPr>
            <a:spLocks noGrp="1"/>
          </p:cNvSpPr>
          <p:nvPr>
            <p:ph idx="1"/>
          </p:nvPr>
        </p:nvSpPr>
        <p:spPr>
          <a:xfrm>
            <a:off x="838200" y="1174376"/>
            <a:ext cx="10515600" cy="5002587"/>
          </a:xfrm>
        </p:spPr>
        <p:txBody>
          <a:bodyPr>
            <a:normAutofit fontScale="92500" lnSpcReduction="20000"/>
          </a:bodyPr>
          <a:lstStyle/>
          <a:p>
            <a:pPr algn="just"/>
            <a:r>
              <a:rPr lang="tr-TR" dirty="0">
                <a:latin typeface="Times New Roman" panose="02020603050405020304" pitchFamily="18" charset="0"/>
                <a:cs typeface="Times New Roman" panose="02020603050405020304" pitchFamily="18" charset="0"/>
              </a:rPr>
              <a:t>Language </a:t>
            </a:r>
            <a:r>
              <a:rPr lang="tr-TR" dirty="0" err="1" smtClean="0">
                <a:latin typeface="Times New Roman" panose="02020603050405020304" pitchFamily="18" charset="0"/>
                <a:cs typeface="Times New Roman" panose="02020603050405020304" pitchFamily="18" charset="0"/>
              </a:rPr>
              <a:t>makes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use</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vocal-auditory</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capacity</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human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being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One</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assumptions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suggests</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somewhere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along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evolutionary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larynx</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lowered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chin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got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wider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our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brain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got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bigger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suddenly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create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amazing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sounds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it. </a:t>
            </a:r>
            <a:r>
              <a:rPr lang="tr-TR" dirty="0" err="1">
                <a:latin typeface="Times New Roman" panose="02020603050405020304" pitchFamily="18" charset="0"/>
                <a:cs typeface="Times New Roman" panose="02020603050405020304" pitchFamily="18" charset="0"/>
              </a:rPr>
              <a:t>So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started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use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vocal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abilities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sound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auditory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abilities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perceive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them</a:t>
            </a:r>
            <a:r>
              <a:rPr lang="tr-TR" dirty="0" smtClean="0">
                <a:latin typeface="Times New Roman" panose="02020603050405020304" pitchFamily="18" charset="0"/>
                <a:cs typeface="Times New Roman" panose="02020603050405020304" pitchFamily="18" charset="0"/>
              </a:rPr>
              <a:t> as a </a:t>
            </a:r>
            <a:r>
              <a:rPr lang="tr-TR" dirty="0" err="1" smtClean="0">
                <a:latin typeface="Times New Roman" panose="02020603050405020304" pitchFamily="18" charset="0"/>
                <a:cs typeface="Times New Roman" panose="02020603050405020304" pitchFamily="18" charset="0"/>
              </a:rPr>
              <a:t>result</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enlargement</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our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brain</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Communicating</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way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leaves</a:t>
            </a:r>
            <a:r>
              <a:rPr lang="tr-TR" dirty="0">
                <a:latin typeface="Times New Roman" panose="02020603050405020304" pitchFamily="18" charset="0"/>
                <a:cs typeface="Times New Roman" panose="02020603050405020304" pitchFamily="18" charset="0"/>
              </a:rPr>
              <a:t> us </a:t>
            </a:r>
            <a:r>
              <a:rPr lang="tr-TR" dirty="0" err="1">
                <a:latin typeface="Times New Roman" panose="02020603050405020304" pitchFamily="18" charset="0"/>
                <a:cs typeface="Times New Roman" panose="02020603050405020304" pitchFamily="18" charset="0"/>
              </a:rPr>
              <a:t>free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do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hands</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Sign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language</a:t>
            </a:r>
            <a:r>
              <a:rPr lang="tr-TR" dirty="0" smtClean="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also</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an </a:t>
            </a:r>
            <a:r>
              <a:rPr lang="tr-TR" dirty="0" err="1" smtClean="0">
                <a:latin typeface="Times New Roman" panose="02020603050405020304" pitchFamily="18" charset="0"/>
                <a:cs typeface="Times New Roman" panose="02020603050405020304" pitchFamily="18" charset="0"/>
              </a:rPr>
              <a:t>option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grow</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but </a:t>
            </a:r>
            <a:r>
              <a:rPr lang="tr-TR" dirty="0" smtClean="0">
                <a:latin typeface="Times New Roman" panose="02020603050405020304" pitchFamily="18" charset="0"/>
                <a:cs typeface="Times New Roman" panose="02020603050405020304" pitchFamily="18" charset="0"/>
              </a:rPr>
              <a:t>it </a:t>
            </a:r>
            <a:r>
              <a:rPr lang="tr-TR" dirty="0" err="1" smtClean="0">
                <a:latin typeface="Times New Roman" panose="02020603050405020304" pitchFamily="18" charset="0"/>
                <a:cs typeface="Times New Roman" panose="02020603050405020304" pitchFamily="18" charset="0"/>
              </a:rPr>
              <a:t>does</a:t>
            </a:r>
            <a:r>
              <a:rPr lang="tr-TR" dirty="0" smtClean="0">
                <a:latin typeface="Times New Roman" panose="02020603050405020304" pitchFamily="18" charset="0"/>
                <a:cs typeface="Times New Roman" panose="02020603050405020304" pitchFamily="18" charset="0"/>
              </a:rPr>
              <a:t> not </a:t>
            </a:r>
            <a:r>
              <a:rPr lang="tr-TR" dirty="0" err="1" smtClean="0">
                <a:latin typeface="Times New Roman" panose="02020603050405020304" pitchFamily="18" charset="0"/>
                <a:cs typeface="Times New Roman" panose="02020603050405020304" pitchFamily="18" charset="0"/>
              </a:rPr>
              <a:t>seem</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practical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feasible</a:t>
            </a:r>
            <a:r>
              <a:rPr lang="tr-TR" dirty="0" smtClean="0">
                <a:latin typeface="Times New Roman" panose="02020603050405020304" pitchFamily="18" charset="0"/>
                <a:cs typeface="Times New Roman" panose="02020603050405020304" pitchFamily="18" charset="0"/>
              </a:rPr>
              <a:t>, as </a:t>
            </a:r>
            <a:r>
              <a:rPr lang="tr-TR" dirty="0" err="1" smtClean="0">
                <a:latin typeface="Times New Roman" panose="02020603050405020304" pitchFamily="18" charset="0"/>
                <a:cs typeface="Times New Roman" panose="02020603050405020304" pitchFamily="18" charset="0"/>
              </a:rPr>
              <a:t>our</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hands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eyes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will</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busy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multitasking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will</a:t>
            </a:r>
            <a:r>
              <a:rPr lang="tr-TR" dirty="0">
                <a:latin typeface="Times New Roman" panose="02020603050405020304" pitchFamily="18" charset="0"/>
                <a:cs typeface="Times New Roman" panose="02020603050405020304" pitchFamily="18" charset="0"/>
              </a:rPr>
              <a:t> be </a:t>
            </a:r>
            <a:r>
              <a:rPr lang="tr-TR" dirty="0" err="1" smtClean="0">
                <a:latin typeface="Times New Roman" panose="02020603050405020304" pitchFamily="18" charset="0"/>
                <a:cs typeface="Times New Roman" panose="02020603050405020304" pitchFamily="18" charset="0"/>
              </a:rPr>
              <a:t>harder</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algn="just"/>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produce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sounds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identify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sounds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abilities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known</a:t>
            </a:r>
            <a:r>
              <a:rPr lang="tr-TR" dirty="0">
                <a:latin typeface="Times New Roman" panose="02020603050405020304" pitchFamily="18" charset="0"/>
                <a:cs typeface="Times New Roman" panose="02020603050405020304" pitchFamily="18" charset="0"/>
              </a:rPr>
              <a:t> as </a:t>
            </a:r>
            <a:r>
              <a:rPr lang="tr-TR" dirty="0" err="1" smtClean="0">
                <a:latin typeface="Times New Roman" panose="02020603050405020304" pitchFamily="18" charset="0"/>
                <a:cs typeface="Times New Roman" panose="02020603050405020304" pitchFamily="18" charset="0"/>
              </a:rPr>
              <a:t>vocal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message</a:t>
            </a:r>
            <a:r>
              <a:rPr lang="tr-TR" dirty="0" smtClean="0">
                <a:latin typeface="Times New Roman" panose="02020603050405020304" pitchFamily="18" charset="0"/>
                <a:cs typeface="Times New Roman" panose="02020603050405020304" pitchFamily="18" charset="0"/>
              </a:rPr>
              <a:t> transfer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positional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perception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can </a:t>
            </a:r>
            <a:r>
              <a:rPr lang="tr-TR" dirty="0" err="1">
                <a:latin typeface="Times New Roman" panose="02020603050405020304" pitchFamily="18" charset="0"/>
                <a:cs typeface="Times New Roman" panose="02020603050405020304" pitchFamily="18" charset="0"/>
              </a:rPr>
              <a:t>reproduce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sound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hear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or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understand</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reconstructability</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hear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own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voices</a:t>
            </a:r>
            <a:r>
              <a:rPr lang="tr-TR" dirty="0">
                <a:latin typeface="Times New Roman" panose="02020603050405020304" pitchFamily="18" charset="0"/>
                <a:cs typeface="Times New Roman" panose="02020603050405020304" pitchFamily="18" charset="0"/>
              </a:rPr>
              <a:t> — </a:t>
            </a:r>
            <a:r>
              <a:rPr lang="tr-TR" dirty="0" err="1" smtClean="0">
                <a:latin typeface="Times New Roman" panose="02020603050405020304" pitchFamily="18" charset="0"/>
                <a:cs typeface="Times New Roman" panose="02020603050405020304" pitchFamily="18" charset="0"/>
              </a:rPr>
              <a:t>auto-perception</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Also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spoken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subject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rapidly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fade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away</a:t>
            </a:r>
            <a:r>
              <a:rPr lang="tr-TR" dirty="0" smtClean="0">
                <a:latin typeface="Times New Roman" panose="02020603050405020304" pitchFamily="18" charset="0"/>
                <a:cs typeface="Times New Roman" panose="02020603050405020304" pitchFamily="18" charset="0"/>
              </a:rPr>
              <a:t> in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air</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disappear</a:t>
            </a:r>
            <a:r>
              <a:rPr lang="tr-TR" dirty="0">
                <a:latin typeface="Times New Roman" panose="02020603050405020304" pitchFamily="18" charset="0"/>
                <a:cs typeface="Times New Roman" panose="02020603050405020304" pitchFamily="18" charset="0"/>
              </a:rPr>
              <a:t> in a </a:t>
            </a:r>
            <a:r>
              <a:rPr lang="tr-TR" dirty="0" smtClean="0">
                <a:latin typeface="Times New Roman" panose="02020603050405020304" pitchFamily="18" charset="0"/>
                <a:cs typeface="Times New Roman" panose="02020603050405020304" pitchFamily="18" charset="0"/>
              </a:rPr>
              <a:t>moment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they</a:t>
            </a:r>
            <a:r>
              <a:rPr lang="tr-TR" dirty="0" smtClean="0">
                <a:latin typeface="Times New Roman" panose="02020603050405020304" pitchFamily="18" charset="0"/>
                <a:cs typeface="Times New Roman" panose="02020603050405020304" pitchFamily="18" charset="0"/>
              </a:rPr>
              <a:t> do not </a:t>
            </a:r>
            <a:r>
              <a:rPr lang="tr-TR" dirty="0" err="1" smtClean="0">
                <a:latin typeface="Times New Roman" panose="02020603050405020304" pitchFamily="18" charset="0"/>
                <a:cs typeface="Times New Roman" panose="02020603050405020304" pitchFamily="18" charset="0"/>
              </a:rPr>
              <a:t>leave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trace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which</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cannot</a:t>
            </a:r>
            <a:r>
              <a:rPr lang="tr-TR" dirty="0" smtClean="0">
                <a:latin typeface="Times New Roman" panose="02020603050405020304" pitchFamily="18" charset="0"/>
                <a:cs typeface="Times New Roman" panose="02020603050405020304" pitchFamily="18" charset="0"/>
              </a:rPr>
              <a:t> be </a:t>
            </a:r>
            <a:r>
              <a:rPr lang="tr-TR" dirty="0" err="1" smtClean="0">
                <a:latin typeface="Times New Roman" panose="02020603050405020304" pitchFamily="18" charset="0"/>
                <a:cs typeface="Times New Roman" panose="02020603050405020304" pitchFamily="18" charset="0"/>
              </a:rPr>
              <a:t>compared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with</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footprints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snow</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writing</a:t>
            </a:r>
            <a:r>
              <a:rPr lang="tr-TR" dirty="0">
                <a:latin typeface="Times New Roman" panose="02020603050405020304" pitchFamily="18" charset="0"/>
                <a:cs typeface="Times New Roman" panose="02020603050405020304" pitchFamily="18" charset="0"/>
              </a:rPr>
              <a:t>.</a:t>
            </a:r>
          </a:p>
          <a:p>
            <a:endParaRPr lang="tr-TR" dirty="0"/>
          </a:p>
        </p:txBody>
      </p:sp>
    </p:spTree>
    <p:extLst>
      <p:ext uri="{BB962C8B-B14F-4D97-AF65-F5344CB8AC3E}">
        <p14:creationId xmlns:p14="http://schemas.microsoft.com/office/powerpoint/2010/main" val="2193732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2788</TotalTime>
  <Words>1985</Words>
  <Application>Microsoft Office PowerPoint</Application>
  <PresentationFormat>Geniş ekran</PresentationFormat>
  <Paragraphs>62</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Calibri Light</vt:lpstr>
      <vt:lpstr>Garamond</vt:lpstr>
      <vt:lpstr>Times New Roman</vt:lpstr>
      <vt:lpstr>Office Teması</vt:lpstr>
      <vt:lpstr>BDB 201-202 Dilbilim Temel Kavramları I (Introduction to Linguistics)</vt:lpstr>
      <vt:lpstr>What is language?</vt:lpstr>
      <vt:lpstr>Different aspects of human language based on its definition: what is language?</vt:lpstr>
      <vt:lpstr>What is language? (different definitions)</vt:lpstr>
      <vt:lpstr>What is language? </vt:lpstr>
      <vt:lpstr>What is language? </vt:lpstr>
      <vt:lpstr>What is language? </vt:lpstr>
      <vt:lpstr>What is language and communication? </vt:lpstr>
      <vt:lpstr>What is language and communication? </vt:lpstr>
      <vt:lpstr>What is language and communication? </vt:lpstr>
      <vt:lpstr>What is language and communication</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nedir?</dc:title>
  <dc:creator>MUSTAFA GÜLEÇ</dc:creator>
  <cp:lastModifiedBy>MUSTAFA GÜLEÇ</cp:lastModifiedBy>
  <cp:revision>149</cp:revision>
  <dcterms:created xsi:type="dcterms:W3CDTF">2018-02-15T15:22:31Z</dcterms:created>
  <dcterms:modified xsi:type="dcterms:W3CDTF">2018-02-23T16:04:58Z</dcterms:modified>
</cp:coreProperties>
</file>