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5"/>
  </p:notesMasterIdLst>
  <p:sldIdLst>
    <p:sldId id="276" r:id="rId2"/>
    <p:sldId id="277" r:id="rId3"/>
    <p:sldId id="278"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9"/>
    <p:restoredTop sz="86364"/>
  </p:normalViewPr>
  <p:slideViewPr>
    <p:cSldViewPr snapToGrid="0" snapToObjects="1">
      <p:cViewPr varScale="1">
        <p:scale>
          <a:sx n="90" d="100"/>
          <a:sy n="90" d="100"/>
        </p:scale>
        <p:origin x="944" y="19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5A50D4-DB71-E84A-A623-CFCFBCBDAB85}" type="datetimeFigureOut">
              <a:rPr lang="tr-TR" smtClean="0"/>
              <a:t>26.11.2017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7F6276-7726-B445-8F1F-B2E0CEEF573D}" type="slidenum">
              <a:rPr lang="tr-TR" smtClean="0"/>
              <a:t>‹#›</a:t>
            </a:fld>
            <a:endParaRPr lang="tr-TR"/>
          </a:p>
        </p:txBody>
      </p:sp>
    </p:spTree>
    <p:extLst>
      <p:ext uri="{BB962C8B-B14F-4D97-AF65-F5344CB8AC3E}">
        <p14:creationId xmlns:p14="http://schemas.microsoft.com/office/powerpoint/2010/main" val="1123055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tıklayın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F596762-0FA8-7D4B-BF42-06446332BDF3}" type="datetimeFigureOut">
              <a:rPr lang="tr-TR" smtClean="0"/>
              <a:t>26.11.2017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B020B2-B66D-F54A-873E-6C4B9AA67E37}"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596762-0FA8-7D4B-BF42-06446332BDF3}" type="datetimeFigureOut">
              <a:rPr lang="tr-TR" smtClean="0"/>
              <a:t>26.11.2017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B020B2-B66D-F54A-873E-6C4B9AA67E3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596762-0FA8-7D4B-BF42-06446332BDF3}" type="datetimeFigureOut">
              <a:rPr lang="tr-TR" smtClean="0"/>
              <a:t>26.11.2017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B020B2-B66D-F54A-873E-6C4B9AA67E3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F596762-0FA8-7D4B-BF42-06446332BDF3}" type="datetimeFigureOut">
              <a:rPr lang="tr-TR" smtClean="0"/>
              <a:t>26.11.2017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B020B2-B66D-F54A-873E-6C4B9AA67E3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6F596762-0FA8-7D4B-BF42-06446332BDF3}" type="datetimeFigureOut">
              <a:rPr lang="tr-TR" smtClean="0"/>
              <a:t>26.11.2017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B020B2-B66D-F54A-873E-6C4B9AA67E37}"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F596762-0FA8-7D4B-BF42-06446332BDF3}" type="datetimeFigureOut">
              <a:rPr lang="tr-TR" smtClean="0"/>
              <a:t>26.11.2017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B020B2-B66D-F54A-873E-6C4B9AA67E3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F596762-0FA8-7D4B-BF42-06446332BDF3}" type="datetimeFigureOut">
              <a:rPr lang="tr-TR" smtClean="0"/>
              <a:t>26.11.2017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2B020B2-B66D-F54A-873E-6C4B9AA67E3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6F596762-0FA8-7D4B-BF42-06446332BDF3}" type="datetimeFigureOut">
              <a:rPr lang="tr-TR" smtClean="0"/>
              <a:t>26.11.2017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2B020B2-B66D-F54A-873E-6C4B9AA67E3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F596762-0FA8-7D4B-BF42-06446332BDF3}" type="datetimeFigureOut">
              <a:rPr lang="tr-TR" smtClean="0"/>
              <a:t>26.11.2017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2B020B2-B66D-F54A-873E-6C4B9AA67E3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Açıklama Yazı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F596762-0FA8-7D4B-BF42-06446332BDF3}" type="datetimeFigureOut">
              <a:rPr lang="tr-TR" smtClean="0"/>
              <a:t>26.11.2017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2B020B2-B66D-F54A-873E-6C4B9AA67E3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çıklama Yazı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smtClean="0"/>
              <a:t>Asıl başlık stili için tıklayın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6F596762-0FA8-7D4B-BF42-06446332BDF3}" type="datetimeFigureOut">
              <a:rPr lang="tr-TR" smtClean="0"/>
              <a:t>26.11.2017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B020B2-B66D-F54A-873E-6C4B9AA67E3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F596762-0FA8-7D4B-BF42-06446332BDF3}" type="datetimeFigureOut">
              <a:rPr lang="tr-TR" smtClean="0"/>
              <a:t>26.11.2017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2B020B2-B66D-F54A-873E-6C4B9AA67E37}"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0620918"/>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hudoc.echr.coe.int/eng#%7B%22appno%22:%5B%2257325/00%22%5D%7D"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Unvan 1"/>
          <p:cNvSpPr>
            <a:spLocks noGrp="1"/>
          </p:cNvSpPr>
          <p:nvPr>
            <p:ph type="title"/>
          </p:nvPr>
        </p:nvSpPr>
        <p:spPr/>
        <p:txBody>
          <a:bodyPr/>
          <a:lstStyle/>
          <a:p>
            <a:pPr eaLnBrk="1" hangingPunct="1"/>
            <a:endParaRPr lang="x-none" altLang="x-none"/>
          </a:p>
        </p:txBody>
      </p:sp>
      <p:sp>
        <p:nvSpPr>
          <p:cNvPr id="37890" name="İçerik Yer Tutucusu 2"/>
          <p:cNvSpPr>
            <a:spLocks noGrp="1"/>
          </p:cNvSpPr>
          <p:nvPr>
            <p:ph idx="1"/>
          </p:nvPr>
        </p:nvSpPr>
        <p:spPr/>
        <p:txBody>
          <a:bodyPr/>
          <a:lstStyle/>
          <a:p>
            <a:pPr eaLnBrk="1" hangingPunct="1"/>
            <a:r>
              <a:rPr lang="tr-TR" altLang="x-none" sz="2400"/>
              <a:t>Mahkeme Hükümet’in, doğumdan sonra, bilimsel araştırmalarla da kanıtlanmış olan, anne ve çocuk arasındaki biyolojik ve psikolojik bağa ilişkin iddiadan ikna olmamıştır (bkz. 116. paragraf). Mahkeme, çocukla olan ilişkilerinde, anne ve baba arasındaki farklılıkları göz ardı etmeksizin, ebeveynlik izni dönemine denk gelen süreçte, çocuğa sağlanacak bakım konusunda, erkekler ve kadınların, “benzer durumlarda” bulundukları sonucuna ulaşmıştır.</a:t>
            </a:r>
          </a:p>
          <a:p>
            <a:pPr eaLnBrk="1" hangingPunct="1"/>
            <a:r>
              <a:rPr lang="tr-TR" altLang="x-none" sz="2400"/>
              <a:t>133. Bu anlatılanlardan, ebeveynlik izni anlamında, erkek olan başvuranın, kadın askerlerle benzer durumda bulunduğu çıkmaktadır. Tespit edilmesi gereken, iki cinsiyetten askerler arasındaki, muamele farklılığının, 14. madde bağlamında, objektif ve makul bir gerekçeye dayanıp dayanmadığıdır.</a:t>
            </a:r>
          </a:p>
          <a:p>
            <a:pPr eaLnBrk="1" hangingPunct="1"/>
            <a:endParaRPr lang="tr-TR" altLang="x-none"/>
          </a:p>
        </p:txBody>
      </p:sp>
    </p:spTree>
    <p:extLst>
      <p:ext uri="{BB962C8B-B14F-4D97-AF65-F5344CB8AC3E}">
        <p14:creationId xmlns:p14="http://schemas.microsoft.com/office/powerpoint/2010/main" val="1817466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Unvan 1"/>
          <p:cNvSpPr>
            <a:spLocks noGrp="1"/>
          </p:cNvSpPr>
          <p:nvPr>
            <p:ph type="title"/>
          </p:nvPr>
        </p:nvSpPr>
        <p:spPr/>
        <p:txBody>
          <a:bodyPr/>
          <a:lstStyle/>
          <a:p>
            <a:pPr eaLnBrk="1" hangingPunct="1"/>
            <a:endParaRPr lang="x-none" altLang="x-none"/>
          </a:p>
        </p:txBody>
      </p:sp>
      <p:sp>
        <p:nvSpPr>
          <p:cNvPr id="38914" name="İçerik Yer Tutucusu 2"/>
          <p:cNvSpPr>
            <a:spLocks noGrp="1"/>
          </p:cNvSpPr>
          <p:nvPr>
            <p:ph idx="1"/>
          </p:nvPr>
        </p:nvSpPr>
        <p:spPr/>
        <p:txBody>
          <a:bodyPr/>
          <a:lstStyle/>
          <a:p>
            <a:pPr algn="just" eaLnBrk="1" hangingPunct="1"/>
            <a:r>
              <a:rPr lang="tr-TR" altLang="x-none"/>
              <a:t>Mahkeme, istihbarat alanında radyo operatörü olan başvuranın, erkek askerler gibi, kadın askerler tarafından da ikame edilebileceğini tespit etmektedir. Bu bağlamda, ilgilinin biriminde, kendi görevine denk görevlerin, kadınlar tarafından yerine getirildiği ve sıklıkla, kadın askerler tarafından ikame edildiği de belirleyicidir (bkz. 11. paragraf) Oysa kadın askerlerin üç yıllık koşulsuz bir ebeveynlik izinleri bulunmaktadır. Başvuranın, sadece, erkek olması nedeniyle, böyle bir izin alma hakkı bulunmamaktadır. İlgili, cinsiyete dayalı bir ayrımcılığa maruz kalmıştır.</a:t>
            </a:r>
          </a:p>
          <a:p>
            <a:pPr algn="just" eaLnBrk="1" hangingPunct="1"/>
            <a:r>
              <a:rPr lang="tr-TR" altLang="x-none"/>
              <a:t>150. Nihayet, Hükümet’in, başvuranın, orduda görev alarak, ayrımcılığa maruz kalmama hakkından vazgeçtiğine ilişkin iddiasına ilişkin olarak, Mahkeme, cinsiyete dayalı ayrımcılık yasağının temel önemi dikkate alındığında, benzer bir ayrımcılığa maruz kalmama hakkından feragat etme imkanının kabul edilemeyeceğini, çünkü benzer bir feragatin, önemli bir kamu çıkarıyla çatışacağı kanaatindedir (ırka dayalı ayrımcılığa ilişkin olarak, benzer bir yaklaşım için, bkz., </a:t>
            </a:r>
            <a:r>
              <a:rPr lang="tr-TR" altLang="x-none" i="1"/>
              <a:t>D.H. ve diğerleri/Çek Cumhuriyeti </a:t>
            </a:r>
            <a:r>
              <a:rPr lang="tr-TR" altLang="x-none"/>
              <a:t>[BD], no. </a:t>
            </a:r>
            <a:r>
              <a:rPr lang="tr-TR" altLang="x-none" u="sng">
                <a:hlinkClick r:id="rId2"/>
              </a:rPr>
              <a:t>57325/00</a:t>
            </a:r>
            <a:r>
              <a:rPr lang="tr-TR" altLang="x-none"/>
              <a:t>, paragraf 204, AİHM 2007‑IV).</a:t>
            </a:r>
          </a:p>
          <a:p>
            <a:pPr eaLnBrk="1" hangingPunct="1"/>
            <a:endParaRPr lang="tr-TR" altLang="x-none"/>
          </a:p>
        </p:txBody>
      </p:sp>
    </p:spTree>
    <p:extLst>
      <p:ext uri="{BB962C8B-B14F-4D97-AF65-F5344CB8AC3E}">
        <p14:creationId xmlns:p14="http://schemas.microsoft.com/office/powerpoint/2010/main" val="347549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Unvan 1"/>
          <p:cNvSpPr>
            <a:spLocks noGrp="1"/>
          </p:cNvSpPr>
          <p:nvPr>
            <p:ph type="title"/>
          </p:nvPr>
        </p:nvSpPr>
        <p:spPr/>
        <p:txBody>
          <a:bodyPr/>
          <a:lstStyle/>
          <a:p>
            <a:pPr eaLnBrk="1" hangingPunct="1"/>
            <a:endParaRPr lang="x-none" altLang="x-none"/>
          </a:p>
        </p:txBody>
      </p:sp>
      <p:sp>
        <p:nvSpPr>
          <p:cNvPr id="39938" name="İçerik Yer Tutucusu 2"/>
          <p:cNvSpPr>
            <a:spLocks noGrp="1"/>
          </p:cNvSpPr>
          <p:nvPr>
            <p:ph idx="1"/>
          </p:nvPr>
        </p:nvSpPr>
        <p:spPr/>
        <p:txBody>
          <a:bodyPr/>
          <a:lstStyle/>
          <a:p>
            <a:pPr algn="just" eaLnBrk="1" hangingPunct="1"/>
            <a:r>
              <a:rPr lang="tr-TR" altLang="x-none"/>
              <a:t>Bu açıklamalar doğrultusunda, Mahkeme, kadın askerler, bu haktan faydalanırken, erkek askerlerin, ebeveynlik izni hakkının dışında tutulmalarının, makul veya objektif bir gerekçesi olamayacağı kanaatindedir. Mahkeme, başvuranın maruz kaldığı bu muamele farklılığının, cinsiyete dayalı ayrımcılığa neden olduğu sonucuna ulaşmıştır.</a:t>
            </a:r>
          </a:p>
          <a:p>
            <a:pPr algn="just" eaLnBrk="1" hangingPunct="1"/>
            <a:r>
              <a:rPr lang="tr-TR" altLang="x-none" b="1"/>
              <a:t>CASE OF KONSTANTIN MARKIN v. RUSSIA </a:t>
            </a:r>
            <a:endParaRPr lang="tr-TR" altLang="x-none"/>
          </a:p>
          <a:p>
            <a:pPr eaLnBrk="1" hangingPunct="1"/>
            <a:endParaRPr lang="tr-TR" altLang="x-none"/>
          </a:p>
        </p:txBody>
      </p:sp>
    </p:spTree>
    <p:extLst>
      <p:ext uri="{BB962C8B-B14F-4D97-AF65-F5344CB8AC3E}">
        <p14:creationId xmlns:p14="http://schemas.microsoft.com/office/powerpoint/2010/main" val="2067298057"/>
      </p:ext>
    </p:extLst>
  </p:cSld>
  <p:clrMapOvr>
    <a:masterClrMapping/>
  </p:clrMapOvr>
</p:sld>
</file>

<file path=ppt/theme/theme1.xml><?xml version="1.0" encoding="utf-8"?>
<a:theme xmlns:a="http://schemas.openxmlformats.org/drawingml/2006/main" name="Retro">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Retr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141</TotalTime>
  <Words>346</Words>
  <Application>Microsoft Macintosh PowerPoint</Application>
  <PresentationFormat>Geniş Ekran</PresentationFormat>
  <Paragraphs>6</Paragraphs>
  <Slides>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vt:i4>
      </vt:variant>
    </vt:vector>
  </HeadingPairs>
  <TitlesOfParts>
    <vt:vector size="6" baseType="lpstr">
      <vt:lpstr>Calibri</vt:lpstr>
      <vt:lpstr>Calibri Light</vt:lpstr>
      <vt:lpstr>Retro</vt:lpstr>
      <vt:lpstr>PowerPoint Sunusu</vt:lpstr>
      <vt:lpstr>PowerPoint Sunusu</vt:lpstr>
      <vt:lpstr>PowerPoint Sunusu</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CİNSİYET EŞİTLİĞİ ÇALIŞTAYI HUKUK</dc:title>
  <dc:creator>Gülriz Uygur</dc:creator>
  <cp:lastModifiedBy>Gülriz Uygur</cp:lastModifiedBy>
  <cp:revision>17</cp:revision>
  <dcterms:created xsi:type="dcterms:W3CDTF">2017-05-18T05:56:31Z</dcterms:created>
  <dcterms:modified xsi:type="dcterms:W3CDTF">2017-11-26T19:02:56Z</dcterms:modified>
</cp:coreProperties>
</file>