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1" r:id="rId3"/>
    <p:sldId id="257" r:id="rId4"/>
    <p:sldId id="260" r:id="rId5"/>
    <p:sldId id="295" r:id="rId6"/>
    <p:sldId id="296" r:id="rId7"/>
    <p:sldId id="297" r:id="rId8"/>
    <p:sldId id="298" r:id="rId9"/>
    <p:sldId id="292" r:id="rId10"/>
    <p:sldId id="261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262" r:id="rId22"/>
    <p:sldId id="302" r:id="rId23"/>
    <p:sldId id="303" r:id="rId24"/>
    <p:sldId id="307" r:id="rId25"/>
    <p:sldId id="304" r:id="rId26"/>
    <p:sldId id="305" r:id="rId27"/>
    <p:sldId id="306" r:id="rId28"/>
    <p:sldId id="308" r:id="rId29"/>
    <p:sldId id="309" r:id="rId30"/>
    <p:sldId id="310" r:id="rId31"/>
    <p:sldId id="259" r:id="rId32"/>
    <p:sldId id="263" r:id="rId33"/>
    <p:sldId id="264" r:id="rId34"/>
    <p:sldId id="265" r:id="rId3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99CC"/>
    <a:srgbClr val="660066"/>
    <a:srgbClr val="2E0F00"/>
    <a:srgbClr val="3E1F00"/>
    <a:srgbClr val="1B311F"/>
    <a:srgbClr val="422C16"/>
    <a:srgbClr val="0C7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7" autoAdjust="0"/>
    <p:restoredTop sz="94652" autoAdjust="0"/>
  </p:normalViewPr>
  <p:slideViewPr>
    <p:cSldViewPr>
      <p:cViewPr>
        <p:scale>
          <a:sx n="60" d="100"/>
          <a:sy n="60" d="100"/>
        </p:scale>
        <p:origin x="-3072" y="-1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500DD-9A74-4FD4-8F54-12C22C58AEF0}" type="datetimeFigureOut">
              <a:rPr lang="tr-TR" smtClean="0"/>
              <a:t>28.11.2017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7B195-8BD5-43F1-BEFA-8408FDC627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876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21860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351257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215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5951E9-1167-4B70-BAC8-5C0CEDD3FA44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813789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75140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75050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392596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243792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240431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821846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237031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908389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628184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78399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604E-227E-4E88-8EBF-354640EA4F8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2784048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B8086-C933-4228-BCC0-F23211C72E4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9201102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5BF7D-CDCD-4254-856C-F4C9E1D009C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855235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D48C3-099E-4A42-B213-C7935C7178B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6324295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0ECD5-D964-4E5A-8222-A778D96328E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6552539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3AC78-0588-4B4D-B40C-858DE95EE6F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74832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22A0E-FE97-48F8-8B78-4587FD02C97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065552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A0CEA-591B-446D-8049-DB513762EBE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491177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5E7BC-3F9B-4665-926F-FBA9331DEAD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0466624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C3E7D-4C82-449D-9FC0-AF8DE3F69C5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2900321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0B9ED-3466-4AF0-9560-24AC1EA394A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114351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0849131-5659-4928-8ECF-09BC158CA0D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0"/>
          <p:cNvSpPr>
            <a:spLocks noGrp="1" noChangeArrowheads="1"/>
          </p:cNvSpPr>
          <p:nvPr>
            <p:ph type="ctrTitle"/>
          </p:nvPr>
        </p:nvSpPr>
        <p:spPr>
          <a:xfrm>
            <a:off x="467544" y="188913"/>
            <a:ext cx="8320856" cy="1038225"/>
          </a:xfrm>
        </p:spPr>
        <p:txBody>
          <a:bodyPr/>
          <a:lstStyle/>
          <a:p>
            <a:pPr algn="r" eaLnBrk="1" hangingPunct="1">
              <a:defRPr/>
            </a:pPr>
            <a:r>
              <a:rPr lang="tr-TR" sz="4000" b="1" dirty="0" smtClean="0">
                <a:solidFill>
                  <a:schemeClr val="accent1">
                    <a:lumMod val="50000"/>
                  </a:schemeClr>
                </a:solidFill>
              </a:rPr>
              <a:t>Eğitim Felsefesinin Temelleri</a:t>
            </a:r>
            <a:endParaRPr lang="es-ES" sz="4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4" name="Picture 6" descr="http://upload.wikimedia.org/wikipedia/commons/thumb/9/98/Sanzio_01_Plato_Aristotle.jpg/300px-Sanzio_01_Plato_Aristot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341438"/>
            <a:ext cx="3167062" cy="41497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Başlık"/>
          <p:cNvSpPr>
            <a:spLocks noGrp="1"/>
          </p:cNvSpPr>
          <p:nvPr>
            <p:ph type="title"/>
          </p:nvPr>
        </p:nvSpPr>
        <p:spPr>
          <a:xfrm>
            <a:off x="0" y="333375"/>
            <a:ext cx="5770563" cy="1143000"/>
          </a:xfrm>
        </p:spPr>
        <p:txBody>
          <a:bodyPr/>
          <a:lstStyle/>
          <a:p>
            <a:r>
              <a:rPr lang="tr-TR" smtClean="0">
                <a:solidFill>
                  <a:srgbClr val="006666"/>
                </a:solidFill>
              </a:rPr>
              <a:t>Felsefe Akımları</a:t>
            </a:r>
          </a:p>
        </p:txBody>
      </p:sp>
      <p:sp>
        <p:nvSpPr>
          <p:cNvPr id="921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İdealizm</a:t>
            </a:r>
          </a:p>
          <a:p>
            <a:r>
              <a:rPr lang="tr-TR" smtClean="0"/>
              <a:t>Realizm</a:t>
            </a:r>
          </a:p>
          <a:p>
            <a:r>
              <a:rPr lang="tr-TR" smtClean="0"/>
              <a:t>Pragmatizm</a:t>
            </a:r>
          </a:p>
          <a:p>
            <a:r>
              <a:rPr lang="tr-TR" smtClean="0"/>
              <a:t>Natüralizm</a:t>
            </a:r>
          </a:p>
          <a:p>
            <a:r>
              <a:rPr lang="tr-TR" smtClean="0"/>
              <a:t>Existentialism</a:t>
            </a:r>
          </a:p>
        </p:txBody>
      </p:sp>
      <p:pic>
        <p:nvPicPr>
          <p:cNvPr id="9220" name="Picture 5" descr="http://sehrengizdergisi.files.wordpress.com/2011/10/thin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0"/>
            <a:ext cx="385127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484371" y="116632"/>
            <a:ext cx="8229600" cy="648072"/>
          </a:xfrm>
        </p:spPr>
        <p:txBody>
          <a:bodyPr lIns="0" rIns="0" bIns="0"/>
          <a:lstStyle/>
          <a:p>
            <a:r>
              <a:rPr lang="tr-TR" dirty="0">
                <a:latin typeface="Arial" charset="0"/>
              </a:rPr>
              <a:t>İDEALİZM VE EĞİTİM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484371" y="980728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2000" u="sng" dirty="0">
                <a:latin typeface="Arial" charset="0"/>
              </a:rPr>
              <a:t>İdealizm, evreni açıklamada ruh, ahlak, zihin ve düşünce gibi kavramları temel alan bir düşüncedir.</a:t>
            </a:r>
            <a:r>
              <a:rPr lang="tr-TR" sz="2000" dirty="0">
                <a:latin typeface="Arial" charset="0"/>
              </a:rPr>
              <a:t> İdealizmin eğitime ilişkin kendine özgü görüş ve yaklaşımları vardır.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tr-TR" sz="2000" dirty="0"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tr-TR" sz="2000" u="sng" dirty="0">
                <a:latin typeface="Arial" charset="0"/>
              </a:rPr>
              <a:t>İdealist bir eğitimin amacı, öğrencileri doğruyu aramaya teşvik etmektir.</a:t>
            </a:r>
            <a:r>
              <a:rPr lang="tr-TR" sz="2000" dirty="0">
                <a:latin typeface="Arial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tr-TR" sz="2000" dirty="0"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tr-TR" sz="2000" u="sng" dirty="0">
                <a:latin typeface="Arial" charset="0"/>
              </a:rPr>
              <a:t>İdealist eğitim</a:t>
            </a:r>
            <a:r>
              <a:rPr lang="tr-TR" sz="2000" dirty="0">
                <a:latin typeface="Arial" charset="0"/>
              </a:rPr>
              <a:t> kişiyi iyi, doğru ve güzele yöneltmeyi amaçlar. İdealist </a:t>
            </a:r>
            <a:r>
              <a:rPr lang="tr-TR" sz="2000" dirty="0" smtClean="0">
                <a:latin typeface="Arial" charset="0"/>
              </a:rPr>
              <a:t>eğiticilere göre </a:t>
            </a:r>
            <a:r>
              <a:rPr lang="tr-TR" sz="2000" dirty="0">
                <a:latin typeface="Arial" charset="0"/>
              </a:rPr>
              <a:t>eğitimle uzun vadede insanda yüksek değerler oluşturulmalıdır. Eğitimde sağlam ve kültürlü bir kişilik geliştirmek çok önemlidir. </a:t>
            </a:r>
          </a:p>
        </p:txBody>
      </p:sp>
    </p:spTree>
    <p:extLst>
      <p:ext uri="{BB962C8B-B14F-4D97-AF65-F5344CB8AC3E}">
        <p14:creationId xmlns:p14="http://schemas.microsoft.com/office/powerpoint/2010/main" val="33355324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179512" y="260648"/>
            <a:ext cx="8784976" cy="5919936"/>
          </a:xfrm>
        </p:spPr>
        <p:txBody>
          <a:bodyPr/>
          <a:lstStyle/>
          <a:p>
            <a:pPr marL="495300" indent="-495300">
              <a:lnSpc>
                <a:spcPct val="150000"/>
              </a:lnSpc>
              <a:spcBef>
                <a:spcPts val="0"/>
              </a:spcBef>
            </a:pPr>
            <a:r>
              <a:rPr lang="tr-TR" sz="2000" dirty="0">
                <a:latin typeface="Arial" charset="0"/>
              </a:rPr>
              <a:t>İdealist eğitimde öğretmen-öğrenci ilişkisinde en önemli merkezi rol öğretmenindir. </a:t>
            </a:r>
            <a:endParaRPr lang="tr-TR" sz="2000" dirty="0" smtClean="0">
              <a:latin typeface="Arial" charset="0"/>
            </a:endParaRPr>
          </a:p>
          <a:p>
            <a:pPr marL="495300" indent="-495300">
              <a:lnSpc>
                <a:spcPct val="150000"/>
              </a:lnSpc>
              <a:spcBef>
                <a:spcPts val="0"/>
              </a:spcBef>
            </a:pPr>
            <a:r>
              <a:rPr lang="tr-TR" sz="2000" dirty="0" err="1" smtClean="0">
                <a:latin typeface="Arial" charset="0"/>
              </a:rPr>
              <a:t>J.Donald</a:t>
            </a:r>
            <a:r>
              <a:rPr lang="tr-TR" sz="2000" dirty="0" smtClean="0">
                <a:latin typeface="Arial" charset="0"/>
              </a:rPr>
              <a:t> </a:t>
            </a:r>
            <a:r>
              <a:rPr lang="tr-TR" sz="2000" dirty="0" err="1">
                <a:latin typeface="Arial" charset="0"/>
              </a:rPr>
              <a:t>Buther</a:t>
            </a:r>
            <a:r>
              <a:rPr lang="tr-TR" sz="2000" dirty="0">
                <a:latin typeface="Arial" charset="0"/>
              </a:rPr>
              <a:t>,”Eğitimde İdealizm” adlı eserinde iyi bir öğretmende bulunması gereken özellikler olarak şunları belirtmektedir</a:t>
            </a:r>
            <a:r>
              <a:rPr lang="tr-TR" sz="2000" dirty="0" smtClean="0">
                <a:latin typeface="Arial" charset="0"/>
              </a:rPr>
              <a:t>:</a:t>
            </a:r>
          </a:p>
          <a:p>
            <a:pPr marL="495300" indent="-495300">
              <a:lnSpc>
                <a:spcPct val="150000"/>
              </a:lnSpc>
              <a:spcBef>
                <a:spcPts val="0"/>
              </a:spcBef>
            </a:pPr>
            <a:endParaRPr lang="tr-TR" sz="2000" dirty="0">
              <a:latin typeface="Arial" charset="0"/>
            </a:endParaRPr>
          </a:p>
          <a:p>
            <a:pPr marL="495300" indent="-495300">
              <a:lnSpc>
                <a:spcPct val="150000"/>
              </a:lnSpc>
              <a:spcBef>
                <a:spcPts val="0"/>
              </a:spcBef>
              <a:buFont typeface="Wingdings 2" pitchFamily="18" charset="2"/>
              <a:buAutoNum type="arabicPeriod"/>
            </a:pPr>
            <a:r>
              <a:rPr lang="tr-TR" sz="2000" dirty="0">
                <a:latin typeface="Arial" charset="0"/>
              </a:rPr>
              <a:t>Öğrenciler için kültürün ve gerçekliğin taşıyıcısı ve yansıtıcısı olmalıdır.</a:t>
            </a:r>
          </a:p>
          <a:p>
            <a:pPr marL="495300" indent="-495300">
              <a:lnSpc>
                <a:spcPct val="150000"/>
              </a:lnSpc>
              <a:spcBef>
                <a:spcPts val="0"/>
              </a:spcBef>
              <a:buFont typeface="Wingdings 2" pitchFamily="18" charset="2"/>
              <a:buAutoNum type="arabicPeriod"/>
            </a:pPr>
            <a:r>
              <a:rPr lang="tr-TR" sz="2000" dirty="0">
                <a:latin typeface="Arial" charset="0"/>
              </a:rPr>
              <a:t>İnsan kişiliği konusunda uzman olmalıdır.</a:t>
            </a:r>
          </a:p>
          <a:p>
            <a:pPr marL="495300" indent="-495300">
              <a:lnSpc>
                <a:spcPct val="150000"/>
              </a:lnSpc>
              <a:spcBef>
                <a:spcPts val="0"/>
              </a:spcBef>
              <a:buFont typeface="Wingdings 2" pitchFamily="18" charset="2"/>
              <a:buAutoNum type="arabicPeriod"/>
            </a:pPr>
            <a:r>
              <a:rPr lang="tr-TR" sz="2000" dirty="0">
                <a:latin typeface="Arial" charset="0"/>
              </a:rPr>
              <a:t>Öğrenme sürecini çok iyi bilmeli, bu yetisini coşkuyla ortaya koymalıdır.</a:t>
            </a:r>
          </a:p>
          <a:p>
            <a:pPr marL="495300" indent="-495300">
              <a:lnSpc>
                <a:spcPct val="150000"/>
              </a:lnSpc>
              <a:spcBef>
                <a:spcPts val="0"/>
              </a:spcBef>
              <a:buFont typeface="Wingdings 2" pitchFamily="18" charset="2"/>
              <a:buAutoNum type="arabicPeriod"/>
            </a:pPr>
            <a:r>
              <a:rPr lang="tr-TR" sz="2000" dirty="0">
                <a:latin typeface="Arial" charset="0"/>
              </a:rPr>
              <a:t>Öğrencilerle arkadaş olmayı becerebilmelidir.</a:t>
            </a:r>
          </a:p>
          <a:p>
            <a:pPr marL="495300" indent="-495300">
              <a:lnSpc>
                <a:spcPct val="150000"/>
              </a:lnSpc>
              <a:spcBef>
                <a:spcPts val="0"/>
              </a:spcBef>
              <a:buFont typeface="Wingdings 2" pitchFamily="18" charset="2"/>
              <a:buAutoNum type="arabicPeriod"/>
            </a:pPr>
            <a:r>
              <a:rPr lang="tr-TR" sz="2000" dirty="0">
                <a:latin typeface="Arial" charset="0"/>
              </a:rPr>
              <a:t>Öğrencilerde öğrenme isteği uyandırmalıdır</a:t>
            </a:r>
            <a:r>
              <a:rPr lang="tr-TR" sz="2000" dirty="0" smtClean="0">
                <a:latin typeface="Arial" charset="0"/>
              </a:rPr>
              <a:t>. </a:t>
            </a:r>
          </a:p>
          <a:p>
            <a:pPr marL="495300" indent="-495300">
              <a:lnSpc>
                <a:spcPct val="150000"/>
              </a:lnSpc>
              <a:spcBef>
                <a:spcPts val="0"/>
              </a:spcBef>
              <a:buFont typeface="Wingdings 2" pitchFamily="18" charset="2"/>
              <a:buAutoNum type="arabicPeriod"/>
            </a:pPr>
            <a:r>
              <a:rPr lang="tr-TR" sz="2000" dirty="0" smtClean="0">
                <a:latin typeface="Arial" charset="0"/>
              </a:rPr>
              <a:t>Her </a:t>
            </a:r>
            <a:r>
              <a:rPr lang="tr-TR" sz="2000" dirty="0">
                <a:latin typeface="Arial" charset="0"/>
              </a:rPr>
              <a:t>yeni nesildeki kültürel yeniden doğuşun öncüsü olmalıdır. </a:t>
            </a:r>
          </a:p>
          <a:p>
            <a:pPr marL="495300" indent="-495300">
              <a:lnSpc>
                <a:spcPct val="150000"/>
              </a:lnSpc>
              <a:spcBef>
                <a:spcPts val="0"/>
              </a:spcBef>
              <a:buFont typeface="Wingdings 2" pitchFamily="18" charset="2"/>
              <a:buAutoNum type="arabicPeriod"/>
            </a:pPr>
            <a:endParaRPr lang="tr-T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931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 lIns="0" rIns="0" bIns="0"/>
          <a:lstStyle/>
          <a:p>
            <a:r>
              <a:rPr lang="tr-TR">
                <a:latin typeface="Arial" charset="0"/>
              </a:rPr>
              <a:t>REALİZM VE EĞİTİM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400" dirty="0">
                <a:latin typeface="Arial" charset="0"/>
              </a:rPr>
              <a:t>Realist felsefenin kurucusu, Platon’un öğrencisi olan Aristoteles’tir. </a:t>
            </a:r>
          </a:p>
          <a:p>
            <a:pPr>
              <a:lnSpc>
                <a:spcPct val="90000"/>
              </a:lnSpc>
            </a:pPr>
            <a:r>
              <a:rPr lang="tr-TR" sz="2400" u="sng" dirty="0" err="1">
                <a:latin typeface="Arial" charset="0"/>
              </a:rPr>
              <a:t>Realizm,gerçekliğin</a:t>
            </a:r>
            <a:r>
              <a:rPr lang="tr-TR" sz="2400" u="sng" dirty="0">
                <a:latin typeface="Arial" charset="0"/>
              </a:rPr>
              <a:t> nesnel bir düzeni olduğunu ve insanların bu gerçekliğin bilgisine ulaşma yetilerinin bulunduğunu ileri süren bir felsefe olarak tanımlanabilir.</a:t>
            </a:r>
            <a:r>
              <a:rPr lang="tr-TR" sz="2400" dirty="0">
                <a:latin typeface="Arial" charset="0"/>
              </a:rPr>
              <a:t> </a:t>
            </a:r>
            <a:endParaRPr lang="tr-TR" sz="2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tr-TR" sz="24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tr-TR" sz="2400" dirty="0">
                <a:latin typeface="Arial" charset="0"/>
              </a:rPr>
              <a:t>Çağdaş eğitim uygulamalarında realist felsefenin pek çok unsurunu bulmak </a:t>
            </a:r>
            <a:r>
              <a:rPr lang="tr-TR" sz="2400" dirty="0" err="1">
                <a:latin typeface="Arial" charset="0"/>
              </a:rPr>
              <a:t>mümkündür.Örneğin</a:t>
            </a:r>
            <a:r>
              <a:rPr lang="tr-TR" sz="2400" dirty="0">
                <a:latin typeface="Arial" charset="0"/>
              </a:rPr>
              <a:t>, birçok ders kitabında yer alan konular (fen, matematik, tarih, dil bilgisi) insanın gerçekliği nasıl dikkatlice organize ettiğini sistematik olarak açıkladığını göstermektedir.  </a:t>
            </a:r>
          </a:p>
        </p:txBody>
      </p:sp>
    </p:spTree>
    <p:extLst>
      <p:ext uri="{BB962C8B-B14F-4D97-AF65-F5344CB8AC3E}">
        <p14:creationId xmlns:p14="http://schemas.microsoft.com/office/powerpoint/2010/main" val="27299311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1700808"/>
            <a:ext cx="8136904" cy="4064000"/>
          </a:xfrm>
        </p:spPr>
        <p:txBody>
          <a:bodyPr/>
          <a:lstStyle/>
          <a:p>
            <a:r>
              <a:rPr lang="tr-TR" dirty="0">
                <a:latin typeface="Arial" charset="0"/>
              </a:rPr>
              <a:t>Realizme göre, eğitimin amacı, en iyi, en mükemmel yetilerle donatarak insanı mutlu etmektir. </a:t>
            </a:r>
            <a:endParaRPr lang="tr-TR" dirty="0" smtClean="0">
              <a:latin typeface="Arial" charset="0"/>
            </a:endParaRPr>
          </a:p>
          <a:p>
            <a:r>
              <a:rPr lang="tr-TR" dirty="0" smtClean="0">
                <a:latin typeface="Arial" charset="0"/>
              </a:rPr>
              <a:t>Eğitim </a:t>
            </a:r>
            <a:r>
              <a:rPr lang="tr-TR" dirty="0">
                <a:latin typeface="Arial" charset="0"/>
              </a:rPr>
              <a:t>insanları bilgi alanları konusunda aydınlatırken, insanın en önemli yetisi ve gücü olan aklını da geliştirmelidir.</a:t>
            </a:r>
          </a:p>
        </p:txBody>
      </p:sp>
    </p:spTree>
    <p:extLst>
      <p:ext uri="{BB962C8B-B14F-4D97-AF65-F5344CB8AC3E}">
        <p14:creationId xmlns:p14="http://schemas.microsoft.com/office/powerpoint/2010/main" val="36329037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/>
        <p:txBody>
          <a:bodyPr lIns="0" rIns="0" bIns="0"/>
          <a:lstStyle/>
          <a:p>
            <a:r>
              <a:rPr lang="tr-TR">
                <a:latin typeface="Arial" charset="0"/>
              </a:rPr>
              <a:t>NATÜRALİZM VE EĞİTİM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95300" indent="-495300"/>
            <a:r>
              <a:rPr lang="tr-TR" sz="2400" dirty="0">
                <a:latin typeface="Arial" charset="0"/>
              </a:rPr>
              <a:t>Natüralizm eğitimde özellikle şu düşünceleri temel almaktadır</a:t>
            </a:r>
            <a:r>
              <a:rPr lang="tr-TR" sz="2400" dirty="0" smtClean="0">
                <a:latin typeface="Arial" charset="0"/>
              </a:rPr>
              <a:t>:</a:t>
            </a:r>
          </a:p>
          <a:p>
            <a:pPr marL="495300" indent="-495300"/>
            <a:endParaRPr lang="tr-TR" sz="2400" dirty="0">
              <a:latin typeface="Arial" charset="0"/>
            </a:endParaRP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tr-TR" sz="2400" dirty="0">
                <a:latin typeface="Arial" charset="0"/>
              </a:rPr>
              <a:t>Eğitim hedefleri belirlenirken, evrensel düzenin bir parçası olan doğaya ve insan doğasına bakılmalıdır.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tr-TR" sz="2400" dirty="0">
                <a:latin typeface="Arial" charset="0"/>
              </a:rPr>
              <a:t>Doğayı anlamanın yolu duyumlardan </a:t>
            </a:r>
            <a:r>
              <a:rPr lang="tr-TR" sz="2400" dirty="0" smtClean="0">
                <a:latin typeface="Arial" charset="0"/>
              </a:rPr>
              <a:t>geçer</a:t>
            </a:r>
            <a:r>
              <a:rPr lang="tr-TR" sz="2400" dirty="0">
                <a:latin typeface="Arial" charset="0"/>
              </a:rPr>
              <a:t>.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>
                <a:latin typeface="Arial" charset="0"/>
              </a:rPr>
              <a:t>D</a:t>
            </a:r>
            <a:r>
              <a:rPr lang="tr-TR" sz="2400" dirty="0" smtClean="0">
                <a:latin typeface="Arial" charset="0"/>
              </a:rPr>
              <a:t>uyum </a:t>
            </a:r>
            <a:r>
              <a:rPr lang="tr-TR" sz="2400" dirty="0">
                <a:latin typeface="Arial" charset="0"/>
              </a:rPr>
              <a:t>gerçekliğe ilişkin bilgimizin temelidir.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tr-TR" sz="2400" dirty="0">
                <a:latin typeface="Arial" charset="0"/>
              </a:rPr>
              <a:t>Doğadaki süreçler yavaş, derece-derece evrimsel olduğundan eğitimimizin de seyri yavaş olmalıdır.</a:t>
            </a:r>
          </a:p>
          <a:p>
            <a:pPr marL="495300" indent="-495300">
              <a:buFont typeface="Wingdings" pitchFamily="2" charset="2"/>
              <a:buNone/>
            </a:pPr>
            <a:endParaRPr lang="tr-TR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310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179512" y="404664"/>
            <a:ext cx="8712968" cy="5272087"/>
          </a:xfrm>
        </p:spPr>
        <p:txBody>
          <a:bodyPr/>
          <a:lstStyle/>
          <a:p>
            <a:r>
              <a:rPr lang="tr-TR" sz="2800" dirty="0">
                <a:latin typeface="Arial" charset="0"/>
              </a:rPr>
              <a:t>Natüralist eğitimciler, bilginin bir otorite haline getirildiği eğitim anlayışına karşı çıkmışlardır</a:t>
            </a:r>
            <a:r>
              <a:rPr lang="tr-TR" sz="2800" dirty="0" smtClean="0">
                <a:latin typeface="Arial" charset="0"/>
              </a:rPr>
              <a:t>.</a:t>
            </a:r>
          </a:p>
          <a:p>
            <a:endParaRPr lang="tr-TR" sz="2800" dirty="0">
              <a:latin typeface="Arial" charset="0"/>
            </a:endParaRPr>
          </a:p>
          <a:p>
            <a:r>
              <a:rPr lang="tr-TR" sz="2800" u="sng" dirty="0">
                <a:latin typeface="Arial" charset="0"/>
              </a:rPr>
              <a:t>Natüralist eğitim anlayışında; öğretimde, doğal davranışlar sergileyen çocuk bilgiyi pasif bir şekilde alıp </a:t>
            </a:r>
            <a:r>
              <a:rPr lang="tr-TR" sz="2800" u="sng" dirty="0" err="1">
                <a:latin typeface="Arial" charset="0"/>
              </a:rPr>
              <a:t>ezberlememeli,öğretimde</a:t>
            </a:r>
            <a:r>
              <a:rPr lang="tr-TR" sz="2800" u="sng" dirty="0">
                <a:latin typeface="Arial" charset="0"/>
              </a:rPr>
              <a:t> çocuğun duygularını kullanarak çevreyle ilişkiye girmesi ve problem çözmesi sağlanmalıdır</a:t>
            </a:r>
            <a:r>
              <a:rPr lang="tr-TR" sz="2800" u="sng" dirty="0" smtClean="0">
                <a:latin typeface="Arial" charset="0"/>
              </a:rPr>
              <a:t>.</a:t>
            </a:r>
          </a:p>
          <a:p>
            <a:endParaRPr lang="tr-TR" sz="2800" u="sng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tr-TR" sz="2800" dirty="0">
                <a:latin typeface="Arial" charset="0"/>
              </a:rPr>
              <a:t>		Sonuç </a:t>
            </a:r>
            <a:r>
              <a:rPr lang="tr-TR" sz="2800" dirty="0" smtClean="0">
                <a:latin typeface="Arial" charset="0"/>
              </a:rPr>
              <a:t>olarak: Çocukların </a:t>
            </a:r>
            <a:r>
              <a:rPr lang="tr-TR" sz="2800" dirty="0">
                <a:latin typeface="Arial" charset="0"/>
              </a:rPr>
              <a:t>öğretimi, kitaplar ve derslerde yer alan bilgileri kelimesi kelimesine öğretmek, telkin etmek yerine, direk çevreyle kuracakları duyusal etkileşime dayandırılmalıdır.</a:t>
            </a:r>
          </a:p>
        </p:txBody>
      </p:sp>
    </p:spTree>
    <p:extLst>
      <p:ext uri="{BB962C8B-B14F-4D97-AF65-F5344CB8AC3E}">
        <p14:creationId xmlns:p14="http://schemas.microsoft.com/office/powerpoint/2010/main" val="17239556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/>
        <p:txBody>
          <a:bodyPr lIns="0" rIns="0" bIns="0"/>
          <a:lstStyle/>
          <a:p>
            <a:r>
              <a:rPr lang="tr-TR">
                <a:latin typeface="Arial" charset="0"/>
              </a:rPr>
              <a:t>PRAGMATİZM VE EĞİTİM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tr-TR" sz="2800" dirty="0">
                <a:latin typeface="Arial" charset="0"/>
              </a:rPr>
              <a:t>Pragmatizme  göre gerçeğin esası değişikliktir. </a:t>
            </a:r>
          </a:p>
          <a:p>
            <a:r>
              <a:rPr lang="tr-TR" sz="2800" dirty="0">
                <a:latin typeface="Arial" charset="0"/>
              </a:rPr>
              <a:t>Pragmatizm doğası gereği insancıldır. </a:t>
            </a:r>
            <a:r>
              <a:rPr lang="tr-TR" sz="2800" u="sng" dirty="0">
                <a:latin typeface="Arial" charset="0"/>
              </a:rPr>
              <a:t>Her şeyin ölçüsü insandır.</a:t>
            </a:r>
            <a:r>
              <a:rPr lang="tr-TR" sz="2800" dirty="0">
                <a:latin typeface="Arial" charset="0"/>
              </a:rPr>
              <a:t> İnsanın ruhsal bir varlık olduğunu birçok pragmatist kabul etmez. İnsan için önemli olan onun kendi işine yarayandır.</a:t>
            </a:r>
          </a:p>
          <a:p>
            <a:pPr>
              <a:buFont typeface="Wingdings" pitchFamily="2" charset="2"/>
              <a:buNone/>
            </a:pPr>
            <a:r>
              <a:rPr lang="tr-TR" sz="2800" dirty="0">
                <a:latin typeface="Arial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764104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395536" y="764704"/>
            <a:ext cx="8229600" cy="5127625"/>
          </a:xfrm>
        </p:spPr>
        <p:txBody>
          <a:bodyPr/>
          <a:lstStyle/>
          <a:p>
            <a:pPr marL="495300" indent="-495300"/>
            <a:r>
              <a:rPr lang="tr-TR" sz="2800" dirty="0">
                <a:latin typeface="Arial" charset="0"/>
              </a:rPr>
              <a:t>Pragmatizmin önde gelen düşünürlerinden </a:t>
            </a:r>
            <a:r>
              <a:rPr lang="tr-TR" sz="2800" dirty="0" err="1">
                <a:latin typeface="Arial" charset="0"/>
              </a:rPr>
              <a:t>Dewey’in</a:t>
            </a:r>
            <a:r>
              <a:rPr lang="tr-TR" sz="2800" dirty="0">
                <a:latin typeface="Arial" charset="0"/>
              </a:rPr>
              <a:t> eğitim felsefesini oluşturan temel unsurları şöyle sıralayabiliriz</a:t>
            </a:r>
            <a:r>
              <a:rPr lang="tr-TR" sz="2800" dirty="0" smtClean="0">
                <a:latin typeface="Arial" charset="0"/>
              </a:rPr>
              <a:t>:</a:t>
            </a:r>
          </a:p>
          <a:p>
            <a:pPr marL="495300" indent="-495300"/>
            <a:endParaRPr lang="tr-TR" sz="2800" dirty="0">
              <a:latin typeface="Arial" charset="0"/>
            </a:endParaRP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tr-TR" sz="2400" dirty="0">
                <a:latin typeface="Arial" charset="0"/>
              </a:rPr>
              <a:t>Öğrenen, yaşayan bir organizma, yaşamını sürdürmek için etki ve enerjiye sahip biyolojik ve sosyolojik bir fenomendir.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tr-TR" sz="2400" dirty="0">
                <a:latin typeface="Arial" charset="0"/>
              </a:rPr>
              <a:t>Öğrenen hem doğal hem de sosyal bir çevrede yaşar.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tr-TR" sz="2400" dirty="0">
                <a:latin typeface="Arial" charset="0"/>
              </a:rPr>
              <a:t>Kendine özgü davranışlarla hareket eden öğrenen birey çevreyle sürekli bir ilişki halindedir.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tr-TR" sz="2400" dirty="0">
                <a:latin typeface="Arial" charset="0"/>
              </a:rPr>
              <a:t>Çevreyle ilişkisinde birey ihtiyaçlarını karşılamak için uğraşırken problemlerle karşılaşır.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tr-TR" sz="2400" dirty="0">
                <a:latin typeface="Arial" charset="0"/>
              </a:rPr>
              <a:t>Bireyin problemlerini çözme sürecini öğrenmesi çevre içinde gerçekleşmektedir.</a:t>
            </a:r>
          </a:p>
        </p:txBody>
      </p:sp>
    </p:spTree>
    <p:extLst>
      <p:ext uri="{BB962C8B-B14F-4D97-AF65-F5344CB8AC3E}">
        <p14:creationId xmlns:p14="http://schemas.microsoft.com/office/powerpoint/2010/main" val="25581655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/>
        <p:txBody>
          <a:bodyPr lIns="0" rIns="0" bIns="0"/>
          <a:lstStyle/>
          <a:p>
            <a:r>
              <a:rPr lang="tr-TR" sz="4000">
                <a:latin typeface="Arial" charset="0"/>
              </a:rPr>
              <a:t>VAROLUŞÇULUK VE EĞİTİM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tr-TR" sz="2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tr-TR" sz="2400" dirty="0">
              <a:latin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tr-TR" sz="2400" dirty="0" smtClean="0">
                <a:latin typeface="Arial" charset="0"/>
              </a:rPr>
              <a:t> </a:t>
            </a:r>
            <a:r>
              <a:rPr lang="tr-TR" sz="2400" u="sng" dirty="0">
                <a:latin typeface="Arial" charset="0"/>
              </a:rPr>
              <a:t>Varoluşçuluk felsefesinde toplumun ya da insan toplulukları karşısında bireyin biricikliği ve özgürlüğü ön plana gelir, tüm insanlar var olma ve kendilerini tanımlama sorumluluğunu taşırlar</a:t>
            </a:r>
            <a:r>
              <a:rPr lang="tr-TR" sz="2400" u="sng" dirty="0" smtClean="0">
                <a:latin typeface="Arial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r-TR" sz="2400" dirty="0" smtClean="0">
                <a:latin typeface="Arial" charset="0"/>
              </a:rPr>
              <a:t>  </a:t>
            </a:r>
            <a:endParaRPr lang="tr-TR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5820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Başlık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849312"/>
          </a:xfrm>
        </p:spPr>
        <p:txBody>
          <a:bodyPr/>
          <a:lstStyle/>
          <a:p>
            <a:r>
              <a:rPr lang="tr-TR" smtClean="0">
                <a:solidFill>
                  <a:srgbClr val="006666"/>
                </a:solidFill>
              </a:rPr>
              <a:t>Felsefe Kavramı</a:t>
            </a:r>
          </a:p>
        </p:txBody>
      </p:sp>
      <p:sp>
        <p:nvSpPr>
          <p:cNvPr id="4099" name="2 İçerik Yer Tutucusu"/>
          <p:cNvSpPr>
            <a:spLocks noGrp="1"/>
          </p:cNvSpPr>
          <p:nvPr>
            <p:ph idx="1"/>
          </p:nvPr>
        </p:nvSpPr>
        <p:spPr>
          <a:xfrm>
            <a:off x="3419475" y="3933825"/>
            <a:ext cx="5338763" cy="1366838"/>
          </a:xfrm>
        </p:spPr>
        <p:txBody>
          <a:bodyPr/>
          <a:lstStyle/>
          <a:p>
            <a:endParaRPr lang="tr-TR" dirty="0" smtClean="0"/>
          </a:p>
          <a:p>
            <a:pPr>
              <a:buFontTx/>
              <a:buNone/>
            </a:pPr>
            <a:r>
              <a:rPr lang="tr-TR" dirty="0" smtClean="0"/>
              <a:t>-Felsefe nedir?</a:t>
            </a:r>
          </a:p>
          <a:p>
            <a:pPr>
              <a:buFontTx/>
              <a:buNone/>
            </a:pPr>
            <a:r>
              <a:rPr lang="tr-TR" dirty="0" smtClean="0"/>
              <a:t>-Ögeler</a:t>
            </a:r>
          </a:p>
          <a:p>
            <a:pPr>
              <a:buFontTx/>
              <a:buNone/>
            </a:pPr>
            <a:endParaRPr lang="tr-TR" dirty="0" smtClean="0"/>
          </a:p>
        </p:txBody>
      </p:sp>
      <p:sp>
        <p:nvSpPr>
          <p:cNvPr id="4" name="Oval 3"/>
          <p:cNvSpPr/>
          <p:nvPr/>
        </p:nvSpPr>
        <p:spPr>
          <a:xfrm>
            <a:off x="683568" y="2564904"/>
            <a:ext cx="2592288" cy="2592288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5200" b="1" dirty="0">
                <a:ln>
                  <a:solidFill>
                    <a:schemeClr val="tx2">
                      <a:lumMod val="85000"/>
                      <a:lumOff val="15000"/>
                    </a:schemeClr>
                  </a:solidFill>
                </a:ln>
                <a:solidFill>
                  <a:srgbClr val="0099CC"/>
                </a:solidFill>
              </a:rPr>
              <a:t>1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341438"/>
            <a:ext cx="45720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>
          <a:xfrm>
            <a:off x="107504" y="1124744"/>
            <a:ext cx="8589640" cy="4695949"/>
          </a:xfrm>
        </p:spPr>
        <p:txBody>
          <a:bodyPr/>
          <a:lstStyle/>
          <a:p>
            <a:r>
              <a:rPr lang="tr-TR" dirty="0" smtClean="0">
                <a:latin typeface="Arial" charset="0"/>
              </a:rPr>
              <a:t>Varoluşçu </a:t>
            </a:r>
            <a:r>
              <a:rPr lang="tr-TR" dirty="0">
                <a:latin typeface="Arial" charset="0"/>
              </a:rPr>
              <a:t>eğitim yüksek öğretimin ilk yıllarında başlamalı ve sonuna kadar sürmelidir. </a:t>
            </a:r>
          </a:p>
        </p:txBody>
      </p:sp>
    </p:spTree>
    <p:extLst>
      <p:ext uri="{BB962C8B-B14F-4D97-AF65-F5344CB8AC3E}">
        <p14:creationId xmlns:p14="http://schemas.microsoft.com/office/powerpoint/2010/main" val="9418803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rgbClr val="006666"/>
                </a:solidFill>
              </a:rPr>
              <a:t>Eğitim Felsefeleri</a:t>
            </a:r>
          </a:p>
        </p:txBody>
      </p:sp>
      <p:sp>
        <p:nvSpPr>
          <p:cNvPr id="10243" name="2 İçerik Yer Tutucusu"/>
          <p:cNvSpPr>
            <a:spLocks noGrp="1"/>
          </p:cNvSpPr>
          <p:nvPr>
            <p:ph idx="1"/>
          </p:nvPr>
        </p:nvSpPr>
        <p:spPr>
          <a:xfrm>
            <a:off x="323528" y="1556867"/>
            <a:ext cx="4475162" cy="3743796"/>
          </a:xfrm>
        </p:spPr>
        <p:txBody>
          <a:bodyPr/>
          <a:lstStyle/>
          <a:p>
            <a:r>
              <a:rPr lang="tr-TR" dirty="0" err="1" smtClean="0"/>
              <a:t>Daimicilik</a:t>
            </a:r>
            <a:endParaRPr lang="tr-TR" dirty="0" smtClean="0"/>
          </a:p>
          <a:p>
            <a:r>
              <a:rPr lang="tr-TR" dirty="0" err="1" smtClean="0"/>
              <a:t>Esasicilik</a:t>
            </a:r>
            <a:endParaRPr lang="tr-TR" dirty="0" smtClean="0"/>
          </a:p>
          <a:p>
            <a:r>
              <a:rPr lang="tr-TR" dirty="0" err="1" smtClean="0"/>
              <a:t>İlerlemecilik</a:t>
            </a:r>
            <a:endParaRPr lang="tr-TR" dirty="0" smtClean="0"/>
          </a:p>
          <a:p>
            <a:r>
              <a:rPr lang="tr-TR" dirty="0" smtClean="0"/>
              <a:t>Yeniden </a:t>
            </a:r>
            <a:r>
              <a:rPr lang="tr-TR" dirty="0" err="1" smtClean="0"/>
              <a:t>Kurmacılık</a:t>
            </a:r>
            <a:endParaRPr lang="tr-TR" dirty="0" smtClean="0"/>
          </a:p>
          <a:p>
            <a:r>
              <a:rPr lang="tr-TR" dirty="0" err="1" smtClean="0"/>
              <a:t>Varoluşculuk</a:t>
            </a:r>
            <a:endParaRPr lang="tr-TR" dirty="0" smtClean="0"/>
          </a:p>
          <a:p>
            <a:r>
              <a:rPr lang="tr-TR" dirty="0" err="1" smtClean="0"/>
              <a:t>Politeknik</a:t>
            </a:r>
            <a:r>
              <a:rPr lang="tr-TR" dirty="0" smtClean="0"/>
              <a:t> Eğitim</a:t>
            </a:r>
          </a:p>
          <a:p>
            <a:r>
              <a:rPr lang="tr-TR" dirty="0" err="1" smtClean="0"/>
              <a:t>Postmodernizm</a:t>
            </a:r>
            <a:r>
              <a:rPr lang="tr-TR" dirty="0" smtClean="0"/>
              <a:t> ve </a:t>
            </a:r>
            <a:r>
              <a:rPr lang="tr-TR" dirty="0" err="1" smtClean="0"/>
              <a:t>Yapılandırmacılık</a:t>
            </a:r>
            <a:endParaRPr lang="tr-TR" dirty="0" smtClean="0"/>
          </a:p>
          <a:p>
            <a:endParaRPr lang="tr-TR" dirty="0" smtClean="0"/>
          </a:p>
        </p:txBody>
      </p:sp>
      <p:pic>
        <p:nvPicPr>
          <p:cNvPr id="10244" name="Picture 5" descr="http://3.bp.blogspot.com/-ktiF-dj7FJs/UGNdmdzkX3I/AAAAAAAADSA/taXTqDeohqQ/s1600/felsefe+ne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0"/>
          <a:stretch>
            <a:fillRect/>
          </a:stretch>
        </p:blipFill>
        <p:spPr bwMode="auto">
          <a:xfrm>
            <a:off x="5003800" y="1557338"/>
            <a:ext cx="35433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Daimicilik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indent="-265113"/>
            <a:r>
              <a:rPr lang="tr-TR" dirty="0" smtClean="0"/>
              <a:t>Eğitim hayatın bir kopyası değil ona hazırlıktır. Klasik eserlere dayalı eğitim vardır. Hem maddi hem manevi değerler kazandırılmalıdır. </a:t>
            </a:r>
            <a:endParaRPr lang="tr-TR" dirty="0" smtClean="0">
              <a:latin typeface="Arial" charset="0"/>
            </a:endParaRPr>
          </a:p>
          <a:p>
            <a:pPr marL="265113" indent="-265113"/>
            <a:r>
              <a:rPr lang="tr-TR" u="sng" dirty="0" err="1" smtClean="0"/>
              <a:t>Entellektüel</a:t>
            </a:r>
            <a:r>
              <a:rPr lang="tr-TR" u="sng" dirty="0" smtClean="0"/>
              <a:t> eğitim ve üstün zekalı birey yetiştirmek önemlidir.</a:t>
            </a:r>
            <a:r>
              <a:rPr lang="tr-TR" dirty="0" smtClean="0"/>
              <a:t> Bireyi evrensel sorunları düşünmeye sevk eder.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53716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Esasicilik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indent="-265113"/>
            <a:r>
              <a:rPr lang="tr-TR" dirty="0" smtClean="0"/>
              <a:t>Öğrenmenin doğasında sıkı çalışma ve çoğu zaman zorlama vardır. </a:t>
            </a:r>
            <a:endParaRPr lang="tr-TR" dirty="0" smtClean="0">
              <a:latin typeface="Arial" charset="0"/>
            </a:endParaRPr>
          </a:p>
          <a:p>
            <a:pPr marL="265113" indent="-265113"/>
            <a:r>
              <a:rPr lang="tr-TR" u="sng" dirty="0" smtClean="0"/>
              <a:t>Eğitimin ve öğretimin merkezinde öğrenciden çok öğretmen vardır</a:t>
            </a:r>
            <a:r>
              <a:rPr lang="tr-TR" dirty="0" smtClean="0"/>
              <a:t>. </a:t>
            </a:r>
            <a:endParaRPr lang="tr-TR" dirty="0" smtClean="0">
              <a:latin typeface="Arial" charset="0"/>
            </a:endParaRPr>
          </a:p>
          <a:p>
            <a:pPr marL="265113" indent="-265113"/>
            <a:r>
              <a:rPr lang="tr-TR" dirty="0" smtClean="0"/>
              <a:t>Eğitim sürecinin özünde konunun iyi öğrenilmesi vardır. Ezbere dayalı sistem kabul edilmiştir. Öğretmenin dediği kesin doğru bilgidir, tartışılamaz. Okuma, yazma, tarih ve fen derslerini önemser.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51009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İlerlemecilik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indent="-265113"/>
            <a:r>
              <a:rPr lang="tr-TR" u="sng" dirty="0" smtClean="0"/>
              <a:t>Temeli bireydir. İnsan aktif olarak yaptığını öğrenir. Öğrenciye problem çözme öğretilmelidir.</a:t>
            </a:r>
            <a:r>
              <a:rPr lang="tr-TR" dirty="0" smtClean="0"/>
              <a:t> </a:t>
            </a:r>
            <a:endParaRPr lang="tr-TR" dirty="0" smtClean="0">
              <a:latin typeface="Arial" charset="0"/>
            </a:endParaRPr>
          </a:p>
          <a:p>
            <a:pPr marL="265113" indent="-265113"/>
            <a:r>
              <a:rPr lang="tr-TR" dirty="0" smtClean="0"/>
              <a:t>Okul yaşama hazırlık değil, yaşamın kendisi olmalıdır. Öğretmen rehberdir. Öğrenciye rekabete değil işbirliğine teşvik vardır.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81010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Yeniden </a:t>
            </a:r>
            <a:r>
              <a:rPr lang="tr-TR" dirty="0" err="1" smtClean="0"/>
              <a:t>Kurmacılık</a:t>
            </a:r>
            <a:r>
              <a:rPr lang="tr-TR" dirty="0" smtClean="0"/>
              <a:t>/</a:t>
            </a:r>
            <a:r>
              <a:rPr lang="tr-TR" dirty="0" err="1" smtClean="0"/>
              <a:t>İnşacılık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Eğitim sosyal reform hareketlerinin gerçekleştirilmesi için bir araç olarak kullanılır. Öğretmen ve öğrenci topluma yol göstermelidir.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53517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Politeknik</a:t>
            </a:r>
            <a:r>
              <a:rPr lang="tr-TR" dirty="0" smtClean="0"/>
              <a:t> Eğitim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İnsan çok yönlü yetiştirilmelidir. Eğitim  üretime yönelik yürütülmelidir ve uygulamaya dayalı bir eğitim sistemi oluşturulmalıdır. Toplumsal değerler bireyden önce gelir.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69823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Varoluşcu</a:t>
            </a:r>
            <a:r>
              <a:rPr lang="tr-TR" dirty="0" smtClean="0"/>
              <a:t> eğitim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indent="-265113"/>
            <a:r>
              <a:rPr lang="tr-TR" dirty="0" smtClean="0"/>
              <a:t>Varoluşçu felsefenin eğitime yansımasıdır. </a:t>
            </a:r>
            <a:endParaRPr lang="tr-TR" dirty="0" smtClean="0">
              <a:latin typeface="Arial" charset="0"/>
            </a:endParaRPr>
          </a:p>
          <a:p>
            <a:pPr marL="265113" indent="-265113"/>
            <a:r>
              <a:rPr lang="tr-TR" dirty="0" smtClean="0"/>
              <a:t>Varoluşçu eğitim , insanın başarı-başarısızlık, çirkin-güzel gibi birbirine zıt kabul edilecek duygu ve düşünceye ait her şeyi abartmadan; fakat dürüstçe karşılayan yaşantılar geçirilmesinin taraftarıdır.</a:t>
            </a:r>
          </a:p>
          <a:p>
            <a:pPr marL="265113" indent="-265113"/>
            <a:r>
              <a:rPr lang="tr-TR" dirty="0" smtClean="0"/>
              <a:t>Kendi sınırlarına ulaştırma hedefindedir.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17650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24579" name="2 Alt Başlık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tr-TR" smtClean="0">
              <a:latin typeface="Constantia" pitchFamily="18" charset="0"/>
            </a:endParaRPr>
          </a:p>
        </p:txBody>
      </p:sp>
      <p:graphicFrame>
        <p:nvGraphicFramePr>
          <p:cNvPr id="2462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487739"/>
              </p:ext>
            </p:extLst>
          </p:nvPr>
        </p:nvGraphicFramePr>
        <p:xfrm>
          <a:off x="0" y="56202"/>
          <a:ext cx="9144000" cy="6796210"/>
        </p:xfrm>
        <a:graphic>
          <a:graphicData uri="http://schemas.openxmlformats.org/drawingml/2006/table">
            <a:tbl>
              <a:tblPr/>
              <a:tblGrid>
                <a:gridCol w="1619672"/>
                <a:gridCol w="1728192"/>
                <a:gridCol w="2138536"/>
                <a:gridCol w="1828800"/>
                <a:gridCol w="1828800"/>
              </a:tblGrid>
              <a:tr h="962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KARŞILAŞTIRMA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NOTLARI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İLERLEMECİLİK</a:t>
                      </a:r>
                      <a:endParaRPr kumimoji="0" lang="tr-T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(pragmatik felsefeye dayanır, aposterioridir)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DAİMİCİLİK</a:t>
                      </a: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 idealizm ve klasik </a:t>
                      </a:r>
                      <a:r>
                        <a:rPr kumimoji="0" lang="tr-T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realizm’e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dayanır, aprioridir)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ESASİCİLİK</a:t>
                      </a:r>
                      <a:endParaRPr kumimoji="0" lang="tr-T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(idealizm ve realizm’e dayanır, apriori ve aposteriori özellikler göseriri)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VAROLUŞÇULUK</a:t>
                      </a:r>
                      <a:endParaRPr kumimoji="0" lang="tr-T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(aprioridir)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90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1)Eğitimin özü\esası nedir?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Doğal gelişmeyi sağlamak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Akıl ile zihni geliştirmek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Bilgi ve beceri kazandırmak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Seçenek sunmak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1183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2)Öğrencinin doğası nedir?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Yaşayan organizmadır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Rasyonel ve ruhsal\zihinsel bir varlıktır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Edindiği bilgi ve becerileri kullanan bir varlıktır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Zeka ve duygu sahibi, eşsiz serbest seçim yapan, sorumlu bir varlıktır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1513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3)Eğitimin ortamı ne olmalıdır?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Yaşamın kendisi olmalıdır ki öğrenci yaşayarak öğrensin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Eğitim, yaşamın aynen taklidi değildir. Çocuğun entelektüel  potansiyelini geliştiren, geleceğe hazırlayan yapay bir ortam hazırlanmalıdır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Öğrencilerin maddi ve sosyal dünyaya, gerçekte olduğu gibi kendilerini uyarladıkları bir ortam olmalıdır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Serbest girişimi, yaratıcılığı ve bireyselliği teşvik eden, ne grup düşüncesine ne de normlarına uymayı teşvik etmeyen bir ortam olmalıdır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2013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4)Eğitim, insanın gereksinimlerini nasıl karşılamalıdır?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İnsanın gereksinimleri farklı olduğundan eğitim, öğrencinin bireysel farklılıklarını geliştirmeye yoğunlaşmalıdır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İnsanın ayırt edici özelliği zekadır. Eğitim öğrencilerin entelektüel gelişimlerini karşılamaya yoğunlaşmalıdır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Her insanın sahip olması gereken temel bilgi ve becerileri kazandırmalıdır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Öğrencinin , yaşamın sonsuz sorunlarıyla sevginin acısı ve coşkusuyla, </a:t>
                      </a: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gerçeklikle,özgürlükle,eylemlerin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sonucuyla, ölümün kaçınılmazlığıyla karşı karşıya getirecek bir arzuya gereksinimi vardır.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24618" name="5 Metin kutusu"/>
          <p:cNvSpPr txBox="1">
            <a:spLocks noChangeArrowheads="1"/>
          </p:cNvSpPr>
          <p:nvPr/>
        </p:nvSpPr>
        <p:spPr bwMode="auto">
          <a:xfrm>
            <a:off x="0" y="6488113"/>
            <a:ext cx="7000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tr-TR" sz="1800" dirty="0">
                <a:latin typeface="Constantia" pitchFamily="18" charset="0"/>
              </a:rPr>
              <a:t>EĞİTİM FELSEFELERİNİN KARŞILAŞTIRMALI BİR ÖZETİ</a:t>
            </a:r>
          </a:p>
        </p:txBody>
      </p:sp>
    </p:spTree>
    <p:extLst>
      <p:ext uri="{BB962C8B-B14F-4D97-AF65-F5344CB8AC3E}">
        <p14:creationId xmlns:p14="http://schemas.microsoft.com/office/powerpoint/2010/main" val="20687056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Başlık"/>
          <p:cNvSpPr>
            <a:spLocks noGrp="1"/>
          </p:cNvSpPr>
          <p:nvPr>
            <p:ph type="title" idx="4294967295"/>
          </p:nvPr>
        </p:nvSpPr>
        <p:spPr/>
        <p:txBody>
          <a:bodyPr lIns="0" rIns="0" bIns="0"/>
          <a:lstStyle/>
          <a:p>
            <a:endParaRPr lang="tr-TR"/>
          </a:p>
        </p:txBody>
      </p:sp>
      <p:graphicFrame>
        <p:nvGraphicFramePr>
          <p:cNvPr id="25650" name="Group 5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49060357"/>
              </p:ext>
            </p:extLst>
          </p:nvPr>
        </p:nvGraphicFramePr>
        <p:xfrm>
          <a:off x="0" y="0"/>
          <a:ext cx="9144000" cy="6821489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KARŞILAŞTIRMA NOTLARI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İLERLEMECİLİK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DAİMİCİLİK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ESASİCİLİK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VAROLUŞÇULUK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8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Arial" charset="0"/>
                        </a:rPr>
                        <a:t>5)Eğitimin amacı ne olmalıdır?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Arial" charset="0"/>
                        </a:rPr>
                        <a:t>Gelişim, yaşamın tekrar inşa edilmesi olarak eğitimin temelini oluşturur. Bu nedenle eğitimin amacı açık uçlu olmalıdır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Arial" charset="0"/>
                        </a:rPr>
                        <a:t>Eğitim, kesin, evrensel, değişmez gerçekliği öğretmelidir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Arial" charset="0"/>
                        </a:rPr>
                        <a:t>Eğitimin amacı yeni gerçeklerin asimilasyonuna karşı öğrenciler için bir bilgi çerçevesi sağlamak olmalıdır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Arial" charset="0"/>
                        </a:rPr>
                        <a:t>Eğitimin amacı, öğrencilerin eşsiz olan bireyselliklerini  geliştirmek olmalıdır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172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Arial" charset="0"/>
                        </a:rPr>
                        <a:t>6)Okulun havası ne olmalıdır?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Arial" charset="0"/>
                        </a:rPr>
                        <a:t>Rekabetten çok işbirliğini geliştiren demokratik bir ortamda grup ruhunu sağlamalıdır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Arial" charset="0"/>
                        </a:rPr>
                        <a:t>Öğrencileri klasik eserlerle donatmalı, entelektüalizm ve yaratıcı düşünce atmosferinde bireyselliği geliştirmelidir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Arial" charset="0"/>
                        </a:rPr>
                        <a:t>Öğrencileri, kendisi hakkında gerçeklerin algısal incelemesiyle buluşturan yenilikçi teknikleri kapsayan zihinsel bir disiplin atmosferini muhafaza etmelidir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Arial" charset="0"/>
                        </a:rPr>
                        <a:t>Öğrencinin kendi gerçeğini bulmasına ve belli bir akıntıya kapılmadan görevini yerine getirmesini sağlayan otantik bir özgürlük sağlamalıdır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Arial" charset="0"/>
                        </a:rPr>
                        <a:t>7)Okulun ilgi alanı ne olmalıdır?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Arial" charset="0"/>
                        </a:rPr>
                        <a:t>Çocuğun tüm gereksinim ve ilgilerini dikkate alan, onu bir bütün olarak ele alan bir eğitim verilmelidir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Arial" charset="0"/>
                        </a:rPr>
                        <a:t>İnsanın farklı kişilik ve zihniyle ilgilenmeli ve rasyonelliğin geliştirilmesine yoğunlaşmalıdır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Arial" charset="0"/>
                        </a:rPr>
                        <a:t>Dışarıdaki gerçek dünyayı anlamak için gerekli temel bilgiye ulaşması yönünde çocuğu eğitmelidir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Arial" charset="0"/>
                        </a:rPr>
                        <a:t>Çocuğun kendini gerçekleştirmesi yolunda ona yardım etmelidir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158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Arial" charset="0"/>
                        </a:rPr>
                        <a:t>8)Uygun öğrenme nasıl olmalıdır?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Arial" charset="0"/>
                        </a:rPr>
                        <a:t>Öğrenme, </a:t>
                      </a: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Arial" charset="0"/>
                        </a:rPr>
                        <a:t>çocuğu,pratik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Arial" charset="0"/>
                        </a:rPr>
                        <a:t> konulardan teorik ilkelere(somuttan soyuta) götüren problem çözme projelerinin yaşanmasıyla meydana gelir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Arial" charset="0"/>
                        </a:rPr>
                        <a:t>Öğrenme bazı temel metinler aracılığıyla, öğrencileri dünyanın sonsuzluklarıyla ve daha sonraki yaşantılarında uygulayacakları kuramsal ilkelerle tanışık hale getirdikçe oluşur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Arial" charset="0"/>
                        </a:rPr>
                        <a:t>Öğrenme, yoğun çabalarla, öngörülen ders konusunun öğrenci tarafından özümsenip konuya hakimiyeti sağlamak için oluşur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Arial" charset="0"/>
                        </a:rPr>
                        <a:t>Öğrenme, öğrencinin bireysel sorumluluklarını ve kişiliğinin muhtemel sonuçlarını tartarken alternatifler arasında özgürce seçim yapmasından oluşur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8552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006666"/>
                </a:solidFill>
              </a:rPr>
              <a:t>Nedir?</a:t>
            </a:r>
            <a:endParaRPr lang="en-US" smtClean="0">
              <a:solidFill>
                <a:srgbClr val="006666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229600" cy="20796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tr-TR" sz="2200" smtClean="0"/>
              <a:t>Felsefe,bireylerin evrenle olan ilişkilerini tatminkar ve kişi için anlam ifade edecek şekilde değerlendirilmesine yardım eden bir alandır(Mirzeoğlu N.,2011).</a:t>
            </a:r>
            <a:endParaRPr lang="en-US" sz="2200" smtClean="0"/>
          </a:p>
        </p:txBody>
      </p:sp>
      <p:pic>
        <p:nvPicPr>
          <p:cNvPr id="5124" name="Picture 5" descr="https://encrypted-tbn2.gstatic.com/images?q=tbn:ANd9GcTtP2_KHyVtwkKFyybP9xWYiI1HtGRP3TWXMDqKMfiqq1Xzp7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500438"/>
            <a:ext cx="3744913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Başlık"/>
          <p:cNvSpPr>
            <a:spLocks noGrp="1"/>
          </p:cNvSpPr>
          <p:nvPr>
            <p:ph type="title" idx="4294967295"/>
          </p:nvPr>
        </p:nvSpPr>
        <p:spPr/>
        <p:txBody>
          <a:bodyPr lIns="0" rIns="0" bIns="0"/>
          <a:lstStyle/>
          <a:p>
            <a:endParaRPr lang="tr-TR"/>
          </a:p>
        </p:txBody>
      </p:sp>
      <p:graphicFrame>
        <p:nvGraphicFramePr>
          <p:cNvPr id="26666" name="Group 42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09075" cy="7864475"/>
        </p:xfrm>
        <a:graphic>
          <a:graphicData uri="http://schemas.openxmlformats.org/drawingml/2006/table">
            <a:tbl>
              <a:tblPr/>
              <a:tblGrid>
                <a:gridCol w="1403350"/>
                <a:gridCol w="1404938"/>
                <a:gridCol w="1403350"/>
                <a:gridCol w="1404937"/>
                <a:gridCol w="3492500"/>
              </a:tblGrid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cs typeface="Arial" charset="0"/>
                        </a:rPr>
                        <a:t>KARŞILAŞTIRMA NOTLARI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cs typeface="Arial" charset="0"/>
                        </a:rPr>
                        <a:t>İLERLEMECİLİK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cs typeface="Arial" charset="0"/>
                        </a:rPr>
                        <a:t>DAİMİCİLİK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cs typeface="Arial" charset="0"/>
                        </a:rPr>
                        <a:t>ESASİCİLİK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cs typeface="Arial" charset="0"/>
                        </a:rPr>
                        <a:t>VAROLUŞÇULUK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36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Arial" charset="0"/>
                        </a:rPr>
                        <a:t>9)Öğretmenin rolü ne olmalıdır?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Arial" charset="0"/>
                        </a:rPr>
                        <a:t>Öğrencilere rehberlik edip öğütlerde bulunmalıdır.Çocukların kendi ilgi alanlarının, ne öğreneceklerini  belirlemesi gerekir. Öğrenilecekleri ne otoriteler ne de ders kitaplarındaki konular belirlememelidir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Arial" charset="0"/>
                        </a:rPr>
                        <a:t>İnsanın evrensel ilgilerinin en iyi şekilde ifade edildiği literatürdeki büyük\klasik eserlerin incelenmesi aracılığıyla öğrencileri entelektüel açıdan disipline etmelidir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Arial" charset="0"/>
                        </a:rPr>
                        <a:t>Sorumlu bir otorite olarak, yetişkin dünyasıyla çocuğun dünyası arasında bir arabulucu olmalıdır.Henüz olgunlaşmamış öğrenciler, yetişkinlerin doğasını ve taleplerini  tek başlarına anlayamazlar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Arial" charset="0"/>
                        </a:rPr>
                        <a:t>Öğretmen, öğrencilere ilkeleri, değerleri ve gerçekleri sunmalı, ister kabul etsinler, isterse kabul etmesinler, kendileri için seçmeleri amacıyla bunları incelemeye teşvik etmelidir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2089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Arial" charset="0"/>
                        </a:rPr>
                        <a:t>10)Program neyi kapsamalıdır?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Arial" charset="0"/>
                        </a:rPr>
                        <a:t>Öğrencilere sosyal bilimler, empirik bilimler ve teknolojideki problem çözme faaliyetleriyle değişimi nasıl başarabileceklerini öğretmeye yoğunlaşmalıdır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Arial" charset="0"/>
                        </a:rPr>
                        <a:t>Entelektüel ders ve konulara yoğunlaşmalı, dil, tarih, matematik, doğa bilimleri, sözel sanatlar ve felsefeyi içermelidir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Zamanın testinden geçen edebiyat, tarih ve matematiğin sembol ve fikirlerini, fiziksel dünyanın bilimleriyle birleştiren konuları içermelidir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Edebiyat, tarih, felsefe, fen, sanat, insan doğası arasındaki çatışmayı ortaya çıkarmaya yoğunlaşmalıdır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11)Tercih edilen öğretim yöntemi ne olmalıdır?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Projeler, öğrencilerin problem çözme yaşantılarına rehberlik edilebilecek yöntem olarak tercih edilmelidir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Konferanslar, metinler ve tartışmalar, zekayı geliştirmek için tercih edilen yöntemler olmalıdır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Bilgi ve becerileri öğretmek için gösteriler(demostrasyonlar) tercih edilen yöntem olmalıdır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Benliği bulmak için tercih edilen yöntem, sokratik diyalog\tartışma bilinmeyen gerçekleri keşfetme olmalıdır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1176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r>
              <a:rPr lang="tr-TR" smtClean="0">
                <a:solidFill>
                  <a:srgbClr val="006666"/>
                </a:solidFill>
              </a:rPr>
              <a:t>Eğitime Katkıları</a:t>
            </a:r>
          </a:p>
        </p:txBody>
      </p:sp>
      <p:sp>
        <p:nvSpPr>
          <p:cNvPr id="11267" name="2 İçerik Yer Tutucusu"/>
          <p:cNvSpPr>
            <a:spLocks noGrp="1"/>
          </p:cNvSpPr>
          <p:nvPr>
            <p:ph idx="1"/>
          </p:nvPr>
        </p:nvSpPr>
        <p:spPr>
          <a:xfrm>
            <a:off x="323528" y="1281906"/>
            <a:ext cx="8445822" cy="4525963"/>
          </a:xfrm>
        </p:spPr>
        <p:txBody>
          <a:bodyPr/>
          <a:lstStyle/>
          <a:p>
            <a:r>
              <a:rPr lang="tr-TR" sz="2400" dirty="0" smtClean="0"/>
              <a:t>Hedef belirlemeye yardımcı olur</a:t>
            </a:r>
          </a:p>
          <a:p>
            <a:r>
              <a:rPr lang="tr-TR" sz="2400" dirty="0" smtClean="0"/>
              <a:t>Yeni hedefler geliştirmeye katkıda bulunur</a:t>
            </a:r>
          </a:p>
          <a:p>
            <a:r>
              <a:rPr lang="tr-TR" sz="2400" dirty="0" smtClean="0"/>
              <a:t>Felsefe sayesinde elde ettiğimiz ölçütle, eğitim sisteminin tutarlılık açısından değerlendirilmesini sağlar</a:t>
            </a:r>
          </a:p>
          <a:p>
            <a:endParaRPr lang="tr-TR" dirty="0" smtClean="0"/>
          </a:p>
        </p:txBody>
      </p:sp>
      <p:pic>
        <p:nvPicPr>
          <p:cNvPr id="11268" name="Picture 5" descr="http://www.diniyazilar.com/wp-content/uploads/2012/04/Bil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544888"/>
            <a:ext cx="424815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rgbClr val="006666"/>
                </a:solidFill>
              </a:rPr>
              <a:t>Spor Bilimleri ve Felsefe</a:t>
            </a:r>
          </a:p>
        </p:txBody>
      </p:sp>
      <p:sp>
        <p:nvSpPr>
          <p:cNvPr id="12291" name="2 İçerik Yer Tutucusu"/>
          <p:cNvSpPr>
            <a:spLocks noGrp="1"/>
          </p:cNvSpPr>
          <p:nvPr>
            <p:ph idx="1"/>
          </p:nvPr>
        </p:nvSpPr>
        <p:spPr>
          <a:xfrm>
            <a:off x="2484438" y="1700213"/>
            <a:ext cx="6284912" cy="4525962"/>
          </a:xfrm>
        </p:spPr>
        <p:txBody>
          <a:bodyPr/>
          <a:lstStyle/>
          <a:p>
            <a:r>
              <a:rPr lang="tr-TR" sz="2800" smtClean="0"/>
              <a:t>İdealizm ve Beden Eğitimi</a:t>
            </a:r>
          </a:p>
          <a:p>
            <a:r>
              <a:rPr lang="tr-TR" sz="2800" smtClean="0"/>
              <a:t>Realizm ve Beden Eğitimi</a:t>
            </a:r>
          </a:p>
          <a:p>
            <a:r>
              <a:rPr lang="tr-TR" sz="2800" smtClean="0"/>
              <a:t>Pragmatizm ve Beden Eğitimi</a:t>
            </a:r>
          </a:p>
          <a:p>
            <a:r>
              <a:rPr lang="tr-TR" sz="2800" smtClean="0"/>
              <a:t>Natüralizm ve Beden Eğitimi</a:t>
            </a:r>
          </a:p>
          <a:p>
            <a:r>
              <a:rPr lang="tr-TR" sz="2800" smtClean="0"/>
              <a:t>Varoluşçuluk ve Beden Eğitimi</a:t>
            </a:r>
          </a:p>
        </p:txBody>
      </p:sp>
      <p:pic>
        <p:nvPicPr>
          <p:cNvPr id="12292" name="Picture 5" descr="http://www.tumders.com/wp-content/uploads/2013/04/felsefi-d%C3%BC%C5%9F%C3%BC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3088"/>
            <a:ext cx="2484438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rgbClr val="006666"/>
                </a:solidFill>
              </a:rPr>
              <a:t>Spor Felsefesi</a:t>
            </a:r>
          </a:p>
        </p:txBody>
      </p:sp>
      <p:sp>
        <p:nvSpPr>
          <p:cNvPr id="13315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4338"/>
          </a:xfrm>
        </p:spPr>
        <p:txBody>
          <a:bodyPr/>
          <a:lstStyle/>
          <a:p>
            <a:r>
              <a:rPr lang="tr-TR" sz="2400" smtClean="0"/>
              <a:t>Sporun ortaya çıkışı nasıldır?(Varlık sorunu)</a:t>
            </a:r>
          </a:p>
          <a:p>
            <a:r>
              <a:rPr lang="tr-TR" sz="2400" smtClean="0"/>
              <a:t>Sporun anlamı ve önemi nedir?(Bilgi ve mantık sorunu)</a:t>
            </a:r>
          </a:p>
          <a:p>
            <a:r>
              <a:rPr lang="tr-TR" sz="2400" smtClean="0"/>
              <a:t>Sporun ilke ve hedefleri nedir?(Etik,estetik ve değerler sorunu)</a:t>
            </a:r>
          </a:p>
        </p:txBody>
      </p:sp>
      <p:pic>
        <p:nvPicPr>
          <p:cNvPr id="13316" name="Picture 5" descr="http://www.dipcik.com/wp-content/uploads/2010/09/sporun-faydala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562350"/>
            <a:ext cx="38862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tr-TR" smtClean="0">
                <a:solidFill>
                  <a:srgbClr val="006666"/>
                </a:solidFill>
              </a:rPr>
              <a:t>Katkıları</a:t>
            </a:r>
          </a:p>
        </p:txBody>
      </p:sp>
      <p:sp>
        <p:nvSpPr>
          <p:cNvPr id="14339" name="2 İçerik Yer Tutucusu"/>
          <p:cNvSpPr>
            <a:spLocks noGrp="1"/>
          </p:cNvSpPr>
          <p:nvPr>
            <p:ph idx="1"/>
          </p:nvPr>
        </p:nvSpPr>
        <p:spPr>
          <a:xfrm>
            <a:off x="468313" y="1268413"/>
            <a:ext cx="7632700" cy="4525962"/>
          </a:xfrm>
        </p:spPr>
        <p:txBody>
          <a:bodyPr/>
          <a:lstStyle/>
          <a:p>
            <a:r>
              <a:rPr lang="tr-TR" sz="2400" smtClean="0"/>
              <a:t>Lumpkin’e (1990) göre beden eğitimi ve spor felsefesi geliştirmenin bazı katkıları(Akt. Mirzeoğlu, 2011);</a:t>
            </a:r>
          </a:p>
          <a:p>
            <a:endParaRPr lang="tr-TR" sz="2400" smtClean="0"/>
          </a:p>
          <a:p>
            <a:pPr>
              <a:lnSpc>
                <a:spcPct val="150000"/>
              </a:lnSpc>
            </a:pPr>
            <a:r>
              <a:rPr lang="tr-TR" sz="1400" smtClean="0"/>
              <a:t>1.Sporun anlam ve değerini ifade eder.</a:t>
            </a:r>
          </a:p>
          <a:p>
            <a:pPr>
              <a:lnSpc>
                <a:spcPct val="150000"/>
              </a:lnSpc>
            </a:pPr>
            <a:r>
              <a:rPr lang="tr-TR" sz="1400" smtClean="0"/>
              <a:t>2. Mesleki çalışmaların gelişmesini sağlar.</a:t>
            </a:r>
          </a:p>
          <a:p>
            <a:pPr>
              <a:lnSpc>
                <a:spcPct val="150000"/>
              </a:lnSpc>
            </a:pPr>
            <a:r>
              <a:rPr lang="tr-TR" sz="1400" smtClean="0"/>
              <a:t>3. Mesleki eğitim için zorunluluktur.</a:t>
            </a:r>
          </a:p>
          <a:p>
            <a:pPr>
              <a:lnSpc>
                <a:spcPct val="150000"/>
              </a:lnSpc>
            </a:pPr>
            <a:r>
              <a:rPr lang="tr-TR" sz="1400" smtClean="0"/>
              <a:t>4. Eğitimciye yön verir.</a:t>
            </a:r>
          </a:p>
          <a:p>
            <a:pPr>
              <a:lnSpc>
                <a:spcPct val="150000"/>
              </a:lnSpc>
            </a:pPr>
            <a:r>
              <a:rPr lang="tr-TR" sz="1400" smtClean="0"/>
              <a:t>5.Mesleki ve diğer programlar için de bütünlük ifade eder.</a:t>
            </a:r>
          </a:p>
          <a:p>
            <a:pPr>
              <a:lnSpc>
                <a:spcPct val="150000"/>
              </a:lnSpc>
            </a:pPr>
            <a:r>
              <a:rPr lang="tr-TR" sz="1400" smtClean="0"/>
              <a:t>6.Toplumu değerlerine katkıda bulunduğundan haberdar eder.</a:t>
            </a:r>
          </a:p>
          <a:p>
            <a:pPr>
              <a:lnSpc>
                <a:spcPct val="150000"/>
              </a:lnSpc>
            </a:pPr>
            <a:r>
              <a:rPr lang="tr-TR" sz="1400" smtClean="0"/>
              <a:t>7. Mesleki yakınlaşmayı sağlar</a:t>
            </a:r>
          </a:p>
          <a:p>
            <a:pPr>
              <a:lnSpc>
                <a:spcPct val="150000"/>
              </a:lnSpc>
            </a:pPr>
            <a:r>
              <a:rPr lang="tr-TR" sz="1400" smtClean="0"/>
              <a:t>8.Spor eğitimi ile genel eğitim arasındaki ilişkiyi açıklar.</a:t>
            </a:r>
          </a:p>
          <a:p>
            <a:pPr>
              <a:lnSpc>
                <a:spcPct val="150000"/>
              </a:lnSpc>
            </a:pPr>
            <a:r>
              <a:rPr lang="tr-TR" sz="1400" smtClean="0"/>
              <a:t>9.Tüm spor eğitimcileri için bir temeldir.</a:t>
            </a:r>
          </a:p>
        </p:txBody>
      </p:sp>
      <p:pic>
        <p:nvPicPr>
          <p:cNvPr id="14340" name="Picture 5" descr="http://istanbul-gsim.gov.tr/okulsporlari/images/sss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619500"/>
            <a:ext cx="32035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Başlık"/>
          <p:cNvSpPr>
            <a:spLocks noGrp="1"/>
          </p:cNvSpPr>
          <p:nvPr>
            <p:ph type="title"/>
          </p:nvPr>
        </p:nvSpPr>
        <p:spPr>
          <a:xfrm>
            <a:off x="468313" y="260350"/>
            <a:ext cx="5842000" cy="1143000"/>
          </a:xfrm>
        </p:spPr>
        <p:txBody>
          <a:bodyPr/>
          <a:lstStyle/>
          <a:p>
            <a:r>
              <a:rPr lang="tr-TR" smtClean="0">
                <a:solidFill>
                  <a:srgbClr val="006666"/>
                </a:solidFill>
              </a:rPr>
              <a:t>Ögeler</a:t>
            </a:r>
          </a:p>
        </p:txBody>
      </p:sp>
      <p:sp>
        <p:nvSpPr>
          <p:cNvPr id="717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1- Ontoloji(Varlık Bilgisi)</a:t>
            </a:r>
          </a:p>
          <a:p>
            <a:r>
              <a:rPr lang="tr-TR" smtClean="0"/>
              <a:t>2- Epistemoloji(Bilgi Sorunu)</a:t>
            </a:r>
          </a:p>
          <a:p>
            <a:r>
              <a:rPr lang="tr-TR" smtClean="0"/>
              <a:t>3- Aksiyoloji(Değerler Sorunu)</a:t>
            </a:r>
          </a:p>
          <a:p>
            <a:r>
              <a:rPr lang="tr-TR" smtClean="0"/>
              <a:t>-Etik</a:t>
            </a:r>
          </a:p>
          <a:p>
            <a:r>
              <a:rPr lang="tr-TR" smtClean="0"/>
              <a:t>-Estetik</a:t>
            </a:r>
          </a:p>
          <a:p>
            <a:r>
              <a:rPr lang="tr-TR" smtClean="0"/>
              <a:t>4- Mantık</a:t>
            </a:r>
          </a:p>
        </p:txBody>
      </p:sp>
      <p:pic>
        <p:nvPicPr>
          <p:cNvPr id="7172" name="Picture 5" descr="http://img03.blogcu.com/images/t/e/t/tetatet/a7e1712784856be87f19b7f7effb3fa6_12826474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0"/>
            <a:ext cx="277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Ontoloji</a:t>
            </a:r>
            <a:br>
              <a:rPr lang="tr-TR" dirty="0" smtClean="0"/>
            </a:br>
            <a:r>
              <a:rPr lang="tr-TR" dirty="0" smtClean="0"/>
              <a:t>(Varlık Sorunu)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Var olanla, var olacakları inceleyen felsefenin disiplin alanlarından biridir.</a:t>
            </a:r>
          </a:p>
          <a:p>
            <a:r>
              <a:rPr lang="tr-TR" dirty="0" smtClean="0"/>
              <a:t>İlk nedir?</a:t>
            </a:r>
          </a:p>
          <a:p>
            <a:r>
              <a:rPr lang="tr-TR" dirty="0" smtClean="0"/>
              <a:t>Tüm var olanların başlangıcı, ilk tözü nedir?</a:t>
            </a:r>
          </a:p>
          <a:p>
            <a:r>
              <a:rPr lang="tr-TR" dirty="0" smtClean="0"/>
              <a:t>Bu sorulara verilen yanıtlar eğitim anlayışını da değiştirir? Bakış açısına göre eğitimin hedefleri belirlenip sistem oluşturulur.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61778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Epistemoloji</a:t>
            </a:r>
            <a:br>
              <a:rPr lang="tr-TR" dirty="0" smtClean="0"/>
            </a:br>
            <a:r>
              <a:rPr lang="tr-TR" dirty="0" smtClean="0"/>
              <a:t>(Bilgi Sorunu)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600" dirty="0" smtClean="0"/>
              <a:t>Bilme, özne ile nesne arasında bir bağ kurma olarak tanımlanabilir.  </a:t>
            </a:r>
          </a:p>
          <a:p>
            <a:r>
              <a:rPr lang="tr-TR" sz="2600" dirty="0" smtClean="0"/>
              <a:t>Bilgi nedir?</a:t>
            </a:r>
          </a:p>
          <a:p>
            <a:r>
              <a:rPr lang="tr-TR" sz="2600" dirty="0" smtClean="0"/>
              <a:t>Gerçek bilinebilir mi?</a:t>
            </a:r>
          </a:p>
          <a:p>
            <a:r>
              <a:rPr lang="tr-TR" sz="2600" dirty="0" smtClean="0"/>
              <a:t>Mutlak bilgi var mıdır?</a:t>
            </a:r>
          </a:p>
          <a:p>
            <a:r>
              <a:rPr lang="tr-TR" sz="2600" dirty="0" smtClean="0"/>
              <a:t>Bilgi apriori (önsel) mi yoksa aposteriori (sonsal) mı?</a:t>
            </a:r>
          </a:p>
          <a:p>
            <a:r>
              <a:rPr lang="tr-TR" sz="2600" dirty="0" smtClean="0">
                <a:solidFill>
                  <a:srgbClr val="C00000"/>
                </a:solidFill>
              </a:rPr>
              <a:t>Bu sorulara verilen yanıtlar hedefleri, içeriği ve değerlendirmeyi etkiler?</a:t>
            </a:r>
          </a:p>
          <a:p>
            <a:r>
              <a:rPr lang="tr-TR" sz="2600" dirty="0" smtClean="0">
                <a:solidFill>
                  <a:srgbClr val="C00000"/>
                </a:solidFill>
              </a:rPr>
              <a:t>Örnek: Bilgi sonradan öğrenilir ama mutlaktır denildiğinde bu eğitim sistemini nasıl etkiler?</a:t>
            </a:r>
            <a:endParaRPr lang="tr-TR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088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Aksiyoloji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(Değerler Sorunu)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1756792"/>
          </a:xfrm>
        </p:spPr>
        <p:txBody>
          <a:bodyPr/>
          <a:lstStyle/>
          <a:p>
            <a:r>
              <a:rPr lang="tr-TR" sz="2600" dirty="0" smtClean="0"/>
              <a:t>Etik ve estetik konularını içerir.</a:t>
            </a:r>
          </a:p>
          <a:p>
            <a:r>
              <a:rPr lang="tr-TR" sz="2600" dirty="0" smtClean="0">
                <a:solidFill>
                  <a:srgbClr val="C00000"/>
                </a:solidFill>
              </a:rPr>
              <a:t>İnsanın yaptıklarını inceler ve yapılan davranışların dayandığı ilkeleri ve değerleri araştırır.</a:t>
            </a:r>
            <a:endParaRPr lang="tr-TR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348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Mantık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Akıl nedir?</a:t>
            </a:r>
          </a:p>
          <a:p>
            <a:r>
              <a:rPr lang="tr-TR" dirty="0" smtClean="0"/>
              <a:t>Aklın kuralları var mıdır?</a:t>
            </a:r>
          </a:p>
          <a:p>
            <a:r>
              <a:rPr lang="tr-TR" dirty="0" smtClean="0"/>
              <a:t>Aklın kuralları doğuştan mıdır yoksa sonradan öğrenilme midir?</a:t>
            </a:r>
          </a:p>
          <a:p>
            <a:r>
              <a:rPr lang="tr-TR" dirty="0" smtClean="0"/>
              <a:t>Akıl yürütme yolları var mıdır?</a:t>
            </a:r>
          </a:p>
          <a:p>
            <a:r>
              <a:rPr lang="tr-TR" dirty="0" smtClean="0">
                <a:solidFill>
                  <a:srgbClr val="C00000"/>
                </a:solidFill>
              </a:rPr>
              <a:t>Örnek: Aklın kuralları sonradan öğrenilir olarak varsayılırsa öğretmenin eğitim ortamındaki rolü ne olur?</a:t>
            </a:r>
            <a:endParaRPr lang="tr-T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320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tr-TR" smtClean="0">
                <a:solidFill>
                  <a:srgbClr val="006666"/>
                </a:solidFill>
              </a:rPr>
              <a:t>FELSEFE</a:t>
            </a:r>
          </a:p>
        </p:txBody>
      </p:sp>
      <p:sp>
        <p:nvSpPr>
          <p:cNvPr id="8195" name="2 İçerik Yer Tutucusu"/>
          <p:cNvSpPr>
            <a:spLocks noGrp="1"/>
          </p:cNvSpPr>
          <p:nvPr>
            <p:ph idx="1"/>
          </p:nvPr>
        </p:nvSpPr>
        <p:spPr>
          <a:xfrm>
            <a:off x="3805238" y="3860800"/>
            <a:ext cx="5338762" cy="1366838"/>
          </a:xfrm>
        </p:spPr>
        <p:txBody>
          <a:bodyPr/>
          <a:lstStyle/>
          <a:p>
            <a:endParaRPr lang="tr-TR" smtClean="0"/>
          </a:p>
          <a:p>
            <a:pPr>
              <a:buFontTx/>
              <a:buNone/>
            </a:pPr>
            <a:r>
              <a:rPr lang="tr-TR" smtClean="0"/>
              <a:t>-Felsefe Akımları</a:t>
            </a:r>
          </a:p>
          <a:p>
            <a:pPr>
              <a:buFontTx/>
              <a:buNone/>
            </a:pPr>
            <a:r>
              <a:rPr lang="tr-TR" smtClean="0"/>
              <a:t>-Eğitim Felsefeleri</a:t>
            </a:r>
          </a:p>
          <a:p>
            <a:pPr>
              <a:buFontTx/>
              <a:buNone/>
            </a:pPr>
            <a:r>
              <a:rPr lang="tr-TR" smtClean="0"/>
              <a:t>-Eğitime Katkıları</a:t>
            </a:r>
          </a:p>
          <a:p>
            <a:pPr>
              <a:buFontTx/>
              <a:buNone/>
            </a:pPr>
            <a:r>
              <a:rPr lang="tr-TR" smtClean="0"/>
              <a:t>- Spor Bilimleri ve Felsefe</a:t>
            </a:r>
          </a:p>
          <a:p>
            <a:pPr>
              <a:buFontTx/>
              <a:buNone/>
            </a:pPr>
            <a:endParaRPr lang="tr-TR" smtClean="0"/>
          </a:p>
        </p:txBody>
      </p:sp>
      <p:sp>
        <p:nvSpPr>
          <p:cNvPr id="4" name="Oval 3"/>
          <p:cNvSpPr/>
          <p:nvPr/>
        </p:nvSpPr>
        <p:spPr>
          <a:xfrm>
            <a:off x="683568" y="2564904"/>
            <a:ext cx="2592288" cy="2592288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5200" b="1" dirty="0">
                <a:ln>
                  <a:solidFill>
                    <a:schemeClr val="tx2">
                      <a:lumMod val="85000"/>
                      <a:lumOff val="15000"/>
                    </a:schemeClr>
                  </a:solidFill>
                </a:ln>
                <a:solidFill>
                  <a:srgbClr val="0099CC"/>
                </a:solidFill>
              </a:rPr>
              <a:t>2</a:t>
            </a:r>
          </a:p>
        </p:txBody>
      </p:sp>
      <p:pic>
        <p:nvPicPr>
          <p:cNvPr id="81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341438"/>
            <a:ext cx="4392613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18568</TotalTime>
  <Words>1820</Words>
  <Application>Microsoft Office PowerPoint</Application>
  <PresentationFormat>Ekran Gösterisi (4:3)</PresentationFormat>
  <Paragraphs>229</Paragraphs>
  <Slides>34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Diseño predeterminado</vt:lpstr>
      <vt:lpstr>Eğitim Felsefesinin Temelleri</vt:lpstr>
      <vt:lpstr>Felsefe Kavramı</vt:lpstr>
      <vt:lpstr>Nedir?</vt:lpstr>
      <vt:lpstr>Ögeler</vt:lpstr>
      <vt:lpstr>Ontoloji (Varlık Sorunu)</vt:lpstr>
      <vt:lpstr>Epistemoloji (Bilgi Sorunu)</vt:lpstr>
      <vt:lpstr>Aksiyoloji (Değerler Sorunu)</vt:lpstr>
      <vt:lpstr>Mantık</vt:lpstr>
      <vt:lpstr>FELSEFE</vt:lpstr>
      <vt:lpstr>Felsefe Akımları</vt:lpstr>
      <vt:lpstr>İDEALİZM VE EĞİTİM</vt:lpstr>
      <vt:lpstr>PowerPoint Sunusu</vt:lpstr>
      <vt:lpstr>REALİZM VE EĞİTİM</vt:lpstr>
      <vt:lpstr>PowerPoint Sunusu</vt:lpstr>
      <vt:lpstr>NATÜRALİZM VE EĞİTİM</vt:lpstr>
      <vt:lpstr>PowerPoint Sunusu</vt:lpstr>
      <vt:lpstr>PRAGMATİZM VE EĞİTİM</vt:lpstr>
      <vt:lpstr>PowerPoint Sunusu</vt:lpstr>
      <vt:lpstr>VAROLUŞÇULUK VE EĞİTİM</vt:lpstr>
      <vt:lpstr>PowerPoint Sunusu</vt:lpstr>
      <vt:lpstr>Eğitim Felsefeleri</vt:lpstr>
      <vt:lpstr>Daimicilik</vt:lpstr>
      <vt:lpstr>Esasicilik</vt:lpstr>
      <vt:lpstr>İlerlemecilik</vt:lpstr>
      <vt:lpstr>Yeniden Kurmacılık/İnşacılık</vt:lpstr>
      <vt:lpstr>Politeknik Eğitim</vt:lpstr>
      <vt:lpstr>Varoluşcu eğitim</vt:lpstr>
      <vt:lpstr>PowerPoint Sunusu</vt:lpstr>
      <vt:lpstr>PowerPoint Sunusu</vt:lpstr>
      <vt:lpstr>PowerPoint Sunusu</vt:lpstr>
      <vt:lpstr>Eğitime Katkıları</vt:lpstr>
      <vt:lpstr>Spor Bilimleri ve Felsefe</vt:lpstr>
      <vt:lpstr>Spor Felsefesi</vt:lpstr>
      <vt:lpstr>Katkıları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Öğretmenlik</cp:lastModifiedBy>
  <cp:revision>819</cp:revision>
  <dcterms:created xsi:type="dcterms:W3CDTF">2010-05-23T14:28:12Z</dcterms:created>
  <dcterms:modified xsi:type="dcterms:W3CDTF">2017-11-28T12:42:03Z</dcterms:modified>
</cp:coreProperties>
</file>