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8"/>
  </p:notesMasterIdLst>
  <p:sldIdLst>
    <p:sldId id="334" r:id="rId2"/>
    <p:sldId id="332" r:id="rId3"/>
    <p:sldId id="335" r:id="rId4"/>
    <p:sldId id="336" r:id="rId5"/>
    <p:sldId id="333" r:id="rId6"/>
    <p:sldId id="338" r:id="rId7"/>
    <p:sldId id="339" r:id="rId8"/>
    <p:sldId id="340" r:id="rId9"/>
    <p:sldId id="341" r:id="rId10"/>
    <p:sldId id="342" r:id="rId11"/>
    <p:sldId id="343" r:id="rId12"/>
    <p:sldId id="317" r:id="rId13"/>
    <p:sldId id="319" r:id="rId14"/>
    <p:sldId id="346" r:id="rId15"/>
    <p:sldId id="345" r:id="rId16"/>
    <p:sldId id="323" r:id="rId17"/>
    <p:sldId id="357" r:id="rId18"/>
    <p:sldId id="347" r:id="rId19"/>
    <p:sldId id="350" r:id="rId20"/>
    <p:sldId id="348" r:id="rId21"/>
    <p:sldId id="349" r:id="rId22"/>
    <p:sldId id="326" r:id="rId23"/>
    <p:sldId id="328" r:id="rId24"/>
    <p:sldId id="352" r:id="rId25"/>
    <p:sldId id="351" r:id="rId26"/>
    <p:sldId id="353" r:id="rId27"/>
    <p:sldId id="354" r:id="rId28"/>
    <p:sldId id="355" r:id="rId29"/>
    <p:sldId id="274" r:id="rId30"/>
    <p:sldId id="266" r:id="rId31"/>
    <p:sldId id="276" r:id="rId32"/>
    <p:sldId id="277" r:id="rId33"/>
    <p:sldId id="311" r:id="rId34"/>
    <p:sldId id="280" r:id="rId35"/>
    <p:sldId id="356" r:id="rId36"/>
    <p:sldId id="344" r:id="rId37"/>
  </p:sldIdLst>
  <p:sldSz cx="6858000" cy="9906000" type="A4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663300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663300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663300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663300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663300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663300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663300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663300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663300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Varsayılan Bölüm" id="{2F358A8A-DDDD-445A-A59F-DF77273E47AF}">
          <p14:sldIdLst>
            <p14:sldId id="334"/>
            <p14:sldId id="332"/>
            <p14:sldId id="335"/>
            <p14:sldId id="336"/>
            <p14:sldId id="333"/>
            <p14:sldId id="338"/>
            <p14:sldId id="339"/>
            <p14:sldId id="340"/>
            <p14:sldId id="341"/>
            <p14:sldId id="342"/>
            <p14:sldId id="343"/>
            <p14:sldId id="317"/>
            <p14:sldId id="319"/>
            <p14:sldId id="346"/>
            <p14:sldId id="345"/>
            <p14:sldId id="323"/>
            <p14:sldId id="357"/>
            <p14:sldId id="347"/>
            <p14:sldId id="350"/>
            <p14:sldId id="348"/>
            <p14:sldId id="349"/>
            <p14:sldId id="326"/>
            <p14:sldId id="328"/>
            <p14:sldId id="352"/>
            <p14:sldId id="351"/>
            <p14:sldId id="353"/>
            <p14:sldId id="354"/>
            <p14:sldId id="355"/>
            <p14:sldId id="274"/>
            <p14:sldId id="266"/>
            <p14:sldId id="276"/>
            <p14:sldId id="277"/>
            <p14:sldId id="311"/>
            <p14:sldId id="280"/>
            <p14:sldId id="35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00FF"/>
    <a:srgbClr val="66FFFF"/>
    <a:srgbClr val="CC00FF"/>
    <a:srgbClr val="FFFFCC"/>
    <a:srgbClr val="3366FF"/>
    <a:srgbClr val="DDDDDD"/>
    <a:srgbClr val="FF99FF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86" autoAdjust="0"/>
  </p:normalViewPr>
  <p:slideViewPr>
    <p:cSldViewPr>
      <p:cViewPr varScale="1">
        <p:scale>
          <a:sx n="60" d="100"/>
          <a:sy n="60" d="100"/>
        </p:scale>
        <p:origin x="2700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5AFBB2-EDE6-40DB-BD1E-C40AE3F20201}" type="datetimeFigureOut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263F8C-8D32-4B0D-A20A-4F782A8BF4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444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FCB002-10B7-44CA-BD67-12BF3A18FAB4}" type="slidenum">
              <a:rPr lang="tr-TR" smtClean="0"/>
              <a:pPr/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63F8C-8D32-4B0D-A20A-4F782A8BF460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27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63F8C-8D32-4B0D-A20A-4F782A8BF460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8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6523" y="1981200"/>
            <a:ext cx="6172200" cy="26416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4812453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4F77-A80B-41F0-AAD3-24E8D46DB049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8307-2178-4F10-AD44-875C52E3A1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70C4-0D92-4D46-B92B-D9C8921C89E3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8958-E957-4B9C-B306-AEE501FC12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8402-73F8-4086-9465-91682B443D16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EB54-28CB-4778-84F7-0F26203BB1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4301" y="9355667"/>
            <a:ext cx="84029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smtClean="0"/>
              <a:t>Copyrights apply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28622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02CE-4386-4954-A3C0-70F57A27D37D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14E8-9738-4B51-869F-B79460D520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80533"/>
            <a:ext cx="5314950" cy="26416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3622358"/>
            <a:ext cx="5314950" cy="2180695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2592-2737-44E4-A027-B9427232AA21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E7A3-2F8B-4653-8A03-55589C53AC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65F4-E311-4FA3-BB7F-0304C660763D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6321-BE00-4D7F-B1A9-1548BA0BF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217385"/>
            <a:ext cx="3031331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412068"/>
            <a:ext cx="3030141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412068"/>
            <a:ext cx="3031331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1387-A15E-4C65-9756-DA39D8B4EFC7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4B94-435A-4EB2-BC05-BE92E43317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F644-397F-4781-9F04-C068C19EBB5E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8FFB-2553-4604-BDA7-881AC3F96A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4F66-BA3F-470B-9C52-5794E7A7D9E6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E001-84BA-46F6-B473-53B6B67A6F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201334"/>
            <a:ext cx="2256235" cy="664756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2411-92B3-4801-861D-3BDF496895AF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4E49-9434-4C71-A9FA-3304143774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80533"/>
            <a:ext cx="4114800" cy="7544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2646186"/>
            <a:ext cx="4114800" cy="5723467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685359"/>
            <a:ext cx="4114800" cy="766064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4AFD-0CFE-49C8-88AA-B6FF2E5B1ACA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82F8-AC02-48D1-A59F-FE3F334D75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42900" y="9267825"/>
            <a:ext cx="1600200" cy="528638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76703-C700-4B66-9261-7F1E7B1B999F}" type="datetime1">
              <a:rPr lang="tr-TR"/>
              <a:pPr>
                <a:defRPr/>
              </a:pPr>
              <a:t>23.11.2021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3150" y="9267825"/>
            <a:ext cx="2171700" cy="528638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943600" y="9267825"/>
            <a:ext cx="571500" cy="528638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725F0B-318B-4514-BED8-C9BF187AF2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3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obelprize.org/nobel_prizes/medicine/laureates/2005/marshall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peptic-ulcer-disease-treatment-and-secondary-preventi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ycentre.co.uk/a567208/reflux#ixzz4uVtcTrt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1028" name="Picture 4" descr="http://images.medicinenet.com/images/illustrations/gastroesophageal_refl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3" y="2566783"/>
            <a:ext cx="5319748" cy="41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webmd.com/dtmcms/live/webmd/consumer_assets/site_images/article_thumbnails/reference_guide/medical_reference/375x321_hiatal_hernia_framel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6738937"/>
            <a:ext cx="357187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8" y="397184"/>
            <a:ext cx="6074877" cy="21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 txBox="1">
            <a:spLocks/>
          </p:cNvSpPr>
          <p:nvPr/>
        </p:nvSpPr>
        <p:spPr bwMode="auto">
          <a:xfrm>
            <a:off x="4357688" y="9310688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solidFill>
                  <a:schemeClr val="tx1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4624" y="381000"/>
            <a:ext cx="5893345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7030A0"/>
              </a:buClr>
            </a:pPr>
            <a:r>
              <a:rPr lang="tr-TR" b="1" dirty="0" err="1" smtClean="0">
                <a:solidFill>
                  <a:srgbClr val="FFFF00"/>
                </a:solidFill>
              </a:rPr>
              <a:t>Aluminum</a:t>
            </a:r>
            <a:endParaRPr lang="tr-TR" b="1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tr-TR" dirty="0" err="1" smtClean="0">
                <a:solidFill>
                  <a:schemeClr val="tx1"/>
                </a:solidFill>
              </a:rPr>
              <a:t>Usually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combined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with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other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antacids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7030A0"/>
              </a:buClr>
            </a:pP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tr-TR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Alcacyl</a:t>
            </a:r>
            <a:r>
              <a:rPr lang="tr-TR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®, </a:t>
            </a:r>
            <a:r>
              <a:rPr lang="tr-TR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Bismomagnesie</a:t>
            </a:r>
            <a:r>
              <a:rPr lang="tr-TR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®, </a:t>
            </a:r>
            <a:r>
              <a:rPr lang="tr-TR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Gaviscon</a:t>
            </a:r>
            <a:r>
              <a:rPr lang="tr-TR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®, </a:t>
            </a:r>
          </a:p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tr-TR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Kompensan</a:t>
            </a:r>
            <a:r>
              <a:rPr lang="tr-TR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  <a:p>
            <a:pPr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May </a:t>
            </a:r>
            <a:r>
              <a:rPr lang="tr-TR" dirty="0" err="1" smtClean="0">
                <a:solidFill>
                  <a:schemeClr val="tx1"/>
                </a:solidFill>
              </a:rPr>
              <a:t>bind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some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other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drugs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tr-TR" dirty="0" smtClean="0">
                <a:solidFill>
                  <a:schemeClr val="tx1"/>
                </a:solidFill>
              </a:rPr>
              <a:t>(FQ, </a:t>
            </a:r>
            <a:r>
              <a:rPr lang="tr-TR" dirty="0" err="1" smtClean="0">
                <a:solidFill>
                  <a:schemeClr val="tx1"/>
                </a:solidFill>
              </a:rPr>
              <a:t>tetracyclines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warfarin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digoxin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</a:pPr>
            <a:r>
              <a:rPr lang="tr-TR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sym typeface="Wingdings" pitchFamily="2" charset="2"/>
              </a:rPr>
              <a:t>Also</a:t>
            </a:r>
            <a:r>
              <a:rPr lang="tr-TR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sym typeface="Wingdings" pitchFamily="2" charset="2"/>
              </a:rPr>
              <a:t>binds</a:t>
            </a:r>
            <a:r>
              <a:rPr lang="tr-TR" b="1" dirty="0" smtClean="0">
                <a:solidFill>
                  <a:schemeClr val="tx1"/>
                </a:solidFill>
                <a:sym typeface="Wingdings" pitchFamily="2" charset="2"/>
              </a:rPr>
              <a:t> pepsin </a:t>
            </a:r>
            <a:endParaRPr lang="tr-TR" b="1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spcAft>
                <a:spcPts val="600"/>
              </a:spcAft>
              <a:buClr>
                <a:srgbClr val="7030A0"/>
              </a:buClr>
            </a:pPr>
            <a:endParaRPr lang="tr-TR" b="1" dirty="0">
              <a:solidFill>
                <a:srgbClr val="6600FF"/>
              </a:solidFill>
              <a:sym typeface="Wingdings" pitchFamily="2" charset="2"/>
            </a:endParaRPr>
          </a:p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tr-TR" b="1" dirty="0" err="1" smtClean="0">
                <a:solidFill>
                  <a:srgbClr val="6600FF"/>
                </a:solidFill>
                <a:sym typeface="Wingdings" pitchFamily="2" charset="2"/>
              </a:rPr>
              <a:t>Magnesium</a:t>
            </a:r>
            <a:r>
              <a:rPr lang="tr-TR" b="1" dirty="0" smtClean="0">
                <a:solidFill>
                  <a:srgbClr val="6600FF"/>
                </a:solidFill>
                <a:sym typeface="Wingdings" pitchFamily="2" charset="2"/>
              </a:rPr>
              <a:t> </a:t>
            </a:r>
            <a:endParaRPr lang="tr-TR" b="1" dirty="0">
              <a:solidFill>
                <a:srgbClr val="6600FF"/>
              </a:solidFill>
              <a:sym typeface="Wingdings" pitchFamily="2" charset="2"/>
            </a:endParaRPr>
          </a:p>
          <a:p>
            <a:pPr>
              <a:spcAft>
                <a:spcPts val="600"/>
              </a:spcAft>
              <a:buClr>
                <a:srgbClr val="7030A0"/>
              </a:buClr>
            </a:pPr>
            <a:endParaRPr lang="tr-TR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tr-TR" dirty="0" err="1">
                <a:solidFill>
                  <a:srgbClr val="00FFCC"/>
                </a:solidFill>
                <a:sym typeface="Wingdings" pitchFamily="2" charset="2"/>
              </a:rPr>
              <a:t>Magnesie</a:t>
            </a:r>
            <a:r>
              <a:rPr lang="tr-TR" dirty="0">
                <a:solidFill>
                  <a:srgbClr val="00FFCC"/>
                </a:solidFill>
                <a:sym typeface="Wingdings" pitchFamily="2" charset="2"/>
              </a:rPr>
              <a:t> </a:t>
            </a:r>
            <a:r>
              <a:rPr lang="tr-TR" dirty="0" err="1">
                <a:solidFill>
                  <a:srgbClr val="00FFCC"/>
                </a:solidFill>
                <a:sym typeface="Wingdings" pitchFamily="2" charset="2"/>
              </a:rPr>
              <a:t>Calcinee</a:t>
            </a:r>
            <a:r>
              <a:rPr lang="tr-TR" dirty="0">
                <a:solidFill>
                  <a:srgbClr val="00FFCC"/>
                </a:solidFill>
                <a:sym typeface="Wingdings" pitchFamily="2" charset="2"/>
              </a:rPr>
              <a:t>®, </a:t>
            </a:r>
            <a:r>
              <a:rPr lang="tr-TR" dirty="0" err="1">
                <a:solidFill>
                  <a:srgbClr val="00FFCC"/>
                </a:solidFill>
                <a:sym typeface="Wingdings" pitchFamily="2" charset="2"/>
              </a:rPr>
              <a:t>Magcar</a:t>
            </a:r>
            <a:r>
              <a:rPr lang="tr-TR" dirty="0">
                <a:solidFill>
                  <a:srgbClr val="00FFCC"/>
                </a:solidFill>
                <a:sym typeface="Wingdings" pitchFamily="2" charset="2"/>
              </a:rPr>
              <a:t>®, </a:t>
            </a:r>
            <a:r>
              <a:rPr lang="tr-TR" dirty="0" err="1">
                <a:solidFill>
                  <a:srgbClr val="00FFCC"/>
                </a:solidFill>
                <a:sym typeface="Wingdings" pitchFamily="2" charset="2"/>
              </a:rPr>
              <a:t>Rennie</a:t>
            </a:r>
            <a:r>
              <a:rPr lang="tr-TR" dirty="0">
                <a:solidFill>
                  <a:srgbClr val="00FFCC"/>
                </a:solidFill>
                <a:sym typeface="Wingdings" pitchFamily="2" charset="2"/>
              </a:rPr>
              <a:t>®</a:t>
            </a:r>
          </a:p>
          <a:p>
            <a:pPr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</a:pPr>
            <a:r>
              <a:rPr lang="tr-TR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sym typeface="Wingdings" pitchFamily="2" charset="2"/>
              </a:rPr>
              <a:t>Magnesium</a:t>
            </a:r>
            <a:r>
              <a:rPr lang="tr-TR" sz="32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sym typeface="Wingdings" pitchFamily="2" charset="2"/>
              </a:rPr>
              <a:t>hydroxide</a:t>
            </a:r>
            <a:r>
              <a:rPr lang="tr-TR" sz="3200" dirty="0" smtClean="0">
                <a:solidFill>
                  <a:schemeClr val="tx1"/>
                </a:solidFill>
                <a:sym typeface="Wingdings" pitchFamily="2" charset="2"/>
              </a:rPr>
              <a:t> is </a:t>
            </a:r>
            <a:r>
              <a:rPr lang="tr-TR" sz="3200" dirty="0" err="1" smtClean="0">
                <a:solidFill>
                  <a:schemeClr val="tx1"/>
                </a:solidFill>
                <a:sym typeface="Wingdings" pitchFamily="2" charset="2"/>
              </a:rPr>
              <a:t>laxative</a:t>
            </a:r>
            <a:r>
              <a:rPr lang="tr-TR" sz="32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F425E-997C-4F29-AF96-DBCC942F3A4D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3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 txBox="1">
            <a:spLocks/>
          </p:cNvSpPr>
          <p:nvPr/>
        </p:nvSpPr>
        <p:spPr bwMode="auto">
          <a:xfrm>
            <a:off x="4357688" y="9310688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latin typeface="Comic Sans MS" pitchFamily="66" charset="0"/>
              </a:rPr>
              <a:t>OTC DRUGS, AOB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4624" y="238125"/>
            <a:ext cx="6081921" cy="7232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FF00FF"/>
              </a:buClr>
            </a:pPr>
            <a:r>
              <a:rPr lang="tr-TR" b="1" dirty="0" err="1" smtClean="0">
                <a:solidFill>
                  <a:srgbClr val="7030A0"/>
                </a:solidFill>
              </a:rPr>
              <a:t>Calcium</a:t>
            </a:r>
            <a:endParaRPr lang="tr-TR" b="1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buClr>
                <a:srgbClr val="FF00FF"/>
              </a:buClr>
            </a:pPr>
            <a:r>
              <a:rPr lang="tr-TR" dirty="0" err="1" smtClean="0"/>
              <a:t>Gaviscon</a:t>
            </a:r>
            <a:r>
              <a:rPr lang="tr-TR" dirty="0"/>
              <a:t>®, </a:t>
            </a:r>
            <a:r>
              <a:rPr lang="tr-TR" dirty="0" err="1"/>
              <a:t>Rennie</a:t>
            </a:r>
            <a:r>
              <a:rPr lang="tr-TR" dirty="0"/>
              <a:t>®</a:t>
            </a:r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err="1" smtClean="0"/>
              <a:t>Long</a:t>
            </a:r>
            <a:r>
              <a:rPr lang="tr-TR" dirty="0" smtClean="0"/>
              <a:t> </a:t>
            </a:r>
            <a:r>
              <a:rPr lang="tr-TR" dirty="0" err="1" smtClean="0"/>
              <a:t>lasting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effective</a:t>
            </a:r>
            <a:endParaRPr lang="tr-TR" dirty="0" smtClean="0"/>
          </a:p>
          <a:p>
            <a:pPr>
              <a:spcAft>
                <a:spcPts val="600"/>
              </a:spcAft>
              <a:buClr>
                <a:srgbClr val="FF00FF"/>
              </a:buClr>
            </a:pPr>
            <a:endParaRPr lang="tr-TR" dirty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err="1" smtClean="0"/>
              <a:t>Induces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secretion</a:t>
            </a:r>
            <a:endParaRPr lang="tr-TR" dirty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err="1" smtClean="0"/>
              <a:t>Constipation</a:t>
            </a:r>
            <a:r>
              <a:rPr lang="tr-TR" dirty="0" smtClean="0"/>
              <a:t> (</a:t>
            </a:r>
            <a:r>
              <a:rPr lang="tr-TR" dirty="0" err="1" smtClean="0"/>
              <a:t>reduced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added</a:t>
            </a:r>
            <a:r>
              <a:rPr lang="tr-TR" sz="3600" dirty="0" smtClean="0"/>
              <a:t> Mg) </a:t>
            </a:r>
          </a:p>
          <a:p>
            <a:pPr marL="457200" indent="-457200">
              <a:spcAft>
                <a:spcPts val="600"/>
              </a:spcAft>
              <a:buClr>
                <a:srgbClr val="FF00FF"/>
              </a:buClr>
              <a:buFont typeface="Arial" panose="020B0604020202020204" pitchFamily="34" charset="0"/>
              <a:buChar char="•"/>
            </a:pPr>
            <a:r>
              <a:rPr lang="tr-TR" sz="3200" dirty="0" smtClean="0"/>
              <a:t>CO</a:t>
            </a:r>
            <a:r>
              <a:rPr lang="tr-TR" sz="3200" baseline="-25000" dirty="0" smtClean="0"/>
              <a:t>2</a:t>
            </a:r>
            <a:r>
              <a:rPr lang="tr-TR" sz="3200" dirty="0" smtClean="0"/>
              <a:t> </a:t>
            </a:r>
            <a:r>
              <a:rPr lang="tr-TR" sz="3200" dirty="0" err="1" smtClean="0"/>
              <a:t>release</a:t>
            </a:r>
            <a:r>
              <a:rPr lang="tr-TR" sz="3200" dirty="0" smtClean="0"/>
              <a:t>  </a:t>
            </a:r>
            <a:r>
              <a:rPr lang="tr-TR" sz="3200" dirty="0">
                <a:sym typeface="Wingdings" pitchFamily="2" charset="2"/>
              </a:rPr>
              <a:t> </a:t>
            </a:r>
            <a:r>
              <a:rPr lang="tr-TR" sz="3200" dirty="0" err="1" smtClean="0">
                <a:sym typeface="Wingdings" pitchFamily="2" charset="2"/>
              </a:rPr>
              <a:t>bloating</a:t>
            </a:r>
            <a:r>
              <a:rPr lang="tr-TR" sz="3200" dirty="0">
                <a:sym typeface="Wingdings" pitchFamily="2" charset="2"/>
              </a:rPr>
              <a:t> </a:t>
            </a:r>
            <a:r>
              <a:rPr lang="tr-TR" sz="3200" dirty="0" smtClean="0">
                <a:sym typeface="Wingdings" panose="05000000000000000000" pitchFamily="2" charset="2"/>
              </a:rPr>
              <a:t></a:t>
            </a:r>
            <a:endParaRPr lang="tr-TR" sz="3200" dirty="0"/>
          </a:p>
          <a:p>
            <a:pPr>
              <a:spcAft>
                <a:spcPts val="600"/>
              </a:spcAft>
              <a:buClr>
                <a:srgbClr val="FF00FF"/>
              </a:buClr>
            </a:pPr>
            <a:endParaRPr lang="tr-TR" dirty="0"/>
          </a:p>
          <a:p>
            <a:pPr>
              <a:spcAft>
                <a:spcPts val="600"/>
              </a:spcAft>
              <a:buClr>
                <a:srgbClr val="FF00FF"/>
              </a:buClr>
            </a:pPr>
            <a:r>
              <a:rPr lang="tr-T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</a:t>
            </a:r>
            <a:r>
              <a:rPr lang="tr-T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bicarbonate</a:t>
            </a:r>
            <a:endParaRPr lang="tr-T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Clr>
                <a:srgbClr val="FF00FF"/>
              </a:buClr>
            </a:pPr>
            <a:r>
              <a:rPr lang="tr-TR" dirty="0" err="1"/>
              <a:t>Gaviscon</a:t>
            </a:r>
            <a:r>
              <a:rPr lang="tr-TR" dirty="0"/>
              <a:t>®</a:t>
            </a:r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err="1" smtClean="0"/>
              <a:t>Fast</a:t>
            </a:r>
            <a:r>
              <a:rPr lang="tr-TR" dirty="0" smtClean="0"/>
              <a:t> </a:t>
            </a:r>
            <a:r>
              <a:rPr lang="tr-TR" dirty="0" err="1" smtClean="0"/>
              <a:t>relief</a:t>
            </a:r>
            <a:r>
              <a:rPr lang="tr-TR" dirty="0" smtClean="0"/>
              <a:t>,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lasting</a:t>
            </a:r>
            <a:endParaRPr lang="tr-TR" dirty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 smtClean="0"/>
              <a:t> CO</a:t>
            </a:r>
            <a:r>
              <a:rPr lang="tr-TR" baseline="-25000" dirty="0" smtClean="0"/>
              <a:t>2</a:t>
            </a:r>
            <a:r>
              <a:rPr lang="tr-TR" dirty="0" smtClean="0"/>
              <a:t> </a:t>
            </a:r>
            <a:r>
              <a:rPr lang="tr-TR" dirty="0" err="1" smtClean="0"/>
              <a:t>release</a:t>
            </a:r>
            <a:r>
              <a:rPr lang="tr-TR" dirty="0" smtClean="0"/>
              <a:t> </a:t>
            </a:r>
            <a:endParaRPr lang="tr-TR" dirty="0"/>
          </a:p>
          <a:p>
            <a:pPr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err="1"/>
              <a:t>Na</a:t>
            </a:r>
            <a:r>
              <a:rPr lang="tr-TR" dirty="0"/>
              <a:t> </a:t>
            </a:r>
            <a:r>
              <a:rPr lang="tr-TR" dirty="0" err="1" smtClean="0"/>
              <a:t>absorption</a:t>
            </a:r>
            <a:r>
              <a:rPr lang="tr-TR" dirty="0" smtClean="0"/>
              <a:t> : </a:t>
            </a:r>
            <a:r>
              <a:rPr lang="tr-TR" dirty="0" err="1" smtClean="0"/>
              <a:t>hypertension</a:t>
            </a:r>
            <a:r>
              <a:rPr lang="tr-TR" dirty="0" smtClean="0"/>
              <a:t>, HF  </a:t>
            </a:r>
            <a:endParaRPr lang="tr-TR" dirty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May </a:t>
            </a:r>
            <a:r>
              <a:rPr lang="tr-TR" dirty="0" err="1" smtClean="0"/>
              <a:t>induce</a:t>
            </a:r>
            <a:r>
              <a:rPr lang="tr-TR" dirty="0" smtClean="0"/>
              <a:t> </a:t>
            </a:r>
            <a:r>
              <a:rPr lang="tr-TR" dirty="0" err="1" smtClean="0"/>
              <a:t>alcalosis</a:t>
            </a:r>
            <a:r>
              <a:rPr lang="tr-TR" dirty="0" smtClean="0"/>
              <a:t>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7" y="5812208"/>
            <a:ext cx="2442875" cy="319086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2561956"/>
            <a:ext cx="2176145" cy="29167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5313040"/>
            <a:ext cx="1785322" cy="35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3" y="2210885"/>
            <a:ext cx="5397053" cy="7137030"/>
          </a:xfrm>
        </p:spPr>
      </p:pic>
      <p:sp>
        <p:nvSpPr>
          <p:cNvPr id="5" name="Dikdörtgen 4"/>
          <p:cNvSpPr/>
          <p:nvPr/>
        </p:nvSpPr>
        <p:spPr>
          <a:xfrm>
            <a:off x="1235057" y="653951"/>
            <a:ext cx="414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PEPTIC ULCER</a:t>
            </a:r>
            <a:endParaRPr lang="tr-T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03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04664" y="4160912"/>
            <a:ext cx="290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dirty="0" err="1">
                <a:solidFill>
                  <a:srgbClr val="00FFCC"/>
                </a:solidFill>
                <a:latin typeface="Comic Sans MS" pitchFamily="66" charset="0"/>
              </a:rPr>
              <a:t>Introducing</a:t>
            </a:r>
            <a:r>
              <a:rPr lang="tr-TR" sz="3200" dirty="0">
                <a:solidFill>
                  <a:srgbClr val="00FFCC"/>
                </a:solidFill>
                <a:latin typeface="Comic Sans MS" pitchFamily="66" charset="0"/>
              </a:rPr>
              <a:t>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01C6D-9BB2-4C2E-97F7-BC8955B15AB0}" type="slidenum">
              <a:rPr lang="tr-TR" smtClean="0">
                <a:solidFill>
                  <a:srgbClr val="3366FF"/>
                </a:solidFill>
              </a:rPr>
              <a:pPr>
                <a:defRPr/>
              </a:pPr>
              <a:t>14</a:t>
            </a:fld>
            <a:endParaRPr lang="tr-TR">
              <a:solidFill>
                <a:srgbClr val="3366FF"/>
              </a:solidFill>
            </a:endParaRPr>
          </a:p>
        </p:txBody>
      </p:sp>
      <p:pic>
        <p:nvPicPr>
          <p:cNvPr id="3074" name="Picture 2" descr="https://upload.wikimedia.org/wikipedia/commons/thumb/b/b8/Ulcer-causing_Bacterium_%28H.Pylori%29_Crossing_Mucus_Layer_of_Stomach.jpg/1280px-Ulcer-causing_Bacterium_%28H.Pylori%29_Crossing_Mucus_Layer_of_Stom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5008"/>
            <a:ext cx="69573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" y="1640632"/>
            <a:ext cx="6524625" cy="181927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8640" y="1063585"/>
            <a:ext cx="1063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00FFCC"/>
                </a:solidFill>
                <a:latin typeface="Comic Sans MS" pitchFamily="66" charset="0"/>
              </a:rPr>
              <a:t>AGA</a:t>
            </a:r>
            <a:endParaRPr lang="tr-TR" sz="3200" dirty="0">
              <a:solidFill>
                <a:srgbClr val="00FF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obel Prize® medal - registered trademark of the Nobel Found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620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196975" y="553692"/>
            <a:ext cx="5410200" cy="131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26979" anchor="ctr">
            <a:spAutoFit/>
          </a:bodyPr>
          <a:lstStyle/>
          <a:p>
            <a:pPr algn="ctr"/>
            <a:r>
              <a:rPr lang="tr-TR" sz="2700" b="1" dirty="0">
                <a:solidFill>
                  <a:srgbClr val="66FF33"/>
                </a:solidFill>
                <a:latin typeface="Comic Sans MS" pitchFamily="66" charset="0"/>
              </a:rPr>
              <a:t>The Nobel Prize in </a:t>
            </a:r>
            <a:endParaRPr lang="tr-TR" sz="2700" b="1" dirty="0" smtClean="0">
              <a:solidFill>
                <a:srgbClr val="66FF33"/>
              </a:solidFill>
              <a:latin typeface="Comic Sans MS" pitchFamily="66" charset="0"/>
            </a:endParaRPr>
          </a:p>
          <a:p>
            <a:pPr algn="ctr"/>
            <a:r>
              <a:rPr lang="tr-TR" sz="2700" b="1" dirty="0" smtClean="0">
                <a:solidFill>
                  <a:srgbClr val="66FF33"/>
                </a:solidFill>
                <a:latin typeface="Comic Sans MS" pitchFamily="66" charset="0"/>
              </a:rPr>
              <a:t>Physiology / </a:t>
            </a:r>
            <a:r>
              <a:rPr lang="tr-TR" sz="2700" b="1" dirty="0">
                <a:solidFill>
                  <a:srgbClr val="66FF33"/>
                </a:solidFill>
                <a:latin typeface="Comic Sans MS" pitchFamily="66" charset="0"/>
              </a:rPr>
              <a:t>Medicine 2005</a:t>
            </a:r>
          </a:p>
          <a:p>
            <a:pPr algn="ctr" eaLnBrk="0" hangingPunct="0"/>
            <a:endParaRPr lang="tr-TR" sz="2700" dirty="0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1712640"/>
            <a:ext cx="6524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rgbClr val="FFFF00"/>
                </a:solidFill>
              </a:rPr>
              <a:t>Barry J. Marshall</a:t>
            </a:r>
            <a:r>
              <a:rPr lang="tr-TR" sz="3200" dirty="0">
                <a:solidFill>
                  <a:srgbClr val="FFFF00"/>
                </a:solidFill>
              </a:rPr>
              <a:t> and </a:t>
            </a:r>
            <a:r>
              <a:rPr lang="tr-TR" sz="3200" b="1" dirty="0">
                <a:solidFill>
                  <a:srgbClr val="FFFF00"/>
                </a:solidFill>
              </a:rPr>
              <a:t>J. Robin Warren</a:t>
            </a:r>
            <a:endParaRPr lang="tr-TR" sz="3200" dirty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3200" dirty="0">
                <a:solidFill>
                  <a:schemeClr val="tx1"/>
                </a:solidFill>
              </a:rPr>
              <a:t>for their discovery of </a:t>
            </a:r>
          </a:p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chemeClr val="tx1"/>
                </a:solidFill>
              </a:rPr>
              <a:t>"the bacterium </a:t>
            </a:r>
            <a:r>
              <a:rPr lang="tr-TR" sz="3200" b="1" i="1" dirty="0">
                <a:solidFill>
                  <a:schemeClr val="tx1"/>
                </a:solidFill>
              </a:rPr>
              <a:t>Helicobacter pylori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chemeClr val="tx1"/>
                </a:solidFill>
              </a:rPr>
              <a:t>and its role in gastritis and peptic ulcer disease</a:t>
            </a:r>
            <a:r>
              <a:rPr lang="tr-TR" sz="3200" b="1" i="1" dirty="0">
                <a:solidFill>
                  <a:schemeClr val="tx1"/>
                </a:solidFill>
              </a:rPr>
              <a:t>"</a:t>
            </a:r>
          </a:p>
        </p:txBody>
      </p:sp>
      <p:pic>
        <p:nvPicPr>
          <p:cNvPr id="11269" name="Picture 6" descr="Barry J. Marsh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038" y="-5608638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A197-D3E8-48AC-8881-B7F25EA1A05E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45058" name="AutoShape 2" descr="data:image/jpeg;base64,/9j/4AAQSkZJRgABAQAAAQABAAD/2wCEAAkGBxQTEhUTEhQWFRQXGBcVFBcUFBUXFRcVFxUXFxUUFBUYHCggGBolHBQUITEhJSkrLi4uFx8zODMsNygtLisBCgoKDg0OGBAQGiwcHBwsLCwsLCwsLCssLCwsLCssNywsLCwsLCw3LDc3LCwsKysrMC4sNzcsLDcsLDcrKzcrK//AABEIAO4AtAMBIgACEQEDEQH/xAAcAAACAgMBAQAAAAAAAAAAAAAFBgMEAAIHAQj/xABAEAABAwIEAwYDBgUDAgcAAAABAAIDBBEFEiExBkFREyJhcYGRBzLRFEJSobHBFSNicvAzsuGi8SQ0U3OCkpP/xAAZAQADAQEBAAAAAAAAAAAAAAAAAQIDBAX/xAAgEQEBAAICAwEBAQEAAAAAAAAAAQIRITEDEkETUXEE/9oADAMBAAIRAxEAPwDYKRoUF1uHrAkjlXmWPkUcrkjQlRPC3JUb3Jk0m2QDGm5hmebNbe3iT0Rmsls31slXiCqL7gfI0gX9EvrbHWgSR1zoLBEaGn0vbUqrQQZ3I49mUaJ5XXCsMfqhLFY8z4bKJgA1RANvyUseG5tVPsv86q0QzE3HkmnhygLja3ML3A8EzOFl0XBcJbGLm17AeiVu1TDXZD444Tsztoxe3zAfqkfDNSWk289RdfQ0sAILSLg6FcZ4jwTsKxzRse83TkeieN+F5MfsCae5Bv1V2CjJ1XmGsbmdqLD90aZUMHMK3Lew19Nbksgh1CIOqWcyFW7ZuYAFLQmhisb3WeS0w8fzArFSLtb5LSib/MCZ0yALFi9SQ52MQl6rb7ZL+IKH7I5e/ZHJmmZUyX+ZTSTvt84VVtIbqV1H4pBB9of+NRSTu/Gpn0XioI6QE6phpFOb6uv4IfizO61vIcv6jq4o22iaNelz+S9qsM0JO4t7nUqd6rTGbgLhUFhdEntWsMNlK5Z5Xl1YTUaQsF0apYAQgwuCmXDTe35qa1xEsGOVM8dVayB1NMIxn5aL2iqs7tOSe9DWzfAbtSnx9huZrJebe6fI7H3TVSfKh/FH+g66crPLpxiOOxd/cfyWxCudnv4kn3WjmhbuC9qblLRfO1elt1tS6PCQN1QO61RUo/mNU0x7jVpSD+Y1JRgssW1liaC3/CP6l5/Ch+JEnTeC0M3gkvSh/DB+Jeuw0dVd7bwWglJ5IPSicLb1K1bhDOpVwVV9lnbIGlGrp2Rsu0F0hOl9rAXt5q1Xw5sxH93qVBib+6D0zH3bZT8MSdu17ebAL+IF1nby6545+cyhdZDy8VvVUuVoJ5ovUUOU6211QTFcRudrgaC/PzUqDpKkX2KIYfW2tYoBVmVxF9G8wBoqzHFju4dFfrwmZ2V1WqxHtKdzb30H6qvhb+yaXE8x7ofwdCZ35SdLaoPxXJKZnR/KGkhrRsfF3UqNbbW6m3W8KxaNwFntv0uveIyDC7yXMOF8Lma1swu52bvNAOjet7689F0fFSXUrjzsn9ZXmbIZib0Uboh0UpWtlq5EZYPwhQvj8FZJUUpQQjRy52ADkrlBTEvB6Klg3ynzRvDfmQF+yxekLE0aBStXBSLR4UtERRHhwjM+4+7+6HOVzATZ7v7UwHVDAHG3VaNU1YNT5qqCgRribbxO9L+StcCsMbyy+rmuPoQMqwbWWmGS5a5vIHQeWWw/ZZ5Tnbr8WW8Lj/F3HYMozHfayS5oQSnvH9Y3u8UiyN1Uqxm5yrzUhtuqDaIX1Rth0VPMXOIaNk5adwhn4AkAmA2TXxDwqyd3aDR3PxSTw9P2cgJHRdAxTGhCIubXkgnmLAH90aXq8aR4PQdi2wJ6WP1VviWUNp3dXaK02RrwHDnqlzi+q1ZH0u4/t+6JOWXkuoWytHrdyictXGjuopVuo5UyEMK+U+aN4We8geEnunzRzDPmSFFCsWFYmkIIWpCsOjK17JStUe1Rh7m3y8xZXTEo3QpgMfK47hZEwlGKfCXyfK3TqdG+5V2fD4oRq4SO9mD6oEDKChdK4MYNeZ5AdSmWsoY4IgWtDnt1zkDNpvboFvhlUGxjIAL6uI0uVXxCQvaQeYISvS8eKA4s8OiOXY94eoSgQjzakZBGd9W+oOiB1cdrrF2ScKtRNyCHlh3GitTuI0aBfxUXaHmz2KuF2YuGWd5mYDKTbXceS6HW4WyWIst5HmCkTh1sj8oEe2oJ01TPiVfPC1uZrSCQCWn5fqhVlglhLCxrWHlolLF6jtJnu5XsPIaBO9BROnBAOXum5ttdK3EGAvpRmeQY9s+wH93RPGfXN5893QKVG4LeOdjtnA8wtjZW59qjgo5CvMUxGKFt3nU7AblUKPFhMLgWtuOduqetlsYw6WzSjWDzXf6JXE1givDM15fRIzeVi8JWJpA3Y23oVH/GgdACT0XuCcPPn7z7xxDdxGp8GA/qmyjiihFoI2t/qdq8+N+SWlbD8MoXPbnlaY2/dDtHO9DsF7I5rDezfYk+5U9bVuve90OmqL/MNEHEs+Jved9OQ5eyHYrMTb2Uj4+Y2UMrMwISqovYZUhrACskqi4+CG0r9ArTEGX8Vp9XW5G/pzVdsokGvzfqjmIR/eHL9OaBV9H2Zzt+Q7/0/wDCi4t8M/lU6iKxWkTvC6JxsDxY+6jhoHNcOngpawf4eopCARpY7A62TXU0Zeyx2uLnprzS9gdQ5pJIsE7YiOzpA8jVz47+V1WM2ny5+sHMKpWxRadLu6mwXzV8ROLZ62odnJZE0lrIxoLA7u6nRfTWGu0IXAfjVw2Kaq7VotHNdzegd95vvr6rpnEefld0s8P4hpkJt+E/sm59BN2QmY3tI9i5muU8w8DULlsUhab9OXJdj+FvETGS2LAyOYBsl3CzZBsQOQN9fRO47LenNeJYXF+cm99vDwQ7Dq0xOBXZvjFgtHFCZQQyZx7kbfv9e7y89lyDCHBjwXNBB3zDZKCjk9W27NQMwvbMD+myYOEJLzeiDyYZFDIJC0PjfsdgDyRXhbSp6A7XSyglPpCxbELFmoUqao/Lob7ch5KnUQ21Gyp01abWOvmitE+4yn/OicAa6InVaOpLhHYqSzXKKKDRVo9ldvdNls+HmPVX8WospzBVInKLDlUXx2Pgdfqp4leq6W8eYctfTmqUYS0raaGnDnWPQ/oqRoSAWOHv0IROI2Nx/l0bxDDw6NkreQDXeXIqpC25xLh74DcAmI7H8J6H6olhsYLgmzD423yvALToQdiEtcU00dNOY2T5QQHEBhc9oPK+wUZeO/HRh5Z1TRh1OZ52tAAijsXf1P5DyH62Rjj02pWjq9oCzgiSGSAPgdmbsfxB3Rw5FVPiPL3YW/1k+wH1Wkx9cWOeftkZcJPd9kK474djrafs5BqLlh/C62h8kSwZ1x7K5VkZTdXOmN7fH+LYTJBI5kgs5ps7zC3oKx7AQx1r7oz8SKmR9bNnFrOIAtbQaApXp5LFOFROurJJXZpXue7a7iTp0VVbgrxwQRl4crBKx1NKfFhPI9FvTPdG7KdHsO/XoUpNmMbw8HxHgeiepXtqYROy2dujx+6YOmG4m2WMPJAOxF9jzXq55HUgDf8ANYo9YNuhPbleQilBL9PoquLxahwWkD9LqOmhyp23atDDpZaYPUZmoj2Wq0iQuemztISxJBlcQU5BtihmN0P3gllDUMNsQWnYoLOMj3McDdpt6ciilO7KVvxJS3yTDmMrvMbKLOFQOidmIATtgtnRlp2tY+qT8Ng3PoE0YA6xynmE8CyBeI5m0bHyyHRm39R+6B4lcW/j0s87pJLFzyeth0A15Bdi+NeCunohMy94CXPaObT963Vv7lcOw1ozNJza9BpdX0XNdL+FmKGCuyXPZztDHA7ZxcscPHceqc+Pn3kYPwg/t9Fy/B3lsrHjdrg72N06cTYn2k7rbC1vUKLeFzHnboXDkl238G/oiVYO6l7gqfMweQTO9txZXOkZduP/ABV4U7eL7TEP5kY74A+ZnXzC4XI2xX18yKzy1wuDoQdiCuJfED4WzU8j5qRplgcS7INXx31y25hOFXNoJeRU2ZVpoyDZwIPRwIPsVo0FBJHSi+ouESpamws0kA7gFCCFjXEahAG8wWIY2r6r1IPoWojD2WQqn5hXaWe2hVeoZlk8Cs1wSwapyuAOx0TFiWIthjLzvyCUYDY+RQriPGTKbfdCfvqHMd0VHFd9SV6/ilziG6EHRAOG8EdVyFoOVrRdzunQK7wj2TKh7JWh5acrTyuCp3lV2SD1dELgtFgRdXaRglidGdyNPMbK5i0TSLt2va42uqFJG5jr7jwVs9qVE0Zbcxv580aodCCheN0+R4kboH/rzU+HV4NgdClLq6FNjmNewtcLtcC1wOxBFiCvmriHh91FWPpzmyNN4z1YflN/LT0X0hQS3CVfijgPb0/bMH8yLQnrGfmv5b+60pSuc4RTWc3NzAPuFZnBDid9UHwzET/puPeZcDxAKMRy5llk1joXw+k0t4J3KQuAzYgJ5qHWaVpj0yy7Dmm7yfFU+IZpGuicyTK1rwHi1w4O073kbIhTM1QH4ixu+ztc24aHd/L0toTbldPeptr4PHPJ5JhfqvxPg1NUwvEsLXPDSS5jRmabcjyPRcAxDAHtc7swS3lmIzeviu7cCVj5IH5zfK4AG9+Wuqq49wyyYl0dmP8A+l3mFGz/AOnw/l5Lh/Hz0+F34TbrY2UJXS6zCXU7jG9hab312PiDzCHz0UbvmY0+iPZhohrE3vwOG/yn0KxHsTp7SQcp3UlQbgdQrGKQ8xuqjDceKlpE8Tb3HX6JfqsKc51mpjpN1VFWGlx9lNVF3g6Q0jXiRtgbHQ7odWsj+0PmbcZjcC+gPNUf4tc95aVLi7ZPfB/RoYwbWvoiGFYhnzNPTRK9PED84seoRzDI2s1BuUDgxQxCaIxnfl4HklrKQbHQhMFPU2IPPYqDiKksRK3Z+/g7/lXeeWfXCzw7iQDsjzvsfqmSS2oOoOhHUHcLnbSmfBsWzDJIe9909fDzTxvwrHDOOMIdh9aWj5L5oz1jP02ROjmuARsU/wDxi4d+00fbsF5ae7tNzGfmHpYH3XJeFKzNGWndh/I7FLJeLsHA7tGnx/dPdce6ue8Cu7g8CV0Cq1a1PHpGXbyIhoudNL+gCp49F2sBaG52vtext3dDcFBuOsRdDDdhs4NNvZa/DrGvtFAx73XLO64nTYC107zwMb62WA+AStDyyAsF++8DMbi++Y6eyYYtXBUcLw9jHSvY0tL3EWO4AN+7fYG97K1hrnOlc0Mdlba7iCAT0BO6mNvPlMstzn/QL4wYkyno2vdFnJcGNP4TvcnlsuU4diTZm3Gh5gr6IxKginZ2c0bXsuDZwuLjZcq+JHDNNTNvTs7NztTY/oOSrKRz7KxKxAG405vdc25HNYo9aNu8VNKXaBCp6J7DsmduNwgEkEW8Ep45j/aOs02Hh0RlY0xxq3CQL33t+aAVRsSoH4kc5PK+yiqKjMbrNcipM3vXTHhcTXMuSgDzcKXDKog5TsiUUdkoddLHxBsrtDS5Rq73UQpXWuD7raKKS4uLjwKtI5TgWt05olTMEsboncxp4HkqWHRCxvvZWKd2VwV4pyLkkZaS12hBsfNYx1ke4oodpm89H+fIpeups0NmnB8TDwY5bG4trs4HQgrg+O4OcNxJ0OvZv1jPVjj3fY6LqbH2QL4m0H2ulbMB/Pp7kEbujNsw8wQD7p74GudjXw/d3D/ef0C6K4aNXLPhlV9pTh45uF/PKLrqbDeyeJZdl7i2ibJo4XFutkqfDYhkL4hoGzSNI/tcct/SyeMeiJOnRKmBYW6J8pJ0kkzgdLgA39UfSMmFtILgTfvFGYzug1E8Nc+5AFxubclBX8Y0UF887L9Gd8+zU8RkNOdqkn4nxN7IOsL2tf1QnEvirEL9jE5/i85R7bpK4g4wnrdJA1rW3yhl/wDqN9UUiniEHfKxXaSlZI3M+ZrDe1iDew5rE9JOOM8RkgtZ5FUaKtztHUaH9kvOlupKKpyO12O/1XI9DKbmjDn3Uscl1Vzc1u3dUxWrrR/UKzBRvcLhpsopISNwR6IA9g9cXiwOo5Iw17hufzSfh4yOzE5R11U2I4+5wLWmw2zfeP0VyprpOEU5Izk+X1W8jbFCeCcTzxgE6hMNRHdazplasUwEkZY7YixSZW0pjeWnkmvD32NlBxHR5hnHkUWbgKgK9BBuDqCLEeBWrxZakqFB3w7w4076mnGzZWOjv+B4Nv8Aaur1EzYmOe82axpLj0AGpSdwvADU5+ZaAf8A4Elv+4ph4sd/4Op/9p/+0q8SyJuK/E6nf/oNMmh1JDR9Un1/G1Q490tjH9I19yuWxuIAsVZjxGQc7+aEmitxaWS+eRzr9XH9FSZC5/ygnyQxuK/iHsp4qoH5HEHwNkgrzYFO51m5nHorVLwjVffOQeJufYK3BjEzPvB3mNfcIg3it1jmBHiNU9hUZgUY0c9xPUNA/JYoX8Qsubl3ssQe5/FdpW6iaiWGYe6VwDQuax2zhJh0j7hoGbw5+idcMwwDvSA3/Df9bL3CcIbCL7u6olmVSM8rL0kvotXAKNzlrnVIe1NOHtLToCliswsNJ5kbJnD1TxOO4DvQpDSnwzXOivZ1r6J1wnH3PeI3WN+exXO42FriORW1LUGGdrwdLqsckXF19jrFXzZzSDsUBZVAgG+jhcIlSVNwFrtBUxaAxvLT/gQ58p5Ju4lou0jzN+Zv5jokorOzVVDPwabzH+0pjxipjijJm7zXd3KRo6/L2SXw5V9nO0nY6HyKPcRVEc7Ax2wIc08+mivHrga5JuPcDYbP3mNdA4/+k7T1adElYr8Lp2awSNlHQ9130KfZARoNf1UZqnMF7k67f8K/zyVcJ8cTr8KmhJEsbmkdRp7hQ002QE2B2XXqyJ7y43BB5H/lKvF/CzmxtdFGCbnOGdORWW71U3DXJOOJjmFFLiVxoFWlgcHZS032tY3v0WVFI9mj2uaejmkfqrkiGhnKxaWWJ6BtwykfM8Bg0va/0XScLoI4e6zWw7zju4/sNUOwmhETb/eI9gicD7A+gXO6N7W3PWuZVXTLT7QglwuUbnKuagLwzBATFy1c+4sVCZQopJUBC9qq1sd2+SmfMDpexWoLtnD1H0QDPw1X9pTWv3o/0RaixC3NI/DVZ2NRld8j+6fVH5Yi2Qs8bD9le0aOtPVhwsUqV9CBI7Xu30t+irzVrox18uqigxMPO+vjoeunVb4+K5TYmNXGuDbWFrevuoZJSVvmB/zVa5Nf8utccZDnDwvNl4ylLvAa6nb3VmCLqP8AvdWJoyR+g29lGWWhsKqqYBtmnW1r/wDCEObL8pd+e6ISkmQRu0cRt18yrDKJw2Z+YXLnl7Vfwg4nHapi0BPaM5f1Lr8GGNk1mYxw6FoK5HjoIrYxse1Z/uC7IJMrdT67BVeox+1YiwClI/8ALw//AJt+ixS0eIxZdZGXvr32r1XMrorCB9mHQ+6ifTb20RjsgtjAFzSNitJSO6lRmjd1KaXUoIURowmZa+xu6lY6jd+IpjNIFt9mCAWvsT/xFbHD3fiTJ9lC9EIQRWODuPMqaeBzQLg+dkzAKGrmyscbA2F7Hn1RZb0ZQqm6h3Q8t01SUbnStlMhcyzS0aDQDRVBQRztzMBYTyOyt4RpFldqWOLBry3H6pY57vr9TZpYlgBvc5r7aWsOnihtTQt56ePXZFe16ABQz2I1XZ4/JliJkFxyGP5nAjUjW7iejbaorT1Ac0O28/3Vc0TMwdbUa+pVnsA7TY+G3stPL5ZZuC2V7Li7W7DN9fBVZcd/pWtTRAXQmvAjY551ABNguO2jUXJcTBcH27w2KjquJnMGwP5JPqsfcR3GhvidSg9fXuLDc3PW/wCyWqXtIJcT1xdI2Vps4kOHgQbha13EslU3JLUOIOjm3yD8koVVa9/zHaw9lXJWvrwy3yYTh0P4h/8AdYlxYn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xQTEhUTEhQWFRQXGBcVFBcUFBUXFRcVFxUXFxUUFBUYHCggGBolHBQUITEhJSkrLi4uFx8zODMsNygtLisBCgoKDg0OGBAQGiwcHBwsLCwsLCwsLCssLCwsLCssNywsLCwsLCw3LDc3LCwsKysrMC4sNzcsLDcsLDcrKzcrK//AABEIAO4AtAMBIgACEQEDEQH/xAAcAAACAgMBAQAAAAAAAAAAAAAFBgMEAAIHAQj/xABAEAABAwIEAwYDBgUDAgcAAAABAAIDBBEFEiExBkFREyJhcYGRBzLRFEJSobHBFSNicvAzsuGi8SQ0U3OCkpP/xAAZAQADAQEBAAAAAAAAAAAAAAAAAQIDBAX/xAAgEQEBAAICAwEBAQEAAAAAAAAAAQIRITEDEkETUXEE/9oADAMBAAIRAxEAPwDYKRoUF1uHrAkjlXmWPkUcrkjQlRPC3JUb3Jk0m2QDGm5hmebNbe3iT0Rmsls31slXiCqL7gfI0gX9EvrbHWgSR1zoLBEaGn0vbUqrQQZ3I49mUaJ5XXCsMfqhLFY8z4bKJgA1RANvyUseG5tVPsv86q0QzE3HkmnhygLja3ML3A8EzOFl0XBcJbGLm17AeiVu1TDXZD444Tsztoxe3zAfqkfDNSWk289RdfQ0sAILSLg6FcZ4jwTsKxzRse83TkeieN+F5MfsCae5Bv1V2CjJ1XmGsbmdqLD90aZUMHMK3Lew19Nbksgh1CIOqWcyFW7ZuYAFLQmhisb3WeS0w8fzArFSLtb5LSib/MCZ0yALFi9SQ52MQl6rb7ZL+IKH7I5e/ZHJmmZUyX+ZTSTvt84VVtIbqV1H4pBB9of+NRSTu/Gpn0XioI6QE6phpFOb6uv4IfizO61vIcv6jq4o22iaNelz+S9qsM0JO4t7nUqd6rTGbgLhUFhdEntWsMNlK5Z5Xl1YTUaQsF0apYAQgwuCmXDTe35qa1xEsGOVM8dVayB1NMIxn5aL2iqs7tOSe9DWzfAbtSnx9huZrJebe6fI7H3TVSfKh/FH+g66crPLpxiOOxd/cfyWxCudnv4kn3WjmhbuC9qblLRfO1elt1tS6PCQN1QO61RUo/mNU0x7jVpSD+Y1JRgssW1liaC3/CP6l5/Ch+JEnTeC0M3gkvSh/DB+Jeuw0dVd7bwWglJ5IPSicLb1K1bhDOpVwVV9lnbIGlGrp2Rsu0F0hOl9rAXt5q1Xw5sxH93qVBib+6D0zH3bZT8MSdu17ebAL+IF1nby6545+cyhdZDy8VvVUuVoJ5ovUUOU6211QTFcRudrgaC/PzUqDpKkX2KIYfW2tYoBVmVxF9G8wBoqzHFju4dFfrwmZ2V1WqxHtKdzb30H6qvhb+yaXE8x7ofwdCZ35SdLaoPxXJKZnR/KGkhrRsfF3UqNbbW6m3W8KxaNwFntv0uveIyDC7yXMOF8Lma1swu52bvNAOjet7689F0fFSXUrjzsn9ZXmbIZib0Uboh0UpWtlq5EZYPwhQvj8FZJUUpQQjRy52ADkrlBTEvB6Klg3ynzRvDfmQF+yxekLE0aBStXBSLR4UtERRHhwjM+4+7+6HOVzATZ7v7UwHVDAHG3VaNU1YNT5qqCgRribbxO9L+StcCsMbyy+rmuPoQMqwbWWmGS5a5vIHQeWWw/ZZ5Tnbr8WW8Lj/F3HYMozHfayS5oQSnvH9Y3u8UiyN1Uqxm5yrzUhtuqDaIX1Rth0VPMXOIaNk5adwhn4AkAmA2TXxDwqyd3aDR3PxSTw9P2cgJHRdAxTGhCIubXkgnmLAH90aXq8aR4PQdi2wJ6WP1VviWUNp3dXaK02RrwHDnqlzi+q1ZH0u4/t+6JOWXkuoWytHrdyictXGjuopVuo5UyEMK+U+aN4We8geEnunzRzDPmSFFCsWFYmkIIWpCsOjK17JStUe1Rh7m3y8xZXTEo3QpgMfK47hZEwlGKfCXyfK3TqdG+5V2fD4oRq4SO9mD6oEDKChdK4MYNeZ5AdSmWsoY4IgWtDnt1zkDNpvboFvhlUGxjIAL6uI0uVXxCQvaQeYISvS8eKA4s8OiOXY94eoSgQjzakZBGd9W+oOiB1cdrrF2ScKtRNyCHlh3GitTuI0aBfxUXaHmz2KuF2YuGWd5mYDKTbXceS6HW4WyWIst5HmCkTh1sj8oEe2oJ01TPiVfPC1uZrSCQCWn5fqhVlglhLCxrWHlolLF6jtJnu5XsPIaBO9BROnBAOXum5ttdK3EGAvpRmeQY9s+wH93RPGfXN5893QKVG4LeOdjtnA8wtjZW59qjgo5CvMUxGKFt3nU7AblUKPFhMLgWtuOduqetlsYw6WzSjWDzXf6JXE1givDM15fRIzeVi8JWJpA3Y23oVH/GgdACT0XuCcPPn7z7xxDdxGp8GA/qmyjiihFoI2t/qdq8+N+SWlbD8MoXPbnlaY2/dDtHO9DsF7I5rDezfYk+5U9bVuve90OmqL/MNEHEs+Jved9OQ5eyHYrMTb2Uj4+Y2UMrMwISqovYZUhrACskqi4+CG0r9ArTEGX8Vp9XW5G/pzVdsokGvzfqjmIR/eHL9OaBV9H2Zzt+Q7/0/wDCi4t8M/lU6iKxWkTvC6JxsDxY+6jhoHNcOngpawf4eopCARpY7A62TXU0Zeyx2uLnprzS9gdQ5pJIsE7YiOzpA8jVz47+V1WM2ny5+sHMKpWxRadLu6mwXzV8ROLZ62odnJZE0lrIxoLA7u6nRfTWGu0IXAfjVw2Kaq7VotHNdzegd95vvr6rpnEefld0s8P4hpkJt+E/sm59BN2QmY3tI9i5muU8w8DULlsUhab9OXJdj+FvETGS2LAyOYBsl3CzZBsQOQN9fRO47LenNeJYXF+cm99vDwQ7Dq0xOBXZvjFgtHFCZQQyZx7kbfv9e7y89lyDCHBjwXNBB3zDZKCjk9W27NQMwvbMD+myYOEJLzeiDyYZFDIJC0PjfsdgDyRXhbSp6A7XSyglPpCxbELFmoUqao/Lob7ch5KnUQ21Gyp01abWOvmitE+4yn/OicAa6InVaOpLhHYqSzXKKKDRVo9ldvdNls+HmPVX8WospzBVInKLDlUXx2Pgdfqp4leq6W8eYctfTmqUYS0raaGnDnWPQ/oqRoSAWOHv0IROI2Nx/l0bxDDw6NkreQDXeXIqpC25xLh74DcAmI7H8J6H6olhsYLgmzD423yvALToQdiEtcU00dNOY2T5QQHEBhc9oPK+wUZeO/HRh5Z1TRh1OZ52tAAijsXf1P5DyH62Rjj02pWjq9oCzgiSGSAPgdmbsfxB3Rw5FVPiPL3YW/1k+wH1Wkx9cWOeftkZcJPd9kK474djrafs5BqLlh/C62h8kSwZ1x7K5VkZTdXOmN7fH+LYTJBI5kgs5ps7zC3oKx7AQx1r7oz8SKmR9bNnFrOIAtbQaApXp5LFOFROurJJXZpXue7a7iTp0VVbgrxwQRl4crBKx1NKfFhPI9FvTPdG7KdHsO/XoUpNmMbw8HxHgeiepXtqYROy2dujx+6YOmG4m2WMPJAOxF9jzXq55HUgDf8ANYo9YNuhPbleQilBL9PoquLxahwWkD9LqOmhyp23atDDpZaYPUZmoj2Wq0iQuemztISxJBlcQU5BtihmN0P3gllDUMNsQWnYoLOMj3McDdpt6ciilO7KVvxJS3yTDmMrvMbKLOFQOidmIATtgtnRlp2tY+qT8Ng3PoE0YA6xynmE8CyBeI5m0bHyyHRm39R+6B4lcW/j0s87pJLFzyeth0A15Bdi+NeCunohMy94CXPaObT963Vv7lcOw1ozNJza9BpdX0XNdL+FmKGCuyXPZztDHA7ZxcscPHceqc+Pn3kYPwg/t9Fy/B3lsrHjdrg72N06cTYn2k7rbC1vUKLeFzHnboXDkl238G/oiVYO6l7gqfMweQTO9txZXOkZduP/ABV4U7eL7TEP5kY74A+ZnXzC4XI2xX18yKzy1wuDoQdiCuJfED4WzU8j5qRplgcS7INXx31y25hOFXNoJeRU2ZVpoyDZwIPRwIPsVo0FBJHSi+ouESpamws0kA7gFCCFjXEahAG8wWIY2r6r1IPoWojD2WQqn5hXaWe2hVeoZlk8Cs1wSwapyuAOx0TFiWIthjLzvyCUYDY+RQriPGTKbfdCfvqHMd0VHFd9SV6/ilziG6EHRAOG8EdVyFoOVrRdzunQK7wj2TKh7JWh5acrTyuCp3lV2SD1dELgtFgRdXaRglidGdyNPMbK5i0TSLt2va42uqFJG5jr7jwVs9qVE0Zbcxv580aodCCheN0+R4kboH/rzU+HV4NgdClLq6FNjmNewtcLtcC1wOxBFiCvmriHh91FWPpzmyNN4z1YflN/LT0X0hQS3CVfijgPb0/bMH8yLQnrGfmv5b+60pSuc4RTWc3NzAPuFZnBDid9UHwzET/puPeZcDxAKMRy5llk1joXw+k0t4J3KQuAzYgJ5qHWaVpj0yy7Dmm7yfFU+IZpGuicyTK1rwHi1w4O073kbIhTM1QH4ixu+ztc24aHd/L0toTbldPeptr4PHPJ5JhfqvxPg1NUwvEsLXPDSS5jRmabcjyPRcAxDAHtc7swS3lmIzeviu7cCVj5IH5zfK4AG9+Wuqq49wyyYl0dmP8A+l3mFGz/AOnw/l5Lh/Hz0+F34TbrY2UJXS6zCXU7jG9hab312PiDzCHz0UbvmY0+iPZhohrE3vwOG/yn0KxHsTp7SQcp3UlQbgdQrGKQ8xuqjDceKlpE8Tb3HX6JfqsKc51mpjpN1VFWGlx9lNVF3g6Q0jXiRtgbHQ7odWsj+0PmbcZjcC+gPNUf4tc95aVLi7ZPfB/RoYwbWvoiGFYhnzNPTRK9PED84seoRzDI2s1BuUDgxQxCaIxnfl4HklrKQbHQhMFPU2IPPYqDiKksRK3Z+/g7/lXeeWfXCzw7iQDsjzvsfqmSS2oOoOhHUHcLnbSmfBsWzDJIe9909fDzTxvwrHDOOMIdh9aWj5L5oz1jP02ROjmuARsU/wDxi4d+00fbsF5ae7tNzGfmHpYH3XJeFKzNGWndh/I7FLJeLsHA7tGnx/dPdce6ue8Cu7g8CV0Cq1a1PHpGXbyIhoudNL+gCp49F2sBaG52vtext3dDcFBuOsRdDDdhs4NNvZa/DrGvtFAx73XLO64nTYC107zwMb62WA+AStDyyAsF++8DMbi++Y6eyYYtXBUcLw9jHSvY0tL3EWO4AN+7fYG97K1hrnOlc0Mdlba7iCAT0BO6mNvPlMstzn/QL4wYkyno2vdFnJcGNP4TvcnlsuU4diTZm3Gh5gr6IxKginZ2c0bXsuDZwuLjZcq+JHDNNTNvTs7NztTY/oOSrKRz7KxKxAG405vdc25HNYo9aNu8VNKXaBCp6J7DsmduNwgEkEW8Ep45j/aOs02Hh0RlY0xxq3CQL33t+aAVRsSoH4kc5PK+yiqKjMbrNcipM3vXTHhcTXMuSgDzcKXDKog5TsiUUdkoddLHxBsrtDS5Rq73UQpXWuD7raKKS4uLjwKtI5TgWt05olTMEsboncxp4HkqWHRCxvvZWKd2VwV4pyLkkZaS12hBsfNYx1ke4oodpm89H+fIpeups0NmnB8TDwY5bG4trs4HQgrg+O4OcNxJ0OvZv1jPVjj3fY6LqbH2QL4m0H2ulbMB/Pp7kEbujNsw8wQD7p74GudjXw/d3D/ef0C6K4aNXLPhlV9pTh45uF/PKLrqbDeyeJZdl7i2ibJo4XFutkqfDYhkL4hoGzSNI/tcct/SyeMeiJOnRKmBYW6J8pJ0kkzgdLgA39UfSMmFtILgTfvFGYzug1E8Nc+5AFxubclBX8Y0UF887L9Gd8+zU8RkNOdqkn4nxN7IOsL2tf1QnEvirEL9jE5/i85R7bpK4g4wnrdJA1rW3yhl/wDqN9UUiniEHfKxXaSlZI3M+ZrDe1iDew5rE9JOOM8RkgtZ5FUaKtztHUaH9kvOlupKKpyO12O/1XI9DKbmjDn3Uscl1Vzc1u3dUxWrrR/UKzBRvcLhpsopISNwR6IA9g9cXiwOo5Iw17hufzSfh4yOzE5R11U2I4+5wLWmw2zfeP0VyprpOEU5Izk+X1W8jbFCeCcTzxgE6hMNRHdazplasUwEkZY7YixSZW0pjeWnkmvD32NlBxHR5hnHkUWbgKgK9BBuDqCLEeBWrxZakqFB3w7w4076mnGzZWOjv+B4Nv8Aaur1EzYmOe82axpLj0AGpSdwvADU5+ZaAf8A4Elv+4ph4sd/4Op/9p/+0q8SyJuK/E6nf/oNMmh1JDR9Un1/G1Q490tjH9I19yuWxuIAsVZjxGQc7+aEmitxaWS+eRzr9XH9FSZC5/ygnyQxuK/iHsp4qoH5HEHwNkgrzYFO51m5nHorVLwjVffOQeJufYK3BjEzPvB3mNfcIg3it1jmBHiNU9hUZgUY0c9xPUNA/JYoX8Qsubl3ssQe5/FdpW6iaiWGYe6VwDQuax2zhJh0j7hoGbw5+idcMwwDvSA3/Df9bL3CcIbCL7u6olmVSM8rL0kvotXAKNzlrnVIe1NOHtLToCliswsNJ5kbJnD1TxOO4DvQpDSnwzXOivZ1r6J1wnH3PeI3WN+exXO42FriORW1LUGGdrwdLqsckXF19jrFXzZzSDsUBZVAgG+jhcIlSVNwFrtBUxaAxvLT/gQ58p5Ju4lou0jzN+Zv5jokorOzVVDPwabzH+0pjxipjijJm7zXd3KRo6/L2SXw5V9nO0nY6HyKPcRVEc7Ax2wIc08+mivHrga5JuPcDYbP3mNdA4/+k7T1adElYr8Lp2awSNlHQ9130KfZARoNf1UZqnMF7k67f8K/zyVcJ8cTr8KmhJEsbmkdRp7hQ002QE2B2XXqyJ7y43BB5H/lKvF/CzmxtdFGCbnOGdORWW71U3DXJOOJjmFFLiVxoFWlgcHZS032tY3v0WVFI9mj2uaejmkfqrkiGhnKxaWWJ6BtwykfM8Bg0va/0XScLoI4e6zWw7zju4/sNUOwmhETb/eI9gicD7A+gXO6N7W3PWuZVXTLT7QglwuUbnKuagLwzBATFy1c+4sVCZQopJUBC9qq1sd2+SmfMDpexWoLtnD1H0QDPw1X9pTWv3o/0RaixC3NI/DVZ2NRld8j+6fVH5Yi2Qs8bD9le0aOtPVhwsUqV9CBI7Xu30t+irzVrox18uqigxMPO+vjoeunVb4+K5TYmNXGuDbWFrevuoZJSVvmB/zVa5Nf8utccZDnDwvNl4ylLvAa6nb3VmCLqP8AvdWJoyR+g29lGWWhsKqqYBtmnW1r/wDCEObL8pd+e6ISkmQRu0cRt18yrDKJw2Z+YXLnl7Vfwg4nHapi0BPaM5f1Lr8GGNk1mYxw6FoK5HjoIrYxse1Z/uC7IJMrdT67BVeox+1YiwClI/8ALw//AJt+ixS0eIxZdZGXvr32r1XMrorCB9mHQ+6ifTb20RjsgtjAFzSNitJSO6lRmjd1KaXUoIURowmZa+xu6lY6jd+IpjNIFt9mCAWvsT/xFbHD3fiTJ9lC9EIQRWODuPMqaeBzQLg+dkzAKGrmyscbA2F7Hn1RZb0ZQqm6h3Q8t01SUbnStlMhcyzS0aDQDRVBQRztzMBYTyOyt4RpFldqWOLBry3H6pY57vr9TZpYlgBvc5r7aWsOnihtTQt56ePXZFe16ABQz2I1XZ4/JliJkFxyGP5nAjUjW7iejbaorT1Ac0O28/3Vc0TMwdbUa+pVnsA7TY+G3stPL5ZZuC2V7Li7W7DN9fBVZcd/pWtTRAXQmvAjY551ABNguO2jUXJcTBcH27w2KjquJnMGwP5JPqsfcR3GhvidSg9fXuLDc3PW/wCyWqXtIJcT1xdI2Vps4kOHgQbha13EslU3JLUOIOjm3yD8koVVa9/zHaw9lXJWvrwy3yYTh0P4h/8AdYlxYn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2" name="Picture 6" descr="http://www.achievement.org/achievers/mar1/large/mar1-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8760" y="5385048"/>
            <a:ext cx="3600400" cy="4283968"/>
          </a:xfrm>
          <a:prstGeom prst="rect">
            <a:avLst/>
          </a:prstGeom>
          <a:noFill/>
        </p:spPr>
      </p:pic>
      <p:cxnSp>
        <p:nvCxnSpPr>
          <p:cNvPr id="3" name="Düz Ok Bağlayıcısı 2"/>
          <p:cNvCxnSpPr/>
          <p:nvPr/>
        </p:nvCxnSpPr>
        <p:spPr>
          <a:xfrm flipH="1">
            <a:off x="4319761" y="4953000"/>
            <a:ext cx="2204864" cy="936104"/>
          </a:xfrm>
          <a:prstGeom prst="straightConnector1">
            <a:avLst/>
          </a:prstGeom>
          <a:ln w="38100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31808" y="266764"/>
            <a:ext cx="4577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err="1" smtClean="0">
                <a:ln/>
                <a:solidFill>
                  <a:schemeClr val="accent4"/>
                </a:solidFill>
              </a:rPr>
              <a:t>Pharmacologic</a:t>
            </a:r>
            <a:endParaRPr lang="tr-TR" sz="4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5" y="266764"/>
            <a:ext cx="1628513" cy="29718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86" y="3999797"/>
            <a:ext cx="4172755" cy="5873742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4235" y="1943757"/>
            <a:ext cx="5400674" cy="1702486"/>
          </a:xfrm>
          <a:solidFill>
            <a:srgbClr val="0070C0"/>
          </a:solidFill>
        </p:spPr>
        <p:txBody>
          <a:bodyPr/>
          <a:lstStyle/>
          <a:p>
            <a:pPr marL="45720" indent="0">
              <a:buNone/>
            </a:pPr>
            <a:r>
              <a:rPr lang="tr-TR" dirty="0" err="1" smtClean="0">
                <a:latin typeface="+mj-lt"/>
              </a:rPr>
              <a:t>American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Gastroenterological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Association</a:t>
            </a:r>
            <a:r>
              <a:rPr lang="tr-TR" dirty="0" smtClean="0">
                <a:latin typeface="+mj-lt"/>
              </a:rPr>
              <a:t>;</a:t>
            </a:r>
          </a:p>
          <a:p>
            <a:pPr marL="45720" indent="0">
              <a:buNone/>
            </a:pPr>
            <a:r>
              <a:rPr lang="tr-TR" dirty="0" err="1" smtClean="0">
                <a:latin typeface="+mj-lt"/>
              </a:rPr>
              <a:t>One</a:t>
            </a:r>
            <a:r>
              <a:rPr lang="tr-TR" dirty="0" smtClean="0">
                <a:latin typeface="+mj-lt"/>
              </a:rPr>
              <a:t> </a:t>
            </a:r>
            <a:r>
              <a:rPr lang="tr-TR" dirty="0" smtClean="0">
                <a:solidFill>
                  <a:srgbClr val="00FFCC"/>
                </a:solidFill>
                <a:latin typeface="+mj-lt"/>
              </a:rPr>
              <a:t>PPI</a:t>
            </a:r>
            <a:r>
              <a:rPr lang="tr-TR" dirty="0" smtClean="0">
                <a:latin typeface="+mj-lt"/>
              </a:rPr>
              <a:t>, </a:t>
            </a:r>
            <a:r>
              <a:rPr lang="tr-TR" dirty="0" err="1" smtClean="0">
                <a:latin typeface="+mj-lt"/>
              </a:rPr>
              <a:t>antibiotics</a:t>
            </a:r>
            <a:r>
              <a:rPr lang="tr-TR" dirty="0" smtClean="0">
                <a:latin typeface="+mj-lt"/>
              </a:rPr>
              <a:t> 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3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552"/>
            <a:ext cx="6238355" cy="768493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6632" y="8697416"/>
            <a:ext cx="70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www.uptodate.com/contents/peptic-ulcer-disease-treatment-and-secondary-prevention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5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7"/>
          <a:stretch/>
        </p:blipFill>
        <p:spPr bwMode="auto">
          <a:xfrm>
            <a:off x="3270230" y="1903545"/>
            <a:ext cx="3573016" cy="442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201798"/>
            <a:ext cx="6309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spc="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endParaRPr lang="tr-TR" sz="4000" b="1" spc="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000" b="1" spc="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</a:t>
            </a:r>
            <a:r>
              <a:rPr lang="tr-TR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14 </a:t>
            </a:r>
            <a:r>
              <a:rPr lang="tr-TR" sz="4000" b="1" spc="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endParaRPr lang="en-US" sz="4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145" y="7530864"/>
            <a:ext cx="6669360" cy="2492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spc="300" dirty="0" err="1" smtClean="0">
                <a:latin typeface="Arial" pitchFamily="34" charset="0"/>
                <a:cs typeface="Arial" pitchFamily="34" charset="0"/>
              </a:rPr>
              <a:t>Penicillin</a:t>
            </a:r>
            <a:r>
              <a:rPr lang="tr-TR" sz="3200" spc="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spc="300" dirty="0" err="1" smtClean="0">
                <a:latin typeface="Arial" pitchFamily="34" charset="0"/>
                <a:cs typeface="Arial" pitchFamily="34" charset="0"/>
              </a:rPr>
              <a:t>allergy</a:t>
            </a:r>
            <a:r>
              <a:rPr lang="tr-TR" sz="3200" spc="3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tr-TR" sz="4400" spc="3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4000" spc="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metronidazole</a:t>
            </a:r>
            <a:r>
              <a:rPr lang="tr-TR" sz="4000" spc="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500mg </a:t>
            </a:r>
            <a:r>
              <a:rPr lang="tr-TR" sz="4000" spc="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bid</a:t>
            </a:r>
            <a:endParaRPr lang="en-US" sz="4000" spc="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BA51E218-5763-48CC-A7B4-00EBAF04C1B5-L0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" y="2203585"/>
            <a:ext cx="2776063" cy="49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136576"/>
            <a:ext cx="3888432" cy="38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383" y="128464"/>
            <a:ext cx="7056784" cy="104336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defRPr/>
            </a:pPr>
            <a:r>
              <a:rPr lang="tr-TR" sz="3200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heartburn</a:t>
            </a:r>
            <a:endParaRPr lang="tr-TR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FFFF00"/>
              </a:buClr>
              <a:buFont typeface="Courier New" pitchFamily="49" charset="0"/>
              <a:buChar char="o"/>
              <a:defRPr/>
            </a:pPr>
            <a:r>
              <a:rPr lang="tr-TR" sz="3200" dirty="0" err="1" smtClean="0">
                <a:solidFill>
                  <a:schemeClr val="tx1"/>
                </a:solidFill>
              </a:rPr>
              <a:t>Where</a:t>
            </a:r>
            <a:r>
              <a:rPr lang="tr-TR" sz="3200" dirty="0" smtClean="0">
                <a:solidFill>
                  <a:schemeClr val="tx1"/>
                </a:solidFill>
              </a:rPr>
              <a:t>?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Clr>
                <a:srgbClr val="FFFF00"/>
              </a:buClr>
              <a:buFont typeface="Courier New" pitchFamily="49" charset="0"/>
              <a:buChar char="o"/>
              <a:defRPr/>
            </a:pPr>
            <a:r>
              <a:rPr lang="tr-TR" sz="3200" dirty="0" err="1" smtClean="0">
                <a:solidFill>
                  <a:schemeClr val="tx1"/>
                </a:solidFill>
              </a:rPr>
              <a:t>When</a:t>
            </a:r>
            <a:r>
              <a:rPr lang="tr-TR" sz="3200" dirty="0" smtClean="0">
                <a:solidFill>
                  <a:schemeClr val="tx1"/>
                </a:solidFill>
              </a:rPr>
              <a:t>? </a:t>
            </a:r>
            <a:r>
              <a:rPr lang="tr-TR" sz="3200" dirty="0" err="1" smtClean="0">
                <a:solidFill>
                  <a:srgbClr val="FFFF00"/>
                </a:solidFill>
              </a:rPr>
              <a:t>Postprandial</a:t>
            </a:r>
            <a:r>
              <a:rPr lang="tr-TR" sz="3200" dirty="0" smtClean="0">
                <a:solidFill>
                  <a:srgbClr val="FFFF00"/>
                </a:solidFill>
              </a:rPr>
              <a:t> / </a:t>
            </a:r>
            <a:r>
              <a:rPr lang="tr-TR" sz="3200" dirty="0" err="1" smtClean="0">
                <a:solidFill>
                  <a:srgbClr val="FFFF00"/>
                </a:solidFill>
              </a:rPr>
              <a:t>Nocturnal</a:t>
            </a:r>
            <a:endParaRPr lang="tr-TR" sz="3200" dirty="0" smtClean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FFFF00"/>
              </a:buClr>
              <a:buFont typeface="Courier New" pitchFamily="49" charset="0"/>
              <a:buChar char="o"/>
              <a:defRPr/>
            </a:pP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>
                <a:solidFill>
                  <a:srgbClr val="FFFF00"/>
                </a:solidFill>
                <a:sym typeface="Symbol"/>
              </a:rPr>
              <a:t> 2 </a:t>
            </a:r>
            <a:r>
              <a:rPr lang="tr-TR" sz="3200" dirty="0" err="1" smtClean="0">
                <a:solidFill>
                  <a:srgbClr val="FFFF00"/>
                </a:solidFill>
                <a:sym typeface="Symbol"/>
              </a:rPr>
              <a:t>days</a:t>
            </a:r>
            <a:r>
              <a:rPr lang="tr-TR" sz="32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tr-TR" sz="3200" dirty="0">
                <a:solidFill>
                  <a:srgbClr val="FFFF00"/>
                </a:solidFill>
                <a:sym typeface="Symbol"/>
              </a:rPr>
              <a:t>/ </a:t>
            </a:r>
            <a:r>
              <a:rPr lang="tr-TR" sz="3200" dirty="0" err="1" smtClean="0">
                <a:solidFill>
                  <a:srgbClr val="FFFF00"/>
                </a:solidFill>
                <a:sym typeface="Symbol"/>
              </a:rPr>
              <a:t>week</a:t>
            </a:r>
            <a:r>
              <a:rPr lang="tr-TR" sz="32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  <a:sym typeface="Symbol"/>
              </a:rPr>
              <a:t>and</a:t>
            </a:r>
            <a:r>
              <a:rPr lang="tr-TR" sz="32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tr-TR" sz="3200" dirty="0">
                <a:solidFill>
                  <a:srgbClr val="FFFF00"/>
                </a:solidFill>
                <a:sym typeface="Symbol"/>
              </a:rPr>
              <a:t> 3 </a:t>
            </a:r>
            <a:r>
              <a:rPr lang="tr-TR" sz="3200" dirty="0" err="1" smtClean="0">
                <a:solidFill>
                  <a:srgbClr val="FFFF00"/>
                </a:solidFill>
                <a:sym typeface="Symbol"/>
              </a:rPr>
              <a:t>months</a:t>
            </a:r>
            <a:r>
              <a:rPr lang="tr-TR" sz="32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tr-TR" sz="3200" dirty="0">
                <a:solidFill>
                  <a:srgbClr val="FFFF00"/>
                </a:solidFill>
                <a:sym typeface="Wingdings"/>
              </a:rPr>
              <a:t> </a:t>
            </a:r>
            <a:r>
              <a:rPr lang="tr-TR" sz="3200" b="1" dirty="0">
                <a:solidFill>
                  <a:srgbClr val="FFFF00"/>
                </a:solidFill>
                <a:sym typeface="Wingdings"/>
              </a:rPr>
              <a:t>GERD</a:t>
            </a:r>
          </a:p>
          <a:p>
            <a:pPr marL="457200" indent="-457200">
              <a:lnSpc>
                <a:spcPct val="150000"/>
              </a:lnSpc>
              <a:buClr>
                <a:srgbClr val="FFFF00"/>
              </a:buClr>
              <a:buFont typeface="Courier New" pitchFamily="49" charset="0"/>
              <a:buChar char="o"/>
              <a:defRPr/>
            </a:pPr>
            <a:r>
              <a:rPr lang="tr-TR" sz="3200" spc="300" dirty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3200" u="sng" spc="300" dirty="0" err="1" smtClean="0">
                <a:solidFill>
                  <a:schemeClr val="tx1"/>
                </a:solidFill>
                <a:sym typeface="Wingdings"/>
              </a:rPr>
              <a:t>Difficulty</a:t>
            </a:r>
            <a:r>
              <a:rPr lang="tr-TR" sz="3200" u="sng" spc="3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3200" u="sng" spc="300" dirty="0" err="1" smtClean="0">
                <a:solidFill>
                  <a:schemeClr val="tx1"/>
                </a:solidFill>
                <a:sym typeface="Wingdings"/>
              </a:rPr>
              <a:t>swallowing</a:t>
            </a:r>
            <a:r>
              <a:rPr lang="tr-TR" sz="3200" u="sng" spc="3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tr-TR" sz="3200" u="sng" spc="300" dirty="0" err="1" smtClean="0">
                <a:solidFill>
                  <a:schemeClr val="tx1"/>
                </a:solidFill>
                <a:sym typeface="Wingdings"/>
              </a:rPr>
              <a:t>pain</a:t>
            </a:r>
            <a:r>
              <a:rPr lang="tr-TR" sz="3200" u="sng" spc="3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3200" u="sng" spc="300" dirty="0" err="1" smtClean="0">
                <a:solidFill>
                  <a:schemeClr val="tx1"/>
                </a:solidFill>
                <a:sym typeface="Wingdings"/>
              </a:rPr>
              <a:t>and</a:t>
            </a:r>
            <a:r>
              <a:rPr lang="tr-TR" sz="3200" u="sng" spc="300" dirty="0" smtClean="0">
                <a:solidFill>
                  <a:schemeClr val="tx1"/>
                </a:solidFill>
                <a:sym typeface="Wingdings"/>
              </a:rPr>
              <a:t>/</a:t>
            </a:r>
            <a:r>
              <a:rPr lang="tr-TR" sz="3200" u="sng" spc="300" dirty="0" err="1" smtClean="0">
                <a:solidFill>
                  <a:schemeClr val="tx1"/>
                </a:solidFill>
                <a:sym typeface="Wingdings"/>
              </a:rPr>
              <a:t>or</a:t>
            </a:r>
            <a:r>
              <a:rPr lang="tr-TR" sz="3200" u="sng" spc="3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3200" u="sng" spc="300" dirty="0" err="1" smtClean="0">
                <a:solidFill>
                  <a:schemeClr val="tx1"/>
                </a:solidFill>
                <a:sym typeface="Wingdings"/>
              </a:rPr>
              <a:t>bleeding</a:t>
            </a:r>
            <a:r>
              <a:rPr lang="tr-TR" sz="3200" u="sng" spc="3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3200" u="sng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 </a:t>
            </a:r>
            <a:r>
              <a:rPr lang="tr-TR" sz="3200" u="sng" spc="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medical</a:t>
            </a:r>
            <a:r>
              <a:rPr lang="tr-TR" sz="3200" u="sng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tr-TR" sz="3200" u="sng" spc="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ref</a:t>
            </a:r>
            <a:r>
              <a:rPr lang="tr-TR" sz="3200" u="sng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!!</a:t>
            </a:r>
            <a:endParaRPr lang="tr-TR" sz="3200" u="sng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marL="457200" indent="-457200">
              <a:lnSpc>
                <a:spcPct val="150000"/>
              </a:lnSpc>
              <a:buClr>
                <a:srgbClr val="FFFF00"/>
              </a:buClr>
              <a:buFont typeface="Courier New" pitchFamily="49" charset="0"/>
              <a:buChar char="o"/>
              <a:defRPr/>
            </a:pPr>
            <a:r>
              <a:rPr lang="tr-TR" sz="3200" dirty="0">
                <a:solidFill>
                  <a:srgbClr val="FFFF00"/>
                </a:solidFill>
                <a:sym typeface="Wingdings"/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  <a:sym typeface="Wingdings"/>
              </a:rPr>
              <a:t>complications</a:t>
            </a:r>
            <a:r>
              <a:rPr lang="tr-TR" sz="3200" dirty="0" smtClean="0">
                <a:solidFill>
                  <a:srgbClr val="FFFF00"/>
                </a:solidFill>
                <a:sym typeface="Wingdings"/>
              </a:rPr>
              <a:t>? </a:t>
            </a:r>
          </a:p>
          <a:p>
            <a:pPr>
              <a:lnSpc>
                <a:spcPct val="150000"/>
              </a:lnSpc>
              <a:buClr>
                <a:srgbClr val="FFFF00"/>
              </a:buClr>
              <a:defRPr/>
            </a:pP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Aspiration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asthma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chronic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laryngitis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hoarseness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caugh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feeling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lump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 in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throat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dental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issues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sleep</a:t>
            </a:r>
            <a:r>
              <a:rPr lang="tr-TR" sz="3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  <a:sym typeface="Wingdings"/>
              </a:rPr>
              <a:t>apnea</a:t>
            </a:r>
            <a:endParaRPr lang="tr-TR" sz="3200" dirty="0">
              <a:solidFill>
                <a:schemeClr val="tx1"/>
              </a:solidFill>
              <a:sym typeface="Wingdings"/>
            </a:endParaRPr>
          </a:p>
          <a:p>
            <a:pPr marL="457200" indent="-457200">
              <a:lnSpc>
                <a:spcPct val="150000"/>
              </a:lnSpc>
              <a:buClr>
                <a:srgbClr val="FFFF00"/>
              </a:buClr>
              <a:buFont typeface="Courier New" pitchFamily="49" charset="0"/>
              <a:buChar char="o"/>
              <a:defRPr/>
            </a:pPr>
            <a:r>
              <a:rPr lang="tr-TR" sz="3200" dirty="0">
                <a:solidFill>
                  <a:srgbClr val="FFFF00"/>
                </a:solidFill>
                <a:sym typeface="Wingdings"/>
              </a:rPr>
              <a:t> </a:t>
            </a:r>
            <a:r>
              <a:rPr lang="tr-T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GERD-</a:t>
            </a:r>
            <a:r>
              <a:rPr lang="tr-T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related</a:t>
            </a:r>
            <a:r>
              <a:rPr lang="tr-T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chest</a:t>
            </a:r>
            <a:r>
              <a:rPr lang="tr-T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pain</a:t>
            </a:r>
            <a:r>
              <a:rPr lang="tr-T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is </a:t>
            </a:r>
            <a:r>
              <a:rPr lang="tr-T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similar</a:t>
            </a:r>
            <a:r>
              <a:rPr lang="tr-T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to</a:t>
            </a:r>
            <a:r>
              <a:rPr lang="tr-T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ischemic</a:t>
            </a:r>
            <a:r>
              <a:rPr lang="tr-T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heart</a:t>
            </a:r>
            <a:r>
              <a:rPr lang="tr-T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disease</a:t>
            </a:r>
            <a:endParaRPr lang="tr-T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F2B3-5A60-4F64-B15A-B731875FCE5E}" type="slidenum">
              <a:rPr lang="tr-TR" smtClean="0">
                <a:solidFill>
                  <a:srgbClr val="3366FF"/>
                </a:solidFill>
              </a:rPr>
              <a:pPr>
                <a:defRPr/>
              </a:pPr>
              <a:t>2</a:t>
            </a:fld>
            <a:endParaRPr lang="tr-TR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7715" y="201798"/>
            <a:ext cx="5112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Quadruple</a:t>
            </a:r>
            <a:r>
              <a:rPr lang="tr-TR" sz="40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r>
              <a:rPr lang="tr-TR" sz="40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0" b="1" spc="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tr-TR" sz="4000" b="1" spc="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endParaRPr lang="en-US" sz="4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" y="1525237"/>
            <a:ext cx="68580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r-TR" dirty="0" smtClean="0">
                <a:solidFill>
                  <a:srgbClr val="7030A0"/>
                </a:solidFill>
                <a:cs typeface="Arial" pitchFamily="34" charset="0"/>
              </a:rPr>
              <a:t>PPI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solidFill>
                  <a:srgbClr val="7030A0"/>
                </a:solidFill>
                <a:cs typeface="Arial" pitchFamily="34" charset="0"/>
              </a:rPr>
              <a:t>Bismuth</a:t>
            </a:r>
            <a:r>
              <a:rPr lang="tr-TR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7030A0"/>
                </a:solidFill>
                <a:cs typeface="Arial" pitchFamily="34" charset="0"/>
              </a:rPr>
              <a:t>subsalicylate</a:t>
            </a:r>
            <a:endParaRPr lang="tr-TR" dirty="0" smtClean="0">
              <a:solidFill>
                <a:srgbClr val="7030A0"/>
              </a:solidFill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tr-TR" dirty="0" err="1" smtClean="0">
                <a:solidFill>
                  <a:srgbClr val="7030A0"/>
                </a:solidFill>
                <a:cs typeface="Arial" pitchFamily="34" charset="0"/>
              </a:rPr>
              <a:t>Metronidazole</a:t>
            </a:r>
            <a:endParaRPr lang="tr-TR" dirty="0" smtClean="0">
              <a:solidFill>
                <a:srgbClr val="7030A0"/>
              </a:solidFill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tr-TR" dirty="0" err="1" smtClean="0">
                <a:solidFill>
                  <a:srgbClr val="7030A0"/>
                </a:solidFill>
                <a:cs typeface="Arial" pitchFamily="34" charset="0"/>
              </a:rPr>
              <a:t>Tetracycline</a:t>
            </a:r>
            <a:r>
              <a:rPr lang="tr-TR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endParaRPr lang="tr-T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61820" y="6393160"/>
            <a:ext cx="6024945" cy="1815882"/>
          </a:xfrm>
          <a:prstGeom prst="rect">
            <a:avLst/>
          </a:prstGeom>
          <a:solidFill>
            <a:srgbClr val="00B050"/>
          </a:solidFill>
          <a:ln w="28575"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PPI</a:t>
            </a:r>
          </a:p>
          <a:p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amoxycillin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metronidazole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clariythromycin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Image result for bizmopen çiğneme tabl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93" y="7919942"/>
            <a:ext cx="33337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60564" y="4724731"/>
            <a:ext cx="5645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Non-Bizmuth</a:t>
            </a:r>
            <a:r>
              <a:rPr lang="tr-TR" sz="40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Quadruple</a:t>
            </a:r>
            <a:r>
              <a:rPr lang="tr-TR" sz="40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spc="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endParaRPr lang="tr-TR" sz="40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7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A0A99-8DEA-406B-A2E2-7FB7685E3AAC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331"/>
            <a:ext cx="6858000" cy="649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-27383" y="371490"/>
            <a:ext cx="6885384" cy="26776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solidFill>
                  <a:srgbClr val="FFFF00"/>
                </a:solidFill>
              </a:rPr>
              <a:t>Multiple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regimens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have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been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evaluated</a:t>
            </a:r>
            <a:r>
              <a:rPr lang="tr-TR" sz="3200" dirty="0" smtClean="0">
                <a:solidFill>
                  <a:srgbClr val="FFFF00"/>
                </a:solidFill>
              </a:rPr>
              <a:t>…</a:t>
            </a:r>
          </a:p>
          <a:p>
            <a:pPr algn="ctr"/>
            <a:endParaRPr lang="tr-TR" sz="3200" dirty="0" smtClean="0">
              <a:solidFill>
                <a:srgbClr val="FFFF00"/>
              </a:solidFill>
            </a:endParaRPr>
          </a:p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Optimal yet not </a:t>
            </a:r>
            <a:r>
              <a:rPr lang="tr-TR" sz="4000" b="1" dirty="0" err="1" smtClean="0">
                <a:solidFill>
                  <a:srgbClr val="FFFF00"/>
                </a:solidFill>
              </a:rPr>
              <a:t>defined</a:t>
            </a:r>
            <a:r>
              <a:rPr lang="tr-TR" sz="4000" b="1" dirty="0" smtClean="0">
                <a:solidFill>
                  <a:srgbClr val="FFFF00"/>
                </a:solidFill>
              </a:rPr>
              <a:t>….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6" name="Düz Ok Bağlayıcısı 5"/>
          <p:cNvCxnSpPr>
            <a:stCxn id="2" idx="2"/>
          </p:cNvCxnSpPr>
          <p:nvPr/>
        </p:nvCxnSpPr>
        <p:spPr>
          <a:xfrm flipH="1">
            <a:off x="1124744" y="3049146"/>
            <a:ext cx="2290565" cy="2911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4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72480"/>
            <a:ext cx="6858000" cy="7272808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 err="1">
                <a:solidFill>
                  <a:srgbClr val="FFFFCC"/>
                </a:solidFill>
                <a:latin typeface="+mj-lt"/>
              </a:rPr>
              <a:t>Clarithromycin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3300" dirty="0" err="1" smtClean="0">
                <a:solidFill>
                  <a:srgbClr val="FFFF00"/>
                </a:solidFill>
                <a:latin typeface="+mj-lt"/>
              </a:rPr>
              <a:t>remains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as </a:t>
            </a:r>
            <a:r>
              <a:rPr lang="tr-TR" sz="3300" dirty="0" err="1" smtClean="0">
                <a:solidFill>
                  <a:srgbClr val="FFFF00"/>
                </a:solidFill>
                <a:latin typeface="+mj-lt"/>
              </a:rPr>
              <a:t>the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3300" dirty="0" err="1" smtClean="0">
                <a:solidFill>
                  <a:srgbClr val="FFFF00"/>
                </a:solidFill>
                <a:latin typeface="+mj-lt"/>
              </a:rPr>
              <a:t>most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3300" dirty="0" err="1" smtClean="0">
                <a:solidFill>
                  <a:srgbClr val="FFFF00"/>
                </a:solidFill>
                <a:latin typeface="+mj-lt"/>
              </a:rPr>
              <a:t>effective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ab</a:t>
            </a:r>
          </a:p>
          <a:p>
            <a:pPr>
              <a:lnSpc>
                <a:spcPct val="150000"/>
              </a:lnSpc>
            </a:pPr>
            <a:r>
              <a:rPr lang="tr-TR" sz="3300" dirty="0" err="1" smtClean="0">
                <a:latin typeface="+mj-lt"/>
              </a:rPr>
              <a:t>azithromycin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3300" dirty="0" err="1" smtClean="0">
                <a:solidFill>
                  <a:srgbClr val="FFFF00"/>
                </a:solidFill>
                <a:latin typeface="+mj-lt"/>
              </a:rPr>
              <a:t>or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3300" dirty="0" err="1" smtClean="0">
                <a:latin typeface="+mj-lt"/>
              </a:rPr>
              <a:t>erythromycin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3300" dirty="0" err="1" smtClean="0">
                <a:solidFill>
                  <a:srgbClr val="FFFF00"/>
                </a:solidFill>
                <a:latin typeface="+mj-lt"/>
              </a:rPr>
              <a:t>may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not be </a:t>
            </a:r>
            <a:r>
              <a:rPr lang="tr-TR" sz="3300" dirty="0" err="1" smtClean="0">
                <a:solidFill>
                  <a:srgbClr val="FFFF00"/>
                </a:solidFill>
                <a:latin typeface="+mj-lt"/>
              </a:rPr>
              <a:t>substituted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3300" dirty="0" err="1" smtClean="0">
                <a:solidFill>
                  <a:srgbClr val="FFFF00"/>
                </a:solidFill>
                <a:latin typeface="+mj-lt"/>
              </a:rPr>
              <a:t>for</a:t>
            </a:r>
            <a:r>
              <a:rPr lang="tr-TR" sz="33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3300" dirty="0" err="1" smtClean="0">
                <a:solidFill>
                  <a:srgbClr val="FFFF00"/>
                </a:solidFill>
                <a:latin typeface="+mj-lt"/>
              </a:rPr>
              <a:t>clarithromycin</a:t>
            </a:r>
            <a:endParaRPr lang="tr-TR" sz="3300" dirty="0" smtClean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8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2736" y="632521"/>
            <a:ext cx="5400674" cy="381642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lnSpc>
                <a:spcPct val="150000"/>
              </a:lnSpc>
              <a:buClr>
                <a:srgbClr val="FFFF00"/>
              </a:buClr>
              <a:buNone/>
            </a:pPr>
            <a:r>
              <a:rPr lang="tr-TR" dirty="0" err="1" smtClean="0">
                <a:latin typeface="+mj-lt"/>
              </a:rPr>
              <a:t>To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enhance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efficiency</a:t>
            </a:r>
            <a:r>
              <a:rPr lang="tr-TR" dirty="0" smtClean="0">
                <a:latin typeface="+mj-lt"/>
              </a:rPr>
              <a:t>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tr-TR" dirty="0" err="1" smtClean="0">
                <a:latin typeface="+mj-lt"/>
              </a:rPr>
              <a:t>Omeprazol</a:t>
            </a:r>
            <a:r>
              <a:rPr lang="tr-TR" dirty="0" smtClean="0">
                <a:latin typeface="+mj-lt"/>
              </a:rPr>
              <a:t>, 1 </a:t>
            </a:r>
            <a:r>
              <a:rPr lang="tr-TR" dirty="0" err="1" smtClean="0">
                <a:latin typeface="+mj-lt"/>
              </a:rPr>
              <a:t>hour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before</a:t>
            </a:r>
            <a:r>
              <a:rPr lang="tr-TR" dirty="0" smtClean="0">
                <a:latin typeface="+mj-lt"/>
              </a:rPr>
              <a:t> meal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tr-TR" dirty="0" err="1" smtClean="0">
                <a:latin typeface="+mj-lt"/>
              </a:rPr>
              <a:t>Antibiotics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with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meals</a:t>
            </a:r>
            <a:r>
              <a:rPr lang="tr-TR" dirty="0" smtClean="0">
                <a:latin typeface="+mj-lt"/>
              </a:rPr>
              <a:t>, </a:t>
            </a:r>
            <a:r>
              <a:rPr lang="tr-TR" dirty="0" err="1" smtClean="0">
                <a:latin typeface="+mj-lt"/>
              </a:rPr>
              <a:t>if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nausea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and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dyspepsia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56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980728" y="920552"/>
            <a:ext cx="5220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err="1" smtClean="0">
                <a:solidFill>
                  <a:srgbClr val="FFFF00"/>
                </a:solidFill>
              </a:rPr>
              <a:t>Reflux</a:t>
            </a:r>
            <a:r>
              <a:rPr lang="tr-TR" sz="4000" dirty="0" smtClean="0">
                <a:solidFill>
                  <a:srgbClr val="FFFF00"/>
                </a:solidFill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</a:rPr>
              <a:t>during</a:t>
            </a:r>
            <a:r>
              <a:rPr lang="tr-TR" sz="4000" dirty="0" smtClean="0">
                <a:solidFill>
                  <a:srgbClr val="FFFF00"/>
                </a:solidFill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</a:rPr>
              <a:t>pregnancy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16496"/>
            <a:ext cx="70294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4016896"/>
            <a:ext cx="734144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Bağlayıcı 2"/>
          <p:cNvCxnSpPr/>
          <p:nvPr/>
        </p:nvCxnSpPr>
        <p:spPr>
          <a:xfrm flipV="1">
            <a:off x="764704" y="9633520"/>
            <a:ext cx="5750396" cy="3060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9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 txBox="1">
            <a:spLocks/>
          </p:cNvSpPr>
          <p:nvPr/>
        </p:nvSpPr>
        <p:spPr bwMode="auto">
          <a:xfrm>
            <a:off x="4357688" y="9310688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solidFill>
                  <a:schemeClr val="tx1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32656" y="227095"/>
            <a:ext cx="35923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Bismuth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Subsalicylate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tr-TR" b="1" dirty="0" err="1" smtClean="0">
                <a:solidFill>
                  <a:srgbClr val="FFFF00"/>
                </a:solidFill>
              </a:rPr>
              <a:t>Bismuth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Subgallate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332656" y="1186326"/>
            <a:ext cx="6158289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tr-TR" dirty="0" err="1" smtClean="0">
                <a:solidFill>
                  <a:schemeClr val="tx1"/>
                </a:solidFill>
              </a:rPr>
              <a:t>Bismuth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compounds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damage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H.pylori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chemeClr val="tx1"/>
                </a:solidFill>
              </a:rPr>
              <a:t>Cell Wall </a:t>
            </a:r>
            <a:r>
              <a:rPr lang="tr-TR" dirty="0" smtClean="0">
                <a:solidFill>
                  <a:schemeClr val="tx1"/>
                </a:solidFill>
                <a:sym typeface="Wingdings" pitchFamily="2" charset="2"/>
              </a:rPr>
              <a:t>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lysis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chemeClr val="tx1"/>
                </a:solidFill>
              </a:rPr>
              <a:t>Black </a:t>
            </a:r>
            <a:r>
              <a:rPr lang="tr-TR" dirty="0" err="1" smtClean="0">
                <a:solidFill>
                  <a:schemeClr val="tx1"/>
                </a:solidFill>
              </a:rPr>
              <a:t>discoloration</a:t>
            </a:r>
            <a:r>
              <a:rPr lang="tr-TR" dirty="0" smtClean="0">
                <a:solidFill>
                  <a:schemeClr val="tx1"/>
                </a:solidFill>
              </a:rPr>
              <a:t> in </a:t>
            </a:r>
            <a:r>
              <a:rPr lang="tr-TR" dirty="0" err="1" smtClean="0">
                <a:solidFill>
                  <a:schemeClr val="tx1"/>
                </a:solidFill>
              </a:rPr>
              <a:t>mouth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feces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tr-TR" sz="3200" dirty="0" err="1" smtClean="0">
                <a:solidFill>
                  <a:schemeClr val="tx1"/>
                </a:solidFill>
              </a:rPr>
              <a:t>Warn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patients</a:t>
            </a:r>
            <a:endParaRPr lang="tr-TR" sz="32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tr-TR" dirty="0" err="1" smtClean="0">
                <a:solidFill>
                  <a:schemeClr val="tx1"/>
                </a:solidFill>
              </a:rPr>
              <a:t>Many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drugs</a:t>
            </a:r>
            <a:r>
              <a:rPr lang="tr-TR" dirty="0" smtClean="0">
                <a:solidFill>
                  <a:schemeClr val="tx1"/>
                </a:solidFill>
              </a:rPr>
              <a:t> in </a:t>
            </a:r>
            <a:r>
              <a:rPr lang="tr-TR" dirty="0" err="1" smtClean="0">
                <a:solidFill>
                  <a:schemeClr val="tx1"/>
                </a:solidFill>
              </a:rPr>
              <a:t>other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countries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tr-TR" sz="3200" dirty="0" err="1" smtClean="0">
                <a:solidFill>
                  <a:schemeClr val="tx1"/>
                </a:solidFill>
              </a:rPr>
              <a:t>Only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colloidal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bismuth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subcitrate</a:t>
            </a:r>
            <a:r>
              <a:rPr lang="tr-TR" sz="3200" dirty="0" smtClean="0">
                <a:solidFill>
                  <a:schemeClr val="tx1"/>
                </a:solidFill>
              </a:rPr>
              <a:t> in </a:t>
            </a:r>
          </a:p>
          <a:p>
            <a:pPr>
              <a:spcAft>
                <a:spcPts val="600"/>
              </a:spcAft>
            </a:pPr>
            <a:r>
              <a:rPr lang="tr-TR" sz="3200" dirty="0" smtClean="0">
                <a:solidFill>
                  <a:schemeClr val="tx1"/>
                </a:solidFill>
              </a:rPr>
              <a:t>Turkey (</a:t>
            </a:r>
            <a:r>
              <a:rPr lang="tr-TR" sz="3200" dirty="0">
                <a:solidFill>
                  <a:schemeClr val="tx1"/>
                </a:solidFill>
              </a:rPr>
              <a:t>De-</a:t>
            </a:r>
            <a:r>
              <a:rPr lang="tr-TR" sz="3200" dirty="0" err="1">
                <a:solidFill>
                  <a:schemeClr val="tx1"/>
                </a:solidFill>
              </a:rPr>
              <a:t>Nol</a:t>
            </a:r>
            <a:r>
              <a:rPr lang="tr-TR" sz="3200" dirty="0">
                <a:solidFill>
                  <a:schemeClr val="tx1"/>
                </a:solidFill>
              </a:rPr>
              <a:t>® </a:t>
            </a:r>
            <a:r>
              <a:rPr lang="tr-TR" sz="3200" dirty="0" err="1">
                <a:solidFill>
                  <a:schemeClr val="tx1"/>
                </a:solidFill>
              </a:rPr>
              <a:t>tb</a:t>
            </a:r>
            <a:r>
              <a:rPr lang="tr-TR" sz="3200" dirty="0">
                <a:solidFill>
                  <a:schemeClr val="tx1"/>
                </a:solidFill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tr-TR" dirty="0" err="1" smtClean="0">
                <a:solidFill>
                  <a:schemeClr val="tx1"/>
                </a:solidFill>
              </a:rPr>
              <a:t>Bismuth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subsalicylate</a:t>
            </a:r>
            <a:r>
              <a:rPr lang="tr-TR" dirty="0" smtClean="0">
                <a:solidFill>
                  <a:schemeClr val="tx1"/>
                </a:solidFill>
              </a:rPr>
              <a:t> (</a:t>
            </a:r>
            <a:r>
              <a:rPr lang="tr-TR" dirty="0" err="1">
                <a:solidFill>
                  <a:schemeClr val="tx1"/>
                </a:solidFill>
              </a:rPr>
              <a:t>Bizmopen</a:t>
            </a:r>
            <a:r>
              <a:rPr lang="tr-TR" dirty="0">
                <a:solidFill>
                  <a:schemeClr val="tx1"/>
                </a:solidFill>
              </a:rPr>
              <a:t>®) </a:t>
            </a:r>
            <a:r>
              <a:rPr lang="tr-TR" dirty="0" err="1" smtClean="0">
                <a:solidFill>
                  <a:schemeClr val="tx1"/>
                </a:solidFill>
              </a:rPr>
              <a:t>tb</a:t>
            </a:r>
            <a:r>
              <a:rPr lang="tr-TR" dirty="0" err="1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tr-TR" dirty="0">
                <a:solidFill>
                  <a:schemeClr val="tx1"/>
                </a:solidFill>
              </a:rPr>
              <a:t>i</a:t>
            </a:r>
            <a:r>
              <a:rPr lang="tr-TR" dirty="0" smtClean="0">
                <a:solidFill>
                  <a:schemeClr val="tx1"/>
                </a:solidFill>
              </a:rPr>
              <a:t>n </a:t>
            </a:r>
            <a:r>
              <a:rPr lang="tr-TR" dirty="0" err="1" smtClean="0">
                <a:solidFill>
                  <a:schemeClr val="tx1"/>
                </a:solidFill>
              </a:rPr>
              <a:t>diarrhea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tr-TR" sz="2400" dirty="0" err="1" smtClean="0">
                <a:solidFill>
                  <a:srgbClr val="BFBFBF"/>
                </a:solidFill>
              </a:rPr>
              <a:t>Bismuth</a:t>
            </a:r>
            <a:r>
              <a:rPr lang="tr-TR" sz="2400" dirty="0" smtClean="0">
                <a:solidFill>
                  <a:srgbClr val="BFBFBF"/>
                </a:solidFill>
              </a:rPr>
              <a:t> </a:t>
            </a:r>
            <a:r>
              <a:rPr lang="tr-TR" sz="2400" dirty="0" err="1" smtClean="0">
                <a:solidFill>
                  <a:srgbClr val="BFBFBF"/>
                </a:solidFill>
              </a:rPr>
              <a:t>subgallate</a:t>
            </a:r>
            <a:r>
              <a:rPr lang="tr-TR" sz="2400" dirty="0" smtClean="0">
                <a:solidFill>
                  <a:srgbClr val="BFBFBF"/>
                </a:solidFill>
              </a:rPr>
              <a:t>, «</a:t>
            </a:r>
            <a:r>
              <a:rPr lang="tr-TR" sz="2400" dirty="0" err="1" smtClean="0">
                <a:solidFill>
                  <a:srgbClr val="BFBFBF"/>
                </a:solidFill>
              </a:rPr>
              <a:t>wound</a:t>
            </a:r>
            <a:r>
              <a:rPr lang="tr-TR" sz="2400" dirty="0" smtClean="0">
                <a:solidFill>
                  <a:srgbClr val="BFBFBF"/>
                </a:solidFill>
              </a:rPr>
              <a:t> </a:t>
            </a:r>
            <a:r>
              <a:rPr lang="tr-TR" sz="2400" dirty="0" err="1" smtClean="0">
                <a:solidFill>
                  <a:srgbClr val="BFBFBF"/>
                </a:solidFill>
              </a:rPr>
              <a:t>powder</a:t>
            </a:r>
            <a:r>
              <a:rPr lang="tr-TR" sz="2400" dirty="0" smtClean="0">
                <a:solidFill>
                  <a:srgbClr val="BFBFBF"/>
                </a:solidFill>
              </a:rPr>
              <a:t>»</a:t>
            </a:r>
            <a:endParaRPr lang="tr-TR" sz="2400" dirty="0">
              <a:solidFill>
                <a:srgbClr val="BFBFBF"/>
              </a:solidFill>
            </a:endParaRPr>
          </a:p>
          <a:p>
            <a:pPr>
              <a:spcAft>
                <a:spcPts val="600"/>
              </a:spcAft>
            </a:pP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6629" name="Picture 4" descr="http://funcfash.com/wp-content/uploads/2009/08/the-pepto-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14" y="7211245"/>
            <a:ext cx="3477710" cy="24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 result for de-nol 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97062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izmo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5515">
            <a:off x="4272561" y="6807731"/>
            <a:ext cx="2341952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pic>
        <p:nvPicPr>
          <p:cNvPr id="1026" name="58222F60-2160-488A-A74B-D8796FEAD650" descr="58222F60-2160-488A-A74B-D8796FEAD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352600"/>
            <a:ext cx="31737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32656" y="41649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 err="1" smtClean="0">
                <a:solidFill>
                  <a:schemeClr val="tx1"/>
                </a:solidFill>
              </a:rPr>
              <a:t>Bismuth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subgallate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4672" t="483" r="10290" b="-483"/>
          <a:stretch/>
        </p:blipFill>
        <p:spPr>
          <a:xfrm>
            <a:off x="188640" y="2144688"/>
            <a:ext cx="6552728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 txBox="1">
            <a:spLocks/>
          </p:cNvSpPr>
          <p:nvPr/>
        </p:nvSpPr>
        <p:spPr bwMode="auto">
          <a:xfrm>
            <a:off x="4357688" y="9310688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latin typeface="Comic Sans MS" pitchFamily="66" charset="0"/>
              </a:rPr>
              <a:t>OTC DRUGS, AOB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76250" y="920750"/>
            <a:ext cx="2232025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dirty="0" err="1" smtClean="0"/>
              <a:t>Ranitidine</a:t>
            </a:r>
            <a:endParaRPr lang="tr-TR" sz="3200" dirty="0"/>
          </a:p>
          <a:p>
            <a:r>
              <a:rPr lang="tr-TR" sz="3200" dirty="0" smtClean="0"/>
              <a:t> </a:t>
            </a:r>
            <a:endParaRPr lang="tr-TR" sz="3200" dirty="0"/>
          </a:p>
          <a:p>
            <a:r>
              <a:rPr lang="tr-TR" sz="3200" dirty="0" err="1" smtClean="0"/>
              <a:t>Famotidine</a:t>
            </a:r>
            <a:endParaRPr lang="tr-TR" sz="3200" dirty="0"/>
          </a:p>
          <a:p>
            <a:r>
              <a:rPr lang="tr-TR" sz="3200" dirty="0" err="1" smtClean="0"/>
              <a:t>Nizatidine</a:t>
            </a:r>
            <a:endParaRPr lang="tr-TR" sz="3200" dirty="0" smtClean="0"/>
          </a:p>
          <a:p>
            <a:r>
              <a:rPr lang="tr-TR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r-TR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imetidine</a:t>
            </a:r>
            <a:endParaRPr lang="tr-TR" sz="3200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57338" y="273050"/>
            <a:ext cx="11384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tr-TR" sz="32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tr-T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tr-T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RB</a:t>
            </a:r>
            <a:endParaRPr lang="tr-TR" sz="3200" b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7479" y="4645377"/>
            <a:ext cx="627191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63300"/>
              </a:buClr>
              <a:buFontTx/>
              <a:buChar char="•"/>
            </a:pPr>
            <a:r>
              <a:rPr lang="tr-TR" sz="3600" b="1" dirty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Most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frequently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prescribed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drugs</a:t>
            </a:r>
            <a:r>
              <a:rPr lang="tr-TR" sz="3600" b="1" dirty="0" smtClean="0">
                <a:solidFill>
                  <a:schemeClr val="accent1"/>
                </a:solidFill>
              </a:rPr>
              <a:t> 1970-1990 </a:t>
            </a:r>
          </a:p>
          <a:p>
            <a:pPr>
              <a:lnSpc>
                <a:spcPct val="150000"/>
              </a:lnSpc>
              <a:buClr>
                <a:srgbClr val="663300"/>
              </a:buClr>
              <a:buFontTx/>
              <a:buChar char="•"/>
            </a:pPr>
            <a:r>
              <a:rPr lang="tr-TR" sz="3600" b="1" dirty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Antibiotics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and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PPIs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lowered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their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use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endParaRPr lang="tr-TR" sz="36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Clr>
                <a:srgbClr val="663300"/>
              </a:buClr>
            </a:pPr>
            <a:endParaRPr lang="tr-TR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4138" y="2208"/>
            <a:ext cx="5822404" cy="1027733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GERD </a:t>
            </a:r>
            <a:r>
              <a:rPr lang="tr-TR" dirty="0" err="1" smtClean="0">
                <a:solidFill>
                  <a:srgbClr val="FFFF00"/>
                </a:solidFill>
              </a:rPr>
              <a:t>Complications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pic>
        <p:nvPicPr>
          <p:cNvPr id="2050" name="Picture 2" descr="Image result for erosive esophag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992560"/>
            <a:ext cx="5927862" cy="27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32656" y="3770041"/>
            <a:ext cx="302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Erosive esophagitis</a:t>
            </a:r>
            <a:endParaRPr lang="en-US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Image result for barrett's esophag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6" y="4592960"/>
            <a:ext cx="469080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-52204" y="8772177"/>
            <a:ext cx="6783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Barrett’s</a:t>
            </a:r>
            <a:r>
              <a:rPr lang="tr-TR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pc="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esophagus</a:t>
            </a:r>
            <a:r>
              <a:rPr lang="tr-TR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precancerous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16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39433" y="5043151"/>
            <a:ext cx="5435912" cy="27515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endParaRPr lang="tr-TR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Reduce</a:t>
            </a:r>
            <a:r>
              <a:rPr lang="tr-TR" sz="2400" dirty="0" smtClean="0">
                <a:solidFill>
                  <a:schemeClr val="bg1"/>
                </a:solidFill>
              </a:rPr>
              <a:t> 24-hrs </a:t>
            </a:r>
            <a:r>
              <a:rPr lang="tr-TR" sz="2400" dirty="0" err="1" smtClean="0">
                <a:solidFill>
                  <a:schemeClr val="bg1"/>
                </a:solidFill>
              </a:rPr>
              <a:t>acid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secretion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by</a:t>
            </a:r>
            <a:r>
              <a:rPr lang="tr-TR" sz="2400" dirty="0" smtClean="0">
                <a:solidFill>
                  <a:schemeClr val="bg1"/>
                </a:solidFill>
              </a:rPr>
              <a:t> 60-70% </a:t>
            </a:r>
            <a:endParaRPr lang="tr-TR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Supress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mainly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nocturnal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acid</a:t>
            </a:r>
            <a:r>
              <a:rPr lang="tr-TR" sz="2400" dirty="0" smtClean="0">
                <a:solidFill>
                  <a:schemeClr val="bg1"/>
                </a:solidFill>
              </a:rPr>
              <a:t>  </a:t>
            </a:r>
            <a:endParaRPr lang="tr-TR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(90</a:t>
            </a:r>
            <a:r>
              <a:rPr lang="tr-TR" sz="2400" dirty="0">
                <a:solidFill>
                  <a:schemeClr val="bg1"/>
                </a:solidFill>
              </a:rPr>
              <a:t>%, </a:t>
            </a:r>
            <a:r>
              <a:rPr lang="tr-TR" sz="2400" dirty="0" err="1" smtClean="0">
                <a:solidFill>
                  <a:schemeClr val="bg1"/>
                </a:solidFill>
              </a:rPr>
              <a:t>histamine</a:t>
            </a:r>
            <a:r>
              <a:rPr lang="tr-TR" sz="24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Less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effective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for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postprandial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acid</a:t>
            </a:r>
            <a:r>
              <a:rPr lang="tr-TR" sz="2400" dirty="0" smtClean="0">
                <a:solidFill>
                  <a:schemeClr val="bg1"/>
                </a:solidFill>
              </a:rPr>
              <a:t>  </a:t>
            </a:r>
            <a:endParaRPr lang="tr-TR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(60-80</a:t>
            </a:r>
            <a:r>
              <a:rPr lang="tr-TR" sz="2400" dirty="0">
                <a:solidFill>
                  <a:schemeClr val="bg1"/>
                </a:solidFill>
              </a:rPr>
              <a:t>%, </a:t>
            </a:r>
            <a:r>
              <a:rPr lang="tr-TR" sz="2400" dirty="0" err="1" smtClean="0">
                <a:solidFill>
                  <a:schemeClr val="bg1"/>
                </a:solidFill>
              </a:rPr>
              <a:t>gastrin+Ach+histamine</a:t>
            </a:r>
            <a:r>
              <a:rPr lang="tr-TR" sz="2400" dirty="0" smtClean="0">
                <a:solidFill>
                  <a:schemeClr val="bg1"/>
                </a:solidFill>
              </a:rPr>
              <a:t>) 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8676" name="Picture 41" descr="stomach_katzu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90488"/>
            <a:ext cx="6715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89225" y="22113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681163" y="2282825"/>
            <a:ext cx="325437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221163" y="2432050"/>
            <a:ext cx="325437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 txBox="1">
            <a:spLocks/>
          </p:cNvSpPr>
          <p:nvPr/>
        </p:nvSpPr>
        <p:spPr bwMode="auto">
          <a:xfrm>
            <a:off x="4357688" y="9310688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solidFill>
                  <a:schemeClr val="tx1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4813" y="200025"/>
            <a:ext cx="1356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Adverse</a:t>
            </a:r>
            <a:endParaRPr lang="tr-TR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88640" y="721034"/>
            <a:ext cx="6631624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hlink"/>
              </a:buClr>
              <a:buFontTx/>
              <a:buChar char="•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Very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safe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drugs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chemeClr val="hlink"/>
              </a:buClr>
              <a:buFontTx/>
              <a:buChar char="•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Diarrhea</a:t>
            </a:r>
            <a:r>
              <a:rPr lang="tr-TR" dirty="0" smtClean="0">
                <a:solidFill>
                  <a:schemeClr val="tx1"/>
                </a:solidFill>
              </a:rPr>
              <a:t>/</a:t>
            </a:r>
            <a:r>
              <a:rPr lang="tr-TR" dirty="0" err="1" smtClean="0">
                <a:solidFill>
                  <a:schemeClr val="tx1"/>
                </a:solidFill>
              </a:rPr>
              <a:t>constipation</a:t>
            </a:r>
            <a:r>
              <a:rPr lang="tr-TR" dirty="0" smtClean="0">
                <a:solidFill>
                  <a:schemeClr val="tx1"/>
                </a:solidFill>
              </a:rPr>
              <a:t>/</a:t>
            </a:r>
            <a:r>
              <a:rPr lang="tr-TR" dirty="0" err="1" smtClean="0">
                <a:solidFill>
                  <a:schemeClr val="tx1"/>
                </a:solidFill>
              </a:rPr>
              <a:t>headache</a:t>
            </a:r>
            <a:r>
              <a:rPr lang="tr-TR" dirty="0" smtClean="0">
                <a:solidFill>
                  <a:schemeClr val="tx1"/>
                </a:solidFill>
              </a:rPr>
              <a:t>/</a:t>
            </a:r>
            <a:r>
              <a:rPr lang="tr-TR" dirty="0" err="1" smtClean="0">
                <a:solidFill>
                  <a:schemeClr val="tx1"/>
                </a:solidFill>
              </a:rPr>
              <a:t>fatigue</a:t>
            </a:r>
            <a:r>
              <a:rPr lang="tr-TR" dirty="0" smtClean="0">
                <a:solidFill>
                  <a:schemeClr val="tx1"/>
                </a:solidFill>
              </a:rPr>
              <a:t>/</a:t>
            </a:r>
          </a:p>
          <a:p>
            <a:pPr>
              <a:spcAft>
                <a:spcPts val="600"/>
              </a:spcAft>
              <a:buClr>
                <a:schemeClr val="hlink"/>
              </a:buClr>
            </a:pPr>
            <a:r>
              <a:rPr lang="tr-TR" dirty="0" err="1" smtClean="0">
                <a:solidFill>
                  <a:schemeClr val="tx1"/>
                </a:solidFill>
              </a:rPr>
              <a:t>Myalgia</a:t>
            </a:r>
            <a:r>
              <a:rPr lang="tr-TR" dirty="0" smtClean="0">
                <a:solidFill>
                  <a:schemeClr val="tx1"/>
                </a:solidFill>
              </a:rPr>
              <a:t> in 3% of </a:t>
            </a:r>
            <a:r>
              <a:rPr lang="tr-TR" dirty="0" err="1" smtClean="0">
                <a:solidFill>
                  <a:schemeClr val="tx1"/>
                </a:solidFill>
              </a:rPr>
              <a:t>patients</a:t>
            </a:r>
            <a:r>
              <a:rPr lang="tr-TR" dirty="0" smtClean="0">
                <a:solidFill>
                  <a:schemeClr val="tx1"/>
                </a:solidFill>
              </a:rPr>
              <a:t>  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chemeClr val="hlink"/>
              </a:buClr>
              <a:buFontTx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Cimetidine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>
                <a:solidFill>
                  <a:schemeClr val="tx1"/>
                </a:solidFill>
              </a:rPr>
              <a:t>DHT </a:t>
            </a:r>
            <a:r>
              <a:rPr lang="tr-TR" dirty="0" err="1" smtClean="0">
                <a:solidFill>
                  <a:schemeClr val="tx1"/>
                </a:solidFill>
              </a:rPr>
              <a:t>receptor</a:t>
            </a:r>
            <a:r>
              <a:rPr lang="tr-TR" dirty="0" smtClean="0">
                <a:solidFill>
                  <a:schemeClr val="tx1"/>
                </a:solidFill>
              </a:rPr>
              <a:t> antagonist…</a:t>
            </a:r>
            <a:r>
              <a:rPr lang="tr-TR" dirty="0" err="1" smtClean="0">
                <a:solidFill>
                  <a:schemeClr val="tx1"/>
                </a:solidFill>
              </a:rPr>
              <a:t>and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  <a:buClr>
                <a:schemeClr val="hlink"/>
              </a:buClr>
            </a:pPr>
            <a:r>
              <a:rPr lang="tr-TR" dirty="0" smtClean="0">
                <a:solidFill>
                  <a:schemeClr val="tx1"/>
                </a:solidFill>
              </a:rPr>
              <a:t>an </a:t>
            </a:r>
            <a:r>
              <a:rPr lang="tr-TR" dirty="0" err="1" smtClean="0">
                <a:solidFill>
                  <a:schemeClr val="tx1"/>
                </a:solidFill>
              </a:rPr>
              <a:t>inhibitor</a:t>
            </a:r>
            <a:r>
              <a:rPr lang="tr-TR" dirty="0" smtClean="0">
                <a:solidFill>
                  <a:schemeClr val="tx1"/>
                </a:solidFill>
              </a:rPr>
              <a:t> of CYP450 </a:t>
            </a:r>
          </a:p>
          <a:p>
            <a:pPr marL="571500" indent="-571500">
              <a:spcAft>
                <a:spcPts val="600"/>
              </a:spcAft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tr-TR" sz="3600" dirty="0" err="1" smtClean="0">
                <a:solidFill>
                  <a:schemeClr val="tx1"/>
                </a:solidFill>
              </a:rPr>
              <a:t>All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pass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through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placenta</a:t>
            </a:r>
            <a:endParaRPr lang="tr-TR" sz="3600" dirty="0" smtClean="0">
              <a:solidFill>
                <a:schemeClr val="tx1"/>
              </a:solidFill>
            </a:endParaRPr>
          </a:p>
          <a:p>
            <a:pPr marL="571500" indent="-571500">
              <a:spcAft>
                <a:spcPts val="600"/>
              </a:spcAft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tr-TR" sz="3600" dirty="0" err="1" smtClean="0">
                <a:solidFill>
                  <a:schemeClr val="tx1"/>
                </a:solidFill>
              </a:rPr>
              <a:t>Category</a:t>
            </a:r>
            <a:r>
              <a:rPr lang="tr-TR" sz="3600" dirty="0" smtClean="0">
                <a:solidFill>
                  <a:schemeClr val="tx1"/>
                </a:solidFill>
              </a:rPr>
              <a:t> B </a:t>
            </a:r>
            <a:r>
              <a:rPr lang="tr-TR" sz="3600" dirty="0" err="1" smtClean="0">
                <a:solidFill>
                  <a:schemeClr val="tx1"/>
                </a:solidFill>
              </a:rPr>
              <a:t>for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pregnancy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endParaRPr lang="tr-TR" sz="3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chemeClr val="hlink"/>
              </a:buClr>
              <a:buFontTx/>
              <a:buChar char="•"/>
            </a:pP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 txBox="1">
            <a:spLocks/>
          </p:cNvSpPr>
          <p:nvPr/>
        </p:nvSpPr>
        <p:spPr bwMode="auto">
          <a:xfrm>
            <a:off x="4357688" y="9310688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latin typeface="Comic Sans MS" pitchFamily="66" charset="0"/>
              </a:rPr>
              <a:t>OTC DRUGS, AOB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0975"/>
            <a:ext cx="63938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Omeprazole</a:t>
            </a:r>
            <a:r>
              <a:rPr lang="tr-TR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tr-TR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Esomeprazole</a:t>
            </a:r>
            <a:r>
              <a:rPr lang="tr-TR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tr-TR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Lansoprazole</a:t>
            </a:r>
            <a:r>
              <a:rPr lang="tr-TR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</a:p>
          <a:p>
            <a:pPr>
              <a:defRPr/>
            </a:pPr>
            <a:r>
              <a:rPr lang="tr-TR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Pantoprazole</a:t>
            </a:r>
            <a:endParaRPr lang="tr-TR" dirty="0">
              <a:solidFill>
                <a:srgbClr val="66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449" y="1173324"/>
            <a:ext cx="51793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VERY </a:t>
            </a:r>
            <a:r>
              <a:rPr lang="tr-TR" dirty="0" err="1" smtClean="0"/>
              <a:t>effective</a:t>
            </a:r>
            <a:r>
              <a:rPr lang="tr-TR" dirty="0" smtClean="0"/>
              <a:t> in </a:t>
            </a:r>
            <a:r>
              <a:rPr lang="tr-TR" dirty="0" err="1" smtClean="0"/>
              <a:t>suppressing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1749" name="Picture 41" descr="stomach_katzu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82" y="1922376"/>
            <a:ext cx="6715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420938" y="5168900"/>
            <a:ext cx="792162" cy="720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15888" y="6608763"/>
            <a:ext cx="68107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tr-TR" dirty="0"/>
              <a:t> </a:t>
            </a:r>
            <a:r>
              <a:rPr lang="tr-TR" dirty="0" err="1" smtClean="0"/>
              <a:t>Inhibit</a:t>
            </a:r>
            <a:r>
              <a:rPr lang="tr-TR" dirty="0" smtClean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in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release</a:t>
            </a:r>
            <a:r>
              <a:rPr lang="tr-TR" dirty="0" smtClean="0"/>
              <a:t>: </a:t>
            </a:r>
            <a:endParaRPr lang="tr-TR" dirty="0"/>
          </a:p>
          <a:p>
            <a:pPr>
              <a:buClr>
                <a:schemeClr val="tx1"/>
              </a:buClr>
            </a:pPr>
            <a:r>
              <a:rPr lang="tr-TR" dirty="0"/>
              <a:t>H</a:t>
            </a:r>
            <a:r>
              <a:rPr lang="tr-TR" baseline="30000" dirty="0" smtClean="0"/>
              <a:t>+</a:t>
            </a:r>
            <a:r>
              <a:rPr lang="tr-TR" dirty="0" smtClean="0"/>
              <a:t>-K</a:t>
            </a:r>
            <a:r>
              <a:rPr lang="tr-TR" baseline="30000" dirty="0"/>
              <a:t>+</a:t>
            </a:r>
            <a:r>
              <a:rPr lang="tr-TR" dirty="0"/>
              <a:t> </a:t>
            </a:r>
            <a:r>
              <a:rPr lang="tr-TR" dirty="0" err="1" smtClean="0"/>
              <a:t>ATPase</a:t>
            </a:r>
            <a:endParaRPr lang="tr-TR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tr-TR" dirty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dose</a:t>
            </a:r>
            <a:r>
              <a:rPr lang="tr-TR" dirty="0" smtClean="0"/>
              <a:t> </a:t>
            </a:r>
            <a:r>
              <a:rPr lang="tr-TR" dirty="0" err="1" smtClean="0"/>
              <a:t>lowers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secretion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97% </a:t>
            </a:r>
            <a:endParaRPr lang="tr-TR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dirty="0" err="1" smtClean="0"/>
              <a:t>Irreversible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/>
              <a:t> </a:t>
            </a:r>
            <a:r>
              <a:rPr lang="tr-TR" dirty="0" err="1" smtClean="0"/>
              <a:t>lasts</a:t>
            </a:r>
            <a:r>
              <a:rPr lang="tr-TR" dirty="0" smtClean="0"/>
              <a:t> </a:t>
            </a:r>
            <a:r>
              <a:rPr lang="tr-TR" dirty="0" err="1" smtClean="0"/>
              <a:t>until</a:t>
            </a:r>
            <a:r>
              <a:rPr lang="tr-TR" dirty="0" smtClean="0"/>
              <a:t>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enzymes</a:t>
            </a:r>
            <a:r>
              <a:rPr lang="tr-TR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synthesized</a:t>
            </a:r>
            <a:r>
              <a:rPr lang="tr-TR" dirty="0" smtClean="0"/>
              <a:t> (</a:t>
            </a:r>
            <a:r>
              <a:rPr lang="tr-TR" dirty="0" err="1" smtClean="0"/>
              <a:t>partial</a:t>
            </a:r>
            <a:r>
              <a:rPr lang="tr-TR" dirty="0" smtClean="0"/>
              <a:t> 3-5 </a:t>
            </a:r>
            <a:r>
              <a:rPr lang="tr-TR" dirty="0" err="1" smtClean="0"/>
              <a:t>days</a:t>
            </a:r>
            <a:r>
              <a:rPr lang="tr-TR" dirty="0" smtClean="0"/>
              <a:t>, </a:t>
            </a:r>
            <a:r>
              <a:rPr lang="tr-TR" dirty="0" err="1" smtClean="0"/>
              <a:t>several</a:t>
            </a:r>
            <a:r>
              <a:rPr lang="tr-TR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tr-TR" dirty="0" err="1" smtClean="0"/>
              <a:t>weeks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A0AB5-1D74-4C7B-B258-E2DF4B65356F}" type="slidenum">
              <a:rPr lang="tr-TR" smtClean="0">
                <a:solidFill>
                  <a:srgbClr val="3366FF"/>
                </a:solidFill>
              </a:rPr>
              <a:pPr>
                <a:defRPr/>
              </a:pPr>
              <a:t>32</a:t>
            </a:fld>
            <a:endParaRPr lang="tr-TR" dirty="0">
              <a:solidFill>
                <a:srgbClr val="3366FF"/>
              </a:solidFill>
            </a:endParaRPr>
          </a:p>
        </p:txBody>
      </p:sp>
      <p:sp>
        <p:nvSpPr>
          <p:cNvPr id="2" name="AutoShape 6" descr="lansor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7850"/>
            <a:ext cx="6858000" cy="656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 txBox="1">
            <a:spLocks/>
          </p:cNvSpPr>
          <p:nvPr/>
        </p:nvSpPr>
        <p:spPr bwMode="auto">
          <a:xfrm>
            <a:off x="4357688" y="9310688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solidFill>
                  <a:schemeClr val="tx1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-85725" y="376238"/>
            <a:ext cx="6828664" cy="822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10000"/>
              </a:spcAft>
              <a:buClr>
                <a:srgbClr val="FFFF00"/>
              </a:buClr>
            </a:pPr>
            <a:endParaRPr lang="tr-TR" sz="3600" u="sng" dirty="0" smtClean="0">
              <a:solidFill>
                <a:schemeClr val="tx1"/>
              </a:solidFill>
            </a:endParaRP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sz="3600" u="sng" dirty="0" err="1" smtClean="0">
                <a:solidFill>
                  <a:schemeClr val="tx1"/>
                </a:solidFill>
              </a:rPr>
              <a:t>Treatment</a:t>
            </a:r>
            <a:r>
              <a:rPr lang="tr-TR" sz="3600" u="sng" dirty="0" smtClean="0">
                <a:solidFill>
                  <a:schemeClr val="tx1"/>
                </a:solidFill>
              </a:rPr>
              <a:t> </a:t>
            </a:r>
            <a:r>
              <a:rPr lang="tr-TR" sz="3600" u="sng" dirty="0" err="1" smtClean="0">
                <a:solidFill>
                  <a:schemeClr val="tx1"/>
                </a:solidFill>
              </a:rPr>
              <a:t>should</a:t>
            </a:r>
            <a:r>
              <a:rPr lang="tr-TR" sz="3600" u="sng" dirty="0" smtClean="0">
                <a:solidFill>
                  <a:schemeClr val="tx1"/>
                </a:solidFill>
              </a:rPr>
              <a:t> be </a:t>
            </a:r>
            <a:r>
              <a:rPr lang="tr-TR" sz="3600" u="sng" dirty="0" err="1" smtClean="0">
                <a:solidFill>
                  <a:schemeClr val="tx1"/>
                </a:solidFill>
              </a:rPr>
              <a:t>limited</a:t>
            </a:r>
            <a:r>
              <a:rPr lang="tr-TR" sz="3600" u="sng" dirty="0" smtClean="0">
                <a:solidFill>
                  <a:schemeClr val="tx1"/>
                </a:solidFill>
              </a:rPr>
              <a:t> </a:t>
            </a:r>
            <a:r>
              <a:rPr lang="tr-TR" sz="3600" u="sng" dirty="0" err="1" smtClean="0">
                <a:solidFill>
                  <a:schemeClr val="tx1"/>
                </a:solidFill>
              </a:rPr>
              <a:t>to</a:t>
            </a:r>
            <a:r>
              <a:rPr lang="tr-TR" sz="3600" u="sng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sz="3600" u="sng" dirty="0" smtClean="0">
                <a:solidFill>
                  <a:schemeClr val="tx1"/>
                </a:solidFill>
              </a:rPr>
              <a:t>4-8 </a:t>
            </a:r>
            <a:r>
              <a:rPr lang="tr-TR" sz="3600" u="sng" dirty="0" err="1" smtClean="0">
                <a:solidFill>
                  <a:schemeClr val="tx1"/>
                </a:solidFill>
              </a:rPr>
              <a:t>weeks</a:t>
            </a:r>
            <a:endParaRPr lang="tr-TR" sz="3600" u="sng" dirty="0">
              <a:solidFill>
                <a:schemeClr val="tx1"/>
              </a:solidFill>
            </a:endParaRPr>
          </a:p>
          <a:p>
            <a:pPr>
              <a:spcAft>
                <a:spcPct val="10000"/>
              </a:spcAft>
              <a:buClr>
                <a:srgbClr val="FFFF00"/>
              </a:buClr>
              <a:buFontTx/>
              <a:buChar char="•"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spcAft>
                <a:spcPct val="10000"/>
              </a:spcAft>
              <a:buClr>
                <a:srgbClr val="FFFF00"/>
              </a:buClr>
              <a:buFontTx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Minor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adverse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effects</a:t>
            </a:r>
            <a:r>
              <a:rPr lang="tr-TR" dirty="0" smtClean="0">
                <a:solidFill>
                  <a:schemeClr val="tx1"/>
                </a:solidFill>
              </a:rPr>
              <a:t> of H</a:t>
            </a:r>
            <a:r>
              <a:rPr lang="tr-TR" baseline="-25000" dirty="0" smtClean="0">
                <a:solidFill>
                  <a:schemeClr val="tx1"/>
                </a:solidFill>
              </a:rPr>
              <a:t>2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blockers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dirty="0" err="1" smtClean="0">
                <a:solidFill>
                  <a:schemeClr val="tx1"/>
                </a:solidFill>
              </a:rPr>
              <a:t>may</a:t>
            </a:r>
            <a:r>
              <a:rPr lang="tr-TR" dirty="0" smtClean="0">
                <a:solidFill>
                  <a:schemeClr val="tx1"/>
                </a:solidFill>
              </a:rPr>
              <a:t> be </a:t>
            </a:r>
            <a:r>
              <a:rPr lang="tr-TR" dirty="0" err="1" smtClean="0">
                <a:solidFill>
                  <a:schemeClr val="tx1"/>
                </a:solidFill>
              </a:rPr>
              <a:t>seen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with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PPIs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spcAft>
                <a:spcPct val="100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chemeClr val="tx1"/>
                </a:solidFill>
              </a:rPr>
              <a:t>Chronic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suppression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acid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secretion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may</a:t>
            </a:r>
            <a:endParaRPr lang="tr-TR" dirty="0" smtClean="0">
              <a:solidFill>
                <a:schemeClr val="tx1"/>
              </a:solidFill>
            </a:endParaRP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dirty="0" err="1" smtClean="0">
                <a:solidFill>
                  <a:schemeClr val="tx1"/>
                </a:solidFill>
              </a:rPr>
              <a:t>induce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gastric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epithelial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hyperplasia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ct val="10000"/>
              </a:spcAft>
              <a:buClr>
                <a:srgbClr val="FFFF00"/>
              </a:buClr>
            </a:pP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sz="3600" dirty="0" smtClean="0">
                <a:solidFill>
                  <a:srgbClr val="FFFF00"/>
                </a:solidFill>
              </a:rPr>
              <a:t>OTC </a:t>
            </a:r>
            <a:r>
              <a:rPr lang="tr-TR" sz="3600" dirty="0" err="1" smtClean="0">
                <a:solidFill>
                  <a:srgbClr val="FFFF00"/>
                </a:solidFill>
              </a:rPr>
              <a:t>use</a:t>
            </a:r>
            <a:r>
              <a:rPr lang="tr-TR" sz="3600" dirty="0" smtClean="0">
                <a:solidFill>
                  <a:srgbClr val="FFFF00"/>
                </a:solidFill>
              </a:rPr>
              <a:t>: </a:t>
            </a: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sz="3600" dirty="0" smtClean="0">
                <a:solidFill>
                  <a:srgbClr val="FFFF00"/>
                </a:solidFill>
              </a:rPr>
              <a:t>14 </a:t>
            </a:r>
            <a:r>
              <a:rPr lang="tr-TR" sz="3600" dirty="0" err="1" smtClean="0">
                <a:solidFill>
                  <a:srgbClr val="FFFF00"/>
                </a:solidFill>
              </a:rPr>
              <a:t>days</a:t>
            </a:r>
            <a:endParaRPr lang="tr-TR" sz="3600" dirty="0" smtClean="0">
              <a:solidFill>
                <a:srgbClr val="FFFF00"/>
              </a:solidFill>
            </a:endParaRP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sz="3600" dirty="0" smtClean="0">
                <a:solidFill>
                  <a:srgbClr val="FFFF00"/>
                </a:solidFill>
              </a:rPr>
              <a:t>20 mg </a:t>
            </a:r>
            <a:r>
              <a:rPr lang="tr-TR" sz="3600" dirty="0" err="1" smtClean="0">
                <a:solidFill>
                  <a:srgbClr val="FFFF00"/>
                </a:solidFill>
              </a:rPr>
              <a:t>omeprazole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err="1" smtClean="0">
                <a:solidFill>
                  <a:srgbClr val="FFFF00"/>
                </a:solidFill>
              </a:rPr>
              <a:t>before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err="1" smtClean="0">
                <a:solidFill>
                  <a:srgbClr val="FFFF00"/>
                </a:solidFill>
              </a:rPr>
              <a:t>breakfast</a:t>
            </a:r>
            <a:endParaRPr lang="tr-TR" sz="3600" dirty="0" smtClean="0">
              <a:solidFill>
                <a:srgbClr val="FFFF00"/>
              </a:solidFill>
            </a:endParaRP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sz="3600" dirty="0" err="1" smtClean="0">
                <a:solidFill>
                  <a:srgbClr val="FFFF00"/>
                </a:solidFill>
              </a:rPr>
              <a:t>for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err="1" smtClean="0">
                <a:solidFill>
                  <a:srgbClr val="FFFF00"/>
                </a:solidFill>
              </a:rPr>
              <a:t>patients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err="1" smtClean="0">
                <a:solidFill>
                  <a:srgbClr val="FFFF00"/>
                </a:solidFill>
              </a:rPr>
              <a:t>with</a:t>
            </a:r>
            <a:r>
              <a:rPr lang="tr-TR" sz="3600" dirty="0" smtClean="0">
                <a:solidFill>
                  <a:srgbClr val="FFFF00"/>
                </a:solidFill>
              </a:rPr>
              <a:t> &gt; 2 </a:t>
            </a:r>
            <a:r>
              <a:rPr lang="tr-TR" sz="3600" dirty="0" err="1" smtClean="0">
                <a:solidFill>
                  <a:srgbClr val="FFFF00"/>
                </a:solidFill>
              </a:rPr>
              <a:t>reflux</a:t>
            </a:r>
            <a:endParaRPr lang="tr-TR" sz="3600" dirty="0" smtClean="0">
              <a:solidFill>
                <a:srgbClr val="FFFF00"/>
              </a:solidFill>
            </a:endParaRPr>
          </a:p>
          <a:p>
            <a:pPr>
              <a:spcAft>
                <a:spcPct val="10000"/>
              </a:spcAft>
              <a:buClr>
                <a:srgbClr val="FFFF00"/>
              </a:buClr>
            </a:pPr>
            <a:r>
              <a:rPr lang="tr-TR" sz="3600" dirty="0" smtClean="0">
                <a:solidFill>
                  <a:srgbClr val="FFFF00"/>
                </a:solidFill>
              </a:rPr>
              <a:t>	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997200" y="8791576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  <a:sym typeface="Wingdings" pitchFamily="2" charset="2"/>
              </a:rPr>
              <a:t>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 AOB </a:t>
            </a:r>
            <a:fld id="{152F93FB-B14B-4000-8B74-AD5369F0782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1772816" y="1352600"/>
            <a:ext cx="2990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CC00CC"/>
              </a:buClr>
            </a:pPr>
            <a:r>
              <a:rPr lang="tr-TR" sz="3200" dirty="0">
                <a:solidFill>
                  <a:schemeClr val="tx1"/>
                </a:solidFill>
              </a:rPr>
              <a:t>«</a:t>
            </a:r>
            <a:r>
              <a:rPr lang="tr-TR" sz="3200" dirty="0" err="1" smtClean="0">
                <a:solidFill>
                  <a:schemeClr val="tx1"/>
                </a:solidFill>
              </a:rPr>
              <a:t>Enteric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coated</a:t>
            </a:r>
            <a:r>
              <a:rPr lang="tr-TR" sz="3200" dirty="0" smtClean="0">
                <a:solidFill>
                  <a:schemeClr val="tx1"/>
                </a:solidFill>
              </a:rPr>
              <a:t>»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7" y="3495558"/>
            <a:ext cx="1987167" cy="35345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r="3917"/>
          <a:stretch/>
        </p:blipFill>
        <p:spPr>
          <a:xfrm>
            <a:off x="2274784" y="3495558"/>
            <a:ext cx="4477708" cy="33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2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021288" y="9178616"/>
            <a:ext cx="571500" cy="528638"/>
          </a:xfrm>
        </p:spPr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36398"/>
              </p:ext>
            </p:extLst>
          </p:nvPr>
        </p:nvGraphicFramePr>
        <p:xfrm>
          <a:off x="-2029" y="1014117"/>
          <a:ext cx="6741369" cy="458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err="1" smtClean="0">
                          <a:latin typeface="Calibri" pitchFamily="34" charset="0"/>
                        </a:rPr>
                        <a:t>Drug</a:t>
                      </a:r>
                      <a:endParaRPr lang="en-US" sz="3200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 smtClean="0">
                          <a:latin typeface="Calibri" pitchFamily="34" charset="0"/>
                        </a:rPr>
                        <a:t>Effective</a:t>
                      </a:r>
                      <a:r>
                        <a:rPr lang="tr-TR" sz="3200" baseline="0" dirty="0" smtClean="0">
                          <a:latin typeface="Calibri" pitchFamily="34" charset="0"/>
                        </a:rPr>
                        <a:t> in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itchFamily="34" charset="0"/>
                        </a:rPr>
                        <a:t>How </a:t>
                      </a:r>
                      <a:r>
                        <a:rPr lang="tr-TR" sz="3200" dirty="0" err="1" smtClean="0">
                          <a:latin typeface="Calibri" pitchFamily="34" charset="0"/>
                        </a:rPr>
                        <a:t>long</a:t>
                      </a:r>
                      <a:r>
                        <a:rPr lang="tr-TR" sz="3200" dirty="0" smtClean="0">
                          <a:latin typeface="Calibri" pitchFamily="34" charset="0"/>
                        </a:rPr>
                        <a:t>?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06">
                <a:tc>
                  <a:txBody>
                    <a:bodyPr/>
                    <a:lstStyle/>
                    <a:p>
                      <a:r>
                        <a:rPr lang="tr-TR" sz="3200" dirty="0" err="1" smtClean="0">
                          <a:latin typeface="Calibri" pitchFamily="34" charset="0"/>
                        </a:rPr>
                        <a:t>Antacids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&lt;5’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20-30’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06"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H</a:t>
                      </a:r>
                      <a:r>
                        <a:rPr lang="tr-TR" sz="3200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tr-TR" sz="3200" dirty="0" smtClean="0">
                          <a:latin typeface="Calibri" pitchFamily="34" charset="0"/>
                        </a:rPr>
                        <a:t>RAs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30-45’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4-10 </a:t>
                      </a:r>
                      <a:r>
                        <a:rPr lang="tr-TR" sz="3200" dirty="0" err="1" smtClean="0">
                          <a:latin typeface="Calibri" pitchFamily="34" charset="0"/>
                        </a:rPr>
                        <a:t>sa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>
                          <a:latin typeface="Calibri" pitchFamily="34" charset="0"/>
                        </a:rPr>
                        <a:t>H</a:t>
                      </a:r>
                      <a:r>
                        <a:rPr lang="tr-TR" sz="3200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tr-TR" sz="3200" dirty="0" smtClean="0">
                          <a:latin typeface="Calibri" pitchFamily="34" charset="0"/>
                        </a:rPr>
                        <a:t>RA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err="1" smtClean="0">
                          <a:latin typeface="Calibri" pitchFamily="34" charset="0"/>
                        </a:rPr>
                        <a:t>antacid</a:t>
                      </a:r>
                      <a:endParaRPr lang="en-US" sz="3200" dirty="0" smtClean="0">
                        <a:latin typeface="Calibri" pitchFamily="34" charset="0"/>
                      </a:endParaRPr>
                    </a:p>
                    <a:p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>
                          <a:latin typeface="Calibri" pitchFamily="34" charset="0"/>
                        </a:rPr>
                        <a:t>&lt;5’</a:t>
                      </a:r>
                      <a:endParaRPr lang="en-US" sz="3200" dirty="0" smtClean="0">
                        <a:latin typeface="Calibri" pitchFamily="34" charset="0"/>
                      </a:endParaRPr>
                    </a:p>
                    <a:p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8-10 </a:t>
                      </a:r>
                      <a:r>
                        <a:rPr lang="tr-TR" sz="3200" dirty="0" err="1" smtClean="0">
                          <a:latin typeface="Calibri" pitchFamily="34" charset="0"/>
                        </a:rPr>
                        <a:t>sa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06"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PPI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2-3 </a:t>
                      </a:r>
                      <a:r>
                        <a:rPr lang="tr-TR" sz="3200" dirty="0" err="1" smtClean="0">
                          <a:latin typeface="Calibri" pitchFamily="34" charset="0"/>
                        </a:rPr>
                        <a:t>hrs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12-24 </a:t>
                      </a:r>
                      <a:r>
                        <a:rPr lang="tr-TR" sz="3200" dirty="0" err="1" smtClean="0">
                          <a:latin typeface="Calibri" pitchFamily="34" charset="0"/>
                        </a:rPr>
                        <a:t>hrs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1196752" y="416496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tr-TR" sz="3200" b="1" spc="3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Reflux</a:t>
            </a:r>
            <a:r>
              <a:rPr lang="tr-TR" sz="3200" b="1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tr-TR" sz="3200" b="1" spc="3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treatment</a:t>
            </a:r>
            <a:endParaRPr lang="en-US" sz="3200" b="1" spc="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80070" y="6345401"/>
            <a:ext cx="5949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Combining PPIs and H2RAs adds to cost without enhancing healing. </a:t>
            </a:r>
            <a:endParaRPr lang="tr-TR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cs typeface="Calibri" panose="020F0502020204030204" pitchFamily="34" charset="0"/>
              </a:rPr>
              <a:t>Although </a:t>
            </a:r>
            <a:r>
              <a:rPr lang="en-US" dirty="0">
                <a:solidFill>
                  <a:srgbClr val="FFFF00"/>
                </a:solidFill>
                <a:cs typeface="Calibri" panose="020F0502020204030204" pitchFamily="34" charset="0"/>
              </a:rPr>
              <a:t>antacids and </a:t>
            </a:r>
            <a:r>
              <a:rPr lang="tr-TR" dirty="0" err="1" smtClean="0">
                <a:solidFill>
                  <a:srgbClr val="FFFF00"/>
                </a:solidFill>
                <a:cs typeface="Calibri" panose="020F0502020204030204" pitchFamily="34" charset="0"/>
              </a:rPr>
              <a:t>sulralfate</a:t>
            </a:r>
            <a:r>
              <a:rPr lang="tr-TR" dirty="0" smtClean="0">
                <a:solidFill>
                  <a:srgbClr val="FFFF00"/>
                </a:solidFill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cs typeface="Calibri" panose="020F0502020204030204" pitchFamily="34" charset="0"/>
              </a:rPr>
              <a:t>can </a:t>
            </a:r>
            <a:r>
              <a:rPr lang="en-US" dirty="0">
                <a:solidFill>
                  <a:srgbClr val="FFFF00"/>
                </a:solidFill>
                <a:cs typeface="Calibri" panose="020F0502020204030204" pitchFamily="34" charset="0"/>
              </a:rPr>
              <a:t>heal duodenal ulcers, they are not routinely recommended to treat peptic ulcers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as PPIs heal ulcers more rapidly and to a greater extent.</a:t>
            </a:r>
          </a:p>
        </p:txBody>
      </p:sp>
    </p:spTree>
    <p:extLst>
      <p:ext uri="{BB962C8B-B14F-4D97-AF65-F5344CB8AC3E}">
        <p14:creationId xmlns:p14="http://schemas.microsoft.com/office/powerpoint/2010/main" val="39155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14E8-9738-4B51-869F-B79460D5205A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pic>
        <p:nvPicPr>
          <p:cNvPr id="3074" name="Picture 2" descr="Image result for reflux in bab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10" y="122775"/>
            <a:ext cx="33388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721196" y="8916094"/>
            <a:ext cx="522240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>
                <a:solidFill>
                  <a:srgbClr val="FFFF00"/>
                </a:solidFill>
                <a:hlinkClick r:id="rId3"/>
              </a:rPr>
              <a:t>https://www.babycentre.co.uk/a567208/reflux#ixzz4uVtcTrtl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-3831" y="2285791"/>
            <a:ext cx="6597352" cy="683264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Feed baby </a:t>
            </a:r>
            <a:r>
              <a:rPr lang="en-US" dirty="0">
                <a:solidFill>
                  <a:srgbClr val="FFFF00"/>
                </a:solidFill>
              </a:rPr>
              <a:t>in an </a:t>
            </a:r>
            <a:r>
              <a:rPr lang="en-US" dirty="0" smtClean="0">
                <a:solidFill>
                  <a:srgbClr val="FFFF00"/>
                </a:solidFill>
              </a:rPr>
              <a:t>upright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position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Hold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upright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for 20 minutes to 30 minutes after each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feed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Try giving your baby smaller, but more frequent, </a:t>
            </a:r>
            <a:r>
              <a:rPr lang="tr-TR" dirty="0" err="1" smtClean="0">
                <a:solidFill>
                  <a:srgbClr val="FFFF00"/>
                </a:solidFill>
              </a:rPr>
              <a:t>feeds</a:t>
            </a:r>
            <a:endParaRPr lang="en-US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tr-TR" dirty="0" err="1" smtClean="0">
                <a:solidFill>
                  <a:schemeClr val="bg2">
                    <a:lumMod val="75000"/>
                  </a:schemeClr>
                </a:solidFill>
              </a:rPr>
              <a:t>bottle-feeding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burp him every </a:t>
            </a:r>
            <a:r>
              <a:rPr lang="en-US" sz="3200" dirty="0">
                <a:solidFill>
                  <a:schemeClr val="tx1"/>
                </a:solidFill>
              </a:rPr>
              <a:t>two minutes or three minutes during feeds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and make sure that the hole in the teat isn't too large.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teat that's too big can cause milk to come out too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fast</a:t>
            </a:r>
            <a:endParaRPr lang="tr-T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63" y="-159568"/>
            <a:ext cx="6795691" cy="89562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320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Dispepsia</a:t>
            </a:r>
            <a:r>
              <a:rPr lang="tr-TR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3200" i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tr-TR" sz="3200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i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digestion</a:t>
            </a:r>
            <a:r>
              <a:rPr lang="tr-TR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32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Discomfort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around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epigastrum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err="1" smtClean="0">
                <a:solidFill>
                  <a:srgbClr val="FFFF00"/>
                </a:solidFill>
              </a:rPr>
              <a:t>constant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or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repetitive</a:t>
            </a:r>
            <a:endParaRPr lang="tr-TR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Subjective</a:t>
            </a:r>
            <a:r>
              <a:rPr lang="tr-TR" sz="3200" dirty="0" smtClean="0">
                <a:solidFill>
                  <a:srgbClr val="FFFF00"/>
                </a:solidFill>
              </a:rPr>
              <a:t>, not </a:t>
            </a:r>
            <a:r>
              <a:rPr lang="tr-TR" sz="3200" dirty="0" err="1" smtClean="0">
                <a:solidFill>
                  <a:srgbClr val="FFFF00"/>
                </a:solidFill>
              </a:rPr>
              <a:t>pain-like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more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bloated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err="1" smtClean="0">
                <a:solidFill>
                  <a:srgbClr val="FFFF00"/>
                </a:solidFill>
              </a:rPr>
              <a:t>fullness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err="1" smtClean="0">
                <a:solidFill>
                  <a:srgbClr val="FFFF00"/>
                </a:solidFill>
              </a:rPr>
              <a:t>sometimes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nausea</a:t>
            </a:r>
            <a:endParaRPr lang="tr-TR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A</a:t>
            </a:r>
            <a:r>
              <a:rPr lang="tr-TR" sz="3200" dirty="0" err="1" smtClean="0">
                <a:solidFill>
                  <a:srgbClr val="FFFF00"/>
                </a:solidFill>
              </a:rPr>
              <a:t>ssociated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with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alcohol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err="1" smtClean="0">
                <a:solidFill>
                  <a:srgbClr val="FFFF00"/>
                </a:solidFill>
              </a:rPr>
              <a:t>smoking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err="1" smtClean="0">
                <a:solidFill>
                  <a:srgbClr val="FFFF00"/>
                </a:solidFill>
              </a:rPr>
              <a:t>stress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endParaRPr lang="tr-TR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rgbClr val="FFFF00"/>
                </a:solidFill>
              </a:rPr>
              <a:t> GERD, </a:t>
            </a:r>
            <a:r>
              <a:rPr lang="tr-TR" sz="3200" dirty="0" err="1" smtClean="0">
                <a:solidFill>
                  <a:srgbClr val="FFFF00"/>
                </a:solidFill>
              </a:rPr>
              <a:t>gastric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cancer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>
                <a:solidFill>
                  <a:srgbClr val="FFFF00"/>
                </a:solidFill>
              </a:rPr>
              <a:t>H. </a:t>
            </a:r>
            <a:r>
              <a:rPr lang="tr-TR" sz="3200" dirty="0" err="1">
                <a:solidFill>
                  <a:srgbClr val="FFFF00"/>
                </a:solidFill>
              </a:rPr>
              <a:t>pylori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infection</a:t>
            </a:r>
            <a:r>
              <a:rPr lang="tr-TR" sz="3200" dirty="0" smtClean="0">
                <a:solidFill>
                  <a:srgbClr val="FFFF00"/>
                </a:solidFill>
              </a:rPr>
              <a:t>, GI </a:t>
            </a:r>
            <a:r>
              <a:rPr lang="tr-TR" sz="3200" dirty="0" err="1" smtClean="0">
                <a:solidFill>
                  <a:srgbClr val="FFFF00"/>
                </a:solidFill>
              </a:rPr>
              <a:t>dysmotility</a:t>
            </a:r>
            <a:endParaRPr lang="tr-TR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Drugs</a:t>
            </a:r>
            <a:r>
              <a:rPr lang="tr-TR" sz="3200" dirty="0" smtClean="0">
                <a:solidFill>
                  <a:srgbClr val="FFFF00"/>
                </a:solidFill>
              </a:rPr>
              <a:t>: NSAID, </a:t>
            </a:r>
            <a:r>
              <a:rPr lang="en-US" sz="3200" dirty="0" smtClean="0">
                <a:solidFill>
                  <a:srgbClr val="FFFF00"/>
                </a:solidFill>
              </a:rPr>
              <a:t>bisphosphonates</a:t>
            </a:r>
            <a:r>
              <a:rPr lang="tr-TR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err="1" smtClean="0">
                <a:solidFill>
                  <a:srgbClr val="FFFF00"/>
                </a:solidFill>
              </a:rPr>
              <a:t>supplements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containing</a:t>
            </a:r>
            <a:r>
              <a:rPr lang="tr-TR" sz="3200" dirty="0" smtClean="0">
                <a:solidFill>
                  <a:srgbClr val="FFFF00"/>
                </a:solidFill>
              </a:rPr>
              <a:t> Fe </a:t>
            </a:r>
            <a:r>
              <a:rPr lang="tr-TR" sz="3200" dirty="0" err="1" smtClean="0">
                <a:solidFill>
                  <a:srgbClr val="FFFF00"/>
                </a:solidFill>
              </a:rPr>
              <a:t>or</a:t>
            </a:r>
            <a:r>
              <a:rPr lang="tr-TR" sz="3200" dirty="0" smtClean="0">
                <a:solidFill>
                  <a:srgbClr val="FFFF00"/>
                </a:solidFill>
              </a:rPr>
              <a:t> K, </a:t>
            </a:r>
            <a:r>
              <a:rPr lang="tr-TR" sz="3200" dirty="0" err="1" smtClean="0">
                <a:solidFill>
                  <a:srgbClr val="FFFF00"/>
                </a:solidFill>
              </a:rPr>
              <a:t>some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Abs</a:t>
            </a:r>
            <a:r>
              <a:rPr lang="tr-TR" sz="3200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BBDB5-56F5-4568-B11B-06A49823DFAA}" type="slidenum">
              <a:rPr lang="tr-TR" smtClean="0">
                <a:solidFill>
                  <a:srgbClr val="3366FF"/>
                </a:solidFill>
              </a:rPr>
              <a:pPr>
                <a:defRPr/>
              </a:pPr>
              <a:t>5</a:t>
            </a:fld>
            <a:endParaRPr lang="tr-TR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 txBox="1">
            <a:spLocks/>
          </p:cNvSpPr>
          <p:nvPr/>
        </p:nvSpPr>
        <p:spPr bwMode="auto">
          <a:xfrm>
            <a:off x="4365104" y="9460293"/>
            <a:ext cx="2171700" cy="32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 dirty="0">
                <a:solidFill>
                  <a:schemeClr val="tx1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85750" y="4381500"/>
            <a:ext cx="6357938" cy="493981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 smtClean="0"/>
              <a:t> </a:t>
            </a:r>
            <a:r>
              <a:rPr lang="tr-TR" dirty="0" err="1" smtClean="0"/>
              <a:t>Fatty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, </a:t>
            </a:r>
            <a:r>
              <a:rPr lang="tr-TR" dirty="0" err="1" smtClean="0"/>
              <a:t>fried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, </a:t>
            </a:r>
            <a:r>
              <a:rPr lang="tr-TR" dirty="0" err="1" smtClean="0"/>
              <a:t>spices</a:t>
            </a:r>
            <a:endParaRPr lang="tr-TR" dirty="0" smtClean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(</a:t>
            </a:r>
            <a:r>
              <a:rPr lang="tr-TR" dirty="0" err="1" smtClean="0"/>
              <a:t>tomato</a:t>
            </a:r>
            <a:r>
              <a:rPr lang="tr-TR" dirty="0" smtClean="0"/>
              <a:t>, </a:t>
            </a:r>
            <a:r>
              <a:rPr lang="tr-TR" dirty="0" err="1" smtClean="0"/>
              <a:t>citrus</a:t>
            </a:r>
            <a:r>
              <a:rPr lang="tr-TR" dirty="0" smtClean="0"/>
              <a:t>, </a:t>
            </a:r>
            <a:r>
              <a:rPr lang="tr-TR" dirty="0" err="1" smtClean="0"/>
              <a:t>caffeine</a:t>
            </a:r>
            <a:r>
              <a:rPr lang="tr-TR" dirty="0" smtClean="0"/>
              <a:t>) </a:t>
            </a:r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 smtClean="0"/>
              <a:t> </a:t>
            </a:r>
            <a:r>
              <a:rPr lang="tr-TR" dirty="0" err="1" smtClean="0"/>
              <a:t>Alcohol</a:t>
            </a:r>
            <a:r>
              <a:rPr lang="tr-TR" dirty="0" smtClean="0"/>
              <a:t> </a:t>
            </a:r>
            <a:endParaRPr lang="en-US" dirty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err="1" smtClean="0"/>
              <a:t>Tight</a:t>
            </a:r>
            <a:r>
              <a:rPr lang="tr-TR" dirty="0" smtClean="0"/>
              <a:t> </a:t>
            </a:r>
            <a:r>
              <a:rPr lang="tr-TR" dirty="0" err="1" smtClean="0"/>
              <a:t>clothing</a:t>
            </a:r>
            <a:endParaRPr lang="en-US" dirty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SMOKING!!</a:t>
            </a:r>
            <a:endParaRPr lang="en-US" dirty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High BMI</a:t>
            </a:r>
            <a:endParaRPr lang="en-US" dirty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err="1" smtClean="0"/>
              <a:t>Elevate</a:t>
            </a:r>
            <a:r>
              <a:rPr lang="tr-TR" dirty="0" smtClean="0"/>
              <a:t> </a:t>
            </a:r>
            <a:r>
              <a:rPr lang="tr-TR" dirty="0" err="1" smtClean="0"/>
              <a:t>head</a:t>
            </a:r>
            <a:endParaRPr lang="en-US" dirty="0"/>
          </a:p>
          <a:p>
            <a:pPr>
              <a:spcAft>
                <a:spcPts val="600"/>
              </a:spcAft>
              <a:buClr>
                <a:srgbClr val="FF00FF"/>
              </a:buClr>
              <a:buFont typeface="Arial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Stop </a:t>
            </a:r>
            <a:r>
              <a:rPr lang="tr-TR" dirty="0" err="1" smtClean="0"/>
              <a:t>eating</a:t>
            </a:r>
            <a:r>
              <a:rPr lang="tr-TR" dirty="0" smtClean="0"/>
              <a:t>/</a:t>
            </a:r>
            <a:r>
              <a:rPr lang="tr-TR" dirty="0" err="1" smtClean="0"/>
              <a:t>drinking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 3 </a:t>
            </a:r>
            <a:r>
              <a:rPr lang="tr-TR" dirty="0" err="1" smtClean="0"/>
              <a:t>hrs</a:t>
            </a:r>
            <a:r>
              <a:rPr lang="tr-TR" dirty="0" smtClean="0"/>
              <a:t> </a:t>
            </a:r>
            <a:r>
              <a:rPr lang="tr-TR" dirty="0" err="1" smtClean="0"/>
              <a:t>bedtime</a:t>
            </a:r>
            <a:endParaRPr lang="en-US" dirty="0"/>
          </a:p>
        </p:txBody>
      </p:sp>
      <p:sp>
        <p:nvSpPr>
          <p:cNvPr id="2" name="AutoShape 2" descr="Image result for elevated head while slee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elevated head while sleep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4" descr="Image result for stop smok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6" descr="Image result for stop smok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8" descr="Image result for stop smok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 txBox="1">
            <a:spLocks/>
          </p:cNvSpPr>
          <p:nvPr/>
        </p:nvSpPr>
        <p:spPr bwMode="auto">
          <a:xfrm>
            <a:off x="4149725" y="9544050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latin typeface="Comic Sans MS" pitchFamily="66" charset="0"/>
              </a:rPr>
              <a:t>OTC DRUGS, AOB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63" y="381000"/>
            <a:ext cx="48479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ANTACIDS / </a:t>
            </a:r>
            <a:r>
              <a:rPr lang="tr-TR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</a:t>
            </a:r>
            <a:r>
              <a:rPr lang="tr-T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tr-T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heartburn</a:t>
            </a:r>
            <a:endParaRPr lang="tr-TR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6477" y="1064568"/>
            <a:ext cx="6994287" cy="526297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  <a:defRPr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neutralize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gastric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Clr>
                <a:srgbClr val="FF00FF"/>
              </a:buClr>
              <a:buFont typeface="Arial" panose="020B0604020202020204" pitchFamily="34" charset="0"/>
              <a:buChar char="•"/>
              <a:defRPr/>
            </a:pP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Gastric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pH&gt;5 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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inhibit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pepsine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activation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  <a:defRPr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Stimulate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PG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  <a:defRPr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No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absoption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except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sodium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bicarbonate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  <a:defRPr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Used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for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peptic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ulcer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no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longer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defRPr/>
            </a:pP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H2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receptor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blockers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PPI 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57200" indent="-457200">
              <a:lnSpc>
                <a:spcPct val="150000"/>
              </a:lnSpc>
              <a:buClr>
                <a:srgbClr val="FF00FF"/>
              </a:buClr>
              <a:buFont typeface="Arial" panose="020B0604020202020204" pitchFamily="34" charset="0"/>
              <a:buChar char="•"/>
              <a:defRPr/>
            </a:pP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Symptomatic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relief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for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heartburn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but</a:t>
            </a:r>
          </a:p>
          <a:p>
            <a:pPr>
              <a:lnSpc>
                <a:spcPct val="150000"/>
              </a:lnSpc>
              <a:buClr>
                <a:srgbClr val="FF00FF"/>
              </a:buClr>
              <a:defRPr/>
            </a:pP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no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study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that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report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efficacy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9FC98-C44C-47BA-B275-0DEAF3F7E631}" type="slidenum">
              <a:rPr lang="tr-TR" smtClean="0">
                <a:solidFill>
                  <a:srgbClr val="3366FF"/>
                </a:solidFill>
              </a:rPr>
              <a:pPr>
                <a:defRPr/>
              </a:pPr>
              <a:t>7</a:t>
            </a:fld>
            <a:endParaRPr lang="tr-TR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 txBox="1">
            <a:spLocks/>
          </p:cNvSpPr>
          <p:nvPr/>
        </p:nvSpPr>
        <p:spPr bwMode="auto">
          <a:xfrm>
            <a:off x="4357688" y="9310688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solidFill>
                  <a:schemeClr val="tx1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42875" y="238125"/>
            <a:ext cx="6643688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Aim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should</a:t>
            </a:r>
            <a:r>
              <a:rPr lang="tr-TR" dirty="0" smtClean="0">
                <a:solidFill>
                  <a:schemeClr val="tx1"/>
                </a:solidFill>
              </a:rPr>
              <a:t> be </a:t>
            </a:r>
            <a:r>
              <a:rPr lang="tr-TR" dirty="0" err="1" smtClean="0">
                <a:solidFill>
                  <a:schemeClr val="tx1"/>
                </a:solidFill>
              </a:rPr>
              <a:t>treatment</a:t>
            </a:r>
            <a:r>
              <a:rPr lang="tr-TR" dirty="0" smtClean="0">
                <a:solidFill>
                  <a:schemeClr val="tx1"/>
                </a:solidFill>
              </a:rPr>
              <a:t>, not </a:t>
            </a:r>
            <a:r>
              <a:rPr lang="tr-TR" dirty="0" err="1" smtClean="0">
                <a:solidFill>
                  <a:schemeClr val="tx1"/>
                </a:solidFill>
              </a:rPr>
              <a:t>only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symptomatic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relief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prn</a:t>
            </a:r>
            <a:r>
              <a:rPr lang="tr-TR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pro </a:t>
            </a:r>
            <a:r>
              <a:rPr lang="en-US" dirty="0">
                <a:solidFill>
                  <a:srgbClr val="FFFF00"/>
                </a:solidFill>
              </a:rPr>
              <a:t>re </a:t>
            </a:r>
            <a:r>
              <a:rPr lang="en-US" dirty="0" err="1" smtClean="0">
                <a:solidFill>
                  <a:srgbClr val="FFFF00"/>
                </a:solidFill>
              </a:rPr>
              <a:t>nata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1"/>
                </a:solidFill>
              </a:rPr>
              <a:t>in OTC </a:t>
            </a:r>
            <a:r>
              <a:rPr lang="tr-TR" dirty="0" err="1" smtClean="0">
                <a:solidFill>
                  <a:schemeClr val="tx1"/>
                </a:solidFill>
              </a:rPr>
              <a:t>setting</a:t>
            </a:r>
            <a:r>
              <a:rPr lang="tr-TR" dirty="0" smtClean="0">
                <a:solidFill>
                  <a:schemeClr val="tx1"/>
                </a:solidFill>
              </a:rPr>
              <a:t> 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Tb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or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liquid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 ½ - 1 </a:t>
            </a:r>
            <a:r>
              <a:rPr lang="tr-TR" dirty="0" err="1" smtClean="0">
                <a:solidFill>
                  <a:schemeClr val="tx1"/>
                </a:solidFill>
              </a:rPr>
              <a:t>hr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after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meals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or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before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bedtime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Antacids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contain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alginic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acid</a:t>
            </a:r>
            <a:r>
              <a:rPr lang="tr-TR" dirty="0">
                <a:solidFill>
                  <a:schemeClr val="tx1"/>
                </a:solidFill>
              </a:rPr>
              <a:t> (</a:t>
            </a:r>
            <a:r>
              <a:rPr lang="tr-TR" dirty="0" err="1">
                <a:solidFill>
                  <a:schemeClr val="tx1"/>
                </a:solidFill>
              </a:rPr>
              <a:t>Gaviscon</a:t>
            </a:r>
            <a:r>
              <a:rPr lang="tr-TR" dirty="0">
                <a:solidFill>
                  <a:schemeClr val="tx1"/>
                </a:solidFill>
              </a:rPr>
              <a:t>®) </a:t>
            </a:r>
            <a:r>
              <a:rPr lang="tr-TR" dirty="0" err="1">
                <a:solidFill>
                  <a:schemeClr val="tx1"/>
                </a:solidFill>
              </a:rPr>
              <a:t>are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claimed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to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reduce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heartburn</a:t>
            </a: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FF"/>
              </a:buClr>
            </a:pPr>
            <a:r>
              <a:rPr lang="tr-TR" sz="2400" i="1" dirty="0">
                <a:solidFill>
                  <a:srgbClr val="FFFF00"/>
                </a:solidFill>
              </a:rPr>
              <a:t>: </a:t>
            </a:r>
            <a:r>
              <a:rPr lang="tr-TR" sz="2400" i="1" dirty="0" err="1">
                <a:solidFill>
                  <a:srgbClr val="FFFF00"/>
                </a:solidFill>
              </a:rPr>
              <a:t>bind</a:t>
            </a:r>
            <a:r>
              <a:rPr lang="tr-TR" sz="2400" i="1" dirty="0">
                <a:solidFill>
                  <a:srgbClr val="FFFF00"/>
                </a:solidFill>
              </a:rPr>
              <a:t> </a:t>
            </a:r>
            <a:r>
              <a:rPr lang="tr-TR" sz="2400" i="1" dirty="0" err="1">
                <a:solidFill>
                  <a:srgbClr val="FFFF00"/>
                </a:solidFill>
              </a:rPr>
              <a:t>to</a:t>
            </a:r>
            <a:r>
              <a:rPr lang="tr-TR" sz="2400" i="1" dirty="0">
                <a:solidFill>
                  <a:srgbClr val="FFFF00"/>
                </a:solidFill>
              </a:rPr>
              <a:t> </a:t>
            </a:r>
            <a:r>
              <a:rPr lang="tr-TR" sz="2400" i="1" dirty="0" err="1">
                <a:solidFill>
                  <a:srgbClr val="FFFF00"/>
                </a:solidFill>
              </a:rPr>
              <a:t>bicarbonate</a:t>
            </a:r>
            <a:r>
              <a:rPr lang="tr-TR" sz="2400" i="1" dirty="0">
                <a:solidFill>
                  <a:srgbClr val="FFFF00"/>
                </a:solidFill>
              </a:rPr>
              <a:t> in </a:t>
            </a:r>
            <a:r>
              <a:rPr lang="tr-TR" sz="2400" i="1" dirty="0" err="1">
                <a:solidFill>
                  <a:srgbClr val="FFFF00"/>
                </a:solidFill>
              </a:rPr>
              <a:t>saliva</a:t>
            </a:r>
            <a:r>
              <a:rPr lang="tr-TR" sz="2400" i="1" dirty="0">
                <a:solidFill>
                  <a:srgbClr val="FFFF00"/>
                </a:solidFill>
              </a:rPr>
              <a:t> </a:t>
            </a:r>
            <a:r>
              <a:rPr lang="tr-TR" sz="2400" i="1" dirty="0" err="1">
                <a:solidFill>
                  <a:srgbClr val="FFFF00"/>
                </a:solidFill>
              </a:rPr>
              <a:t>for</a:t>
            </a:r>
            <a:r>
              <a:rPr lang="tr-TR" sz="2400" i="1" dirty="0">
                <a:solidFill>
                  <a:srgbClr val="FFFF00"/>
                </a:solidFill>
              </a:rPr>
              <a:t> </a:t>
            </a:r>
            <a:r>
              <a:rPr lang="tr-TR" sz="2400" i="1" dirty="0" err="1">
                <a:solidFill>
                  <a:srgbClr val="FFFF00"/>
                </a:solidFill>
              </a:rPr>
              <a:t>sodium-alginate</a:t>
            </a:r>
            <a:r>
              <a:rPr lang="tr-TR" sz="2400" i="1" dirty="0">
                <a:solidFill>
                  <a:srgbClr val="FFFF00"/>
                </a:solidFill>
              </a:rPr>
              <a:t> </a:t>
            </a:r>
            <a:r>
              <a:rPr lang="tr-TR" sz="2400" i="1" dirty="0" err="1">
                <a:solidFill>
                  <a:srgbClr val="FFFF00"/>
                </a:solidFill>
              </a:rPr>
              <a:t>which</a:t>
            </a:r>
            <a:r>
              <a:rPr lang="tr-TR" sz="2400" i="1" dirty="0">
                <a:solidFill>
                  <a:srgbClr val="FFFF00"/>
                </a:solidFill>
              </a:rPr>
              <a:t> –in </a:t>
            </a:r>
            <a:r>
              <a:rPr lang="tr-TR" sz="2400" i="1" dirty="0" err="1">
                <a:solidFill>
                  <a:srgbClr val="FFFF00"/>
                </a:solidFill>
              </a:rPr>
              <a:t>theory</a:t>
            </a:r>
            <a:r>
              <a:rPr lang="tr-TR" sz="2400" i="1" dirty="0">
                <a:solidFill>
                  <a:srgbClr val="FFFF00"/>
                </a:solidFill>
              </a:rPr>
              <a:t>- </a:t>
            </a:r>
            <a:r>
              <a:rPr lang="tr-TR" sz="2400" i="1" dirty="0" err="1">
                <a:solidFill>
                  <a:srgbClr val="FFFF00"/>
                </a:solidFill>
              </a:rPr>
              <a:t>creates</a:t>
            </a:r>
            <a:r>
              <a:rPr lang="tr-TR" sz="2400" i="1" dirty="0">
                <a:solidFill>
                  <a:srgbClr val="FFFF00"/>
                </a:solidFill>
              </a:rPr>
              <a:t> a </a:t>
            </a:r>
            <a:r>
              <a:rPr lang="tr-TR" sz="2400" i="1" dirty="0" err="1">
                <a:solidFill>
                  <a:srgbClr val="FFFF00"/>
                </a:solidFill>
              </a:rPr>
              <a:t>physical</a:t>
            </a:r>
            <a:r>
              <a:rPr lang="tr-TR" sz="2400" i="1" dirty="0">
                <a:solidFill>
                  <a:srgbClr val="FFFF00"/>
                </a:solidFill>
              </a:rPr>
              <a:t> </a:t>
            </a:r>
            <a:r>
              <a:rPr lang="tr-TR" sz="2400" i="1" dirty="0" err="1">
                <a:solidFill>
                  <a:srgbClr val="FFFF00"/>
                </a:solidFill>
              </a:rPr>
              <a:t>barrier</a:t>
            </a:r>
            <a:endParaRPr lang="tr-TR" sz="2400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Clr>
                <a:srgbClr val="FF00FF"/>
              </a:buClr>
            </a:pPr>
            <a:endParaRPr lang="tr-TR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rgbClr val="FF00FF"/>
              </a:buClr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FF"/>
              </a:buClr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B8F88-A12B-48B2-990C-0DAF0FFE1B7A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pic>
        <p:nvPicPr>
          <p:cNvPr id="1026" name="Picture 2" descr="alginic acid and antacid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0" r="1371" b="8162"/>
          <a:stretch/>
        </p:blipFill>
        <p:spPr bwMode="auto">
          <a:xfrm>
            <a:off x="17846" y="5935813"/>
            <a:ext cx="6799022" cy="35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 txBox="1">
            <a:spLocks/>
          </p:cNvSpPr>
          <p:nvPr/>
        </p:nvSpPr>
        <p:spPr bwMode="auto">
          <a:xfrm>
            <a:off x="4357688" y="9310688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400">
                <a:latin typeface="Comic Sans MS" pitchFamily="66" charset="0"/>
              </a:rPr>
              <a:t>OTC DRUGS, AOB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28625" y="238125"/>
            <a:ext cx="6429375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FF"/>
              </a:buClr>
            </a:pPr>
            <a:r>
              <a:rPr lang="tr-TR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</a:t>
            </a:r>
            <a:r>
              <a:rPr lang="tr-TR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endParaRPr lang="tr-TR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</a:pP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/>
              <a:t>Al-</a:t>
            </a:r>
            <a:r>
              <a:rPr lang="tr-TR" sz="3200" dirty="0" err="1" smtClean="0"/>
              <a:t>salts</a:t>
            </a:r>
            <a:r>
              <a:rPr lang="tr-TR" sz="3200" dirty="0" smtClean="0"/>
              <a:t> </a:t>
            </a:r>
            <a:r>
              <a:rPr lang="tr-TR" sz="3200" dirty="0" err="1" smtClean="0"/>
              <a:t>constipation</a:t>
            </a:r>
            <a:r>
              <a:rPr lang="tr-TR" sz="3200" dirty="0" smtClean="0"/>
              <a:t>, Mg-</a:t>
            </a:r>
            <a:r>
              <a:rPr lang="tr-TR" sz="3200" dirty="0" err="1" smtClean="0"/>
              <a:t>salts</a:t>
            </a:r>
            <a:r>
              <a:rPr lang="tr-TR" sz="3200" dirty="0" smtClean="0"/>
              <a:t> </a:t>
            </a:r>
            <a:r>
              <a:rPr lang="tr-TR" sz="3200" dirty="0" err="1" smtClean="0"/>
              <a:t>diarrhea</a:t>
            </a:r>
            <a:r>
              <a:rPr lang="tr-TR" sz="3200" dirty="0" smtClean="0"/>
              <a:t>  </a:t>
            </a:r>
            <a:r>
              <a:rPr lang="tr-TR" sz="3200" dirty="0">
                <a:sym typeface="Wingdings" pitchFamily="2" charset="2"/>
              </a:rPr>
              <a:t> </a:t>
            </a:r>
            <a:r>
              <a:rPr lang="tr-TR" sz="3200" dirty="0" err="1" smtClean="0">
                <a:sym typeface="Wingdings" pitchFamily="2" charset="2"/>
              </a:rPr>
              <a:t>drug</a:t>
            </a:r>
            <a:r>
              <a:rPr lang="tr-TR" sz="3200" dirty="0" smtClean="0">
                <a:sym typeface="Wingdings" pitchFamily="2" charset="2"/>
              </a:rPr>
              <a:t> </a:t>
            </a:r>
            <a:r>
              <a:rPr lang="tr-TR" sz="3200" dirty="0" err="1" smtClean="0">
                <a:sym typeface="Wingdings" pitchFamily="2" charset="2"/>
              </a:rPr>
              <a:t>combination</a:t>
            </a:r>
            <a:endParaRPr lang="tr-TR" sz="3200" dirty="0"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Arial" charset="0"/>
              <a:buChar char="•"/>
            </a:pPr>
            <a:r>
              <a:rPr lang="tr-TR" sz="3200" dirty="0">
                <a:sym typeface="Wingdings" pitchFamily="2" charset="2"/>
              </a:rPr>
              <a:t> </a:t>
            </a:r>
            <a:r>
              <a:rPr lang="tr-TR" sz="3200" dirty="0" smtClean="0">
                <a:sym typeface="Wingdings" pitchFamily="2" charset="2"/>
              </a:rPr>
              <a:t>MAY </a:t>
            </a:r>
            <a:r>
              <a:rPr lang="tr-TR" sz="3200" dirty="0" err="1" smtClean="0">
                <a:sym typeface="Wingdings" pitchFamily="2" charset="2"/>
              </a:rPr>
              <a:t>interact</a:t>
            </a:r>
            <a:r>
              <a:rPr lang="tr-TR" sz="3200" dirty="0" smtClean="0">
                <a:sym typeface="Wingdings" pitchFamily="2" charset="2"/>
              </a:rPr>
              <a:t> </a:t>
            </a:r>
            <a:r>
              <a:rPr lang="tr-TR" sz="3200" dirty="0" err="1" smtClean="0">
                <a:sym typeface="Wingdings" pitchFamily="2" charset="2"/>
              </a:rPr>
              <a:t>with</a:t>
            </a:r>
            <a:r>
              <a:rPr lang="tr-TR" sz="3200" dirty="0" smtClean="0">
                <a:sym typeface="Wingdings" pitchFamily="2" charset="2"/>
              </a:rPr>
              <a:t> </a:t>
            </a:r>
            <a:r>
              <a:rPr lang="tr-TR" sz="3200" dirty="0" err="1" smtClean="0">
                <a:sym typeface="Wingdings" pitchFamily="2" charset="2"/>
              </a:rPr>
              <a:t>absorption</a:t>
            </a:r>
            <a:r>
              <a:rPr lang="tr-TR" sz="3200" dirty="0" smtClean="0">
                <a:sym typeface="Wingdings" pitchFamily="2" charset="2"/>
              </a:rPr>
              <a:t> of </a:t>
            </a:r>
            <a:r>
              <a:rPr lang="tr-TR" sz="3200" dirty="0" err="1" smtClean="0">
                <a:sym typeface="Wingdings" pitchFamily="2" charset="2"/>
              </a:rPr>
              <a:t>other</a:t>
            </a:r>
            <a:r>
              <a:rPr lang="tr-TR" sz="3200" dirty="0" smtClean="0">
                <a:sym typeface="Wingdings" pitchFamily="2" charset="2"/>
              </a:rPr>
              <a:t> </a:t>
            </a:r>
            <a:r>
              <a:rPr lang="tr-TR" sz="3200" dirty="0" err="1" smtClean="0">
                <a:sym typeface="Wingdings" pitchFamily="2" charset="2"/>
              </a:rPr>
              <a:t>drugs</a:t>
            </a:r>
            <a:r>
              <a:rPr lang="tr-TR" sz="3200" dirty="0" smtClean="0">
                <a:sym typeface="Wingdings" pitchFamily="2" charset="2"/>
              </a:rPr>
              <a:t> </a:t>
            </a:r>
            <a:r>
              <a:rPr lang="tr-TR" sz="3200" dirty="0" err="1" smtClean="0">
                <a:sym typeface="Wingdings" pitchFamily="2" charset="2"/>
              </a:rPr>
              <a:t>by</a:t>
            </a:r>
            <a:r>
              <a:rPr lang="tr-TR" sz="3200" dirty="0" smtClean="0">
                <a:sym typeface="Wingdings" pitchFamily="2" charset="2"/>
              </a:rPr>
              <a:t> </a:t>
            </a:r>
            <a:r>
              <a:rPr lang="tr-TR" sz="3200" dirty="0" err="1" smtClean="0">
                <a:sym typeface="Wingdings" pitchFamily="2" charset="2"/>
              </a:rPr>
              <a:t>altering</a:t>
            </a:r>
            <a:r>
              <a:rPr lang="tr-TR" sz="3200" dirty="0" smtClean="0">
                <a:sym typeface="Wingdings" pitchFamily="2" charset="2"/>
              </a:rPr>
              <a:t> </a:t>
            </a:r>
            <a:r>
              <a:rPr lang="tr-TR" sz="3200" dirty="0" err="1" smtClean="0">
                <a:sym typeface="Wingdings" pitchFamily="2" charset="2"/>
              </a:rPr>
              <a:t>gastric</a:t>
            </a:r>
            <a:r>
              <a:rPr lang="tr-TR" sz="3200" dirty="0" smtClean="0">
                <a:sym typeface="Wingdings" pitchFamily="2" charset="2"/>
              </a:rPr>
              <a:t> </a:t>
            </a:r>
            <a:r>
              <a:rPr lang="tr-TR" sz="3200" dirty="0" err="1" smtClean="0">
                <a:sym typeface="Wingdings" pitchFamily="2" charset="2"/>
              </a:rPr>
              <a:t>pH</a:t>
            </a:r>
            <a:endParaRPr lang="tr-TR" sz="3200" dirty="0"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rgbClr val="FF00FF"/>
              </a:buClr>
            </a:pPr>
            <a:endParaRPr lang="tr-TR" sz="32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E6855-9F86-4D5E-9F08-5D68290AA20D}" type="slidenum">
              <a:rPr lang="tr-TR" smtClean="0">
                <a:solidFill>
                  <a:srgbClr val="3366FF"/>
                </a:solidFill>
              </a:rPr>
              <a:pPr>
                <a:defRPr/>
              </a:pPr>
              <a:t>9</a:t>
            </a:fld>
            <a:endParaRPr lang="tr-TR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3197</TotalTime>
  <Words>1004</Words>
  <Application>Microsoft Office PowerPoint</Application>
  <PresentationFormat>A4 Kağıt (210x297 mm)</PresentationFormat>
  <Paragraphs>233</Paragraphs>
  <Slides>36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7" baseType="lpstr">
      <vt:lpstr>Arial</vt:lpstr>
      <vt:lpstr>Book Antiqua</vt:lpstr>
      <vt:lpstr>Calibri</vt:lpstr>
      <vt:lpstr>Comic Sans MS</vt:lpstr>
      <vt:lpstr>Courier New</vt:lpstr>
      <vt:lpstr>Lucida Sans</vt:lpstr>
      <vt:lpstr>Symbol</vt:lpstr>
      <vt:lpstr>Wingdings</vt:lpstr>
      <vt:lpstr>Wingdings 2</vt:lpstr>
      <vt:lpstr>Wingdings 3</vt:lpstr>
      <vt:lpstr>Apex</vt:lpstr>
      <vt:lpstr>PowerPoint Sunusu</vt:lpstr>
      <vt:lpstr>PowerPoint Sunusu</vt:lpstr>
      <vt:lpstr>GERD Complications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arzu</dc:creator>
  <cp:lastModifiedBy>Windows Kullanıcısı</cp:lastModifiedBy>
  <cp:revision>313</cp:revision>
  <dcterms:created xsi:type="dcterms:W3CDTF">2009-11-07T16:37:11Z</dcterms:created>
  <dcterms:modified xsi:type="dcterms:W3CDTF">2021-11-23T07:22:38Z</dcterms:modified>
</cp:coreProperties>
</file>