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418" r:id="rId3"/>
    <p:sldId id="381" r:id="rId4"/>
    <p:sldId id="258" r:id="rId5"/>
    <p:sldId id="259" r:id="rId6"/>
    <p:sldId id="425" r:id="rId7"/>
    <p:sldId id="260" r:id="rId8"/>
    <p:sldId id="426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427" r:id="rId17"/>
    <p:sldId id="268" r:id="rId18"/>
    <p:sldId id="428" r:id="rId19"/>
    <p:sldId id="270" r:id="rId20"/>
    <p:sldId id="271" r:id="rId21"/>
    <p:sldId id="272" r:id="rId22"/>
    <p:sldId id="273" r:id="rId23"/>
    <p:sldId id="274" r:id="rId24"/>
    <p:sldId id="275" r:id="rId25"/>
    <p:sldId id="424" r:id="rId2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7" autoAdjust="0"/>
    <p:restoredTop sz="94708" autoAdjust="0"/>
  </p:normalViewPr>
  <p:slideViewPr>
    <p:cSldViewPr>
      <p:cViewPr varScale="1">
        <p:scale>
          <a:sx n="88" d="100"/>
          <a:sy n="88" d="100"/>
        </p:scale>
        <p:origin x="1232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09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395C39-B880-4AC8-A125-8F47B0BB5571}" type="doc">
      <dgm:prSet loTypeId="urn:microsoft.com/office/officeart/2009/3/layout/CircleRelationship" loCatId="relationship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FCD2BB63-1F66-44A4-A155-3395BC163BC8}">
      <dgm:prSet phldrT="[Metin]"/>
      <dgm:spPr/>
      <dgm:t>
        <a:bodyPr/>
        <a:lstStyle/>
        <a:p>
          <a:r>
            <a:rPr lang="tr-TR" b="1" dirty="0">
              <a:latin typeface="Comic Sans MS" panose="030F0702030302020204" pitchFamily="66" charset="0"/>
            </a:rPr>
            <a:t>Dersle ilgili Sorular</a:t>
          </a:r>
        </a:p>
      </dgm:t>
    </dgm:pt>
    <dgm:pt modelId="{75911DF6-45EE-4FBA-8F87-5BA6EA2BCA39}" type="parTrans" cxnId="{28EC0AC5-BBDF-4434-9F3C-359D960B2F52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4E947EA9-A629-4CD1-88C9-A755F0E2E7CE}" type="sibTrans" cxnId="{28EC0AC5-BBDF-4434-9F3C-359D960B2F52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19B3EF7F-0EF1-42F2-B178-CAD3BC61B004}">
      <dgm:prSet phldrT="[Metin]" phldr="1"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5A71E772-7A61-4FBF-A37E-4146B6D1C465}" type="parTrans" cxnId="{36EAC59A-4EBF-4395-B727-8A1C8ED646DD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60AA80E3-00D3-4D07-B49C-2194C8451B41}" type="sibTrans" cxnId="{36EAC59A-4EBF-4395-B727-8A1C8ED646DD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C086F281-5326-4221-B366-21A9B95AAA0D}">
      <dgm:prSet phldrT="[Metin]" phldr="1"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39192E22-3392-42B3-A549-E12C9C9BC148}" type="parTrans" cxnId="{54264226-D0C4-47FD-A330-9DEE1A5B4B3F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B967F6A1-1F49-48E9-B2D8-D67517641ED7}" type="sibTrans" cxnId="{54264226-D0C4-47FD-A330-9DEE1A5B4B3F}">
      <dgm:prSet/>
      <dgm:spPr/>
      <dgm:t>
        <a:bodyPr/>
        <a:lstStyle/>
        <a:p>
          <a:endParaRPr lang="tr-TR" b="1">
            <a:latin typeface="Comic Sans MS" panose="030F0702030302020204" pitchFamily="66" charset="0"/>
          </a:endParaRPr>
        </a:p>
      </dgm:t>
    </dgm:pt>
    <dgm:pt modelId="{CA988945-7F9D-4328-A955-12F646B9AFCA}" type="pres">
      <dgm:prSet presAssocID="{CD395C39-B880-4AC8-A125-8F47B0BB5571}" presName="Name0" presStyleCnt="0">
        <dgm:presLayoutVars>
          <dgm:chMax val="1"/>
          <dgm:chPref val="1"/>
        </dgm:presLayoutVars>
      </dgm:prSet>
      <dgm:spPr/>
    </dgm:pt>
    <dgm:pt modelId="{6390FD32-C923-4E4A-9240-C321D4BAEA11}" type="pres">
      <dgm:prSet presAssocID="{FCD2BB63-1F66-44A4-A155-3395BC163BC8}" presName="Parent" presStyleLbl="node0" presStyleIdx="0" presStyleCnt="1">
        <dgm:presLayoutVars>
          <dgm:chMax val="5"/>
          <dgm:chPref val="5"/>
        </dgm:presLayoutVars>
      </dgm:prSet>
      <dgm:spPr/>
    </dgm:pt>
    <dgm:pt modelId="{0C09C3C7-4B5F-4E3E-A606-C29F6BDD05FD}" type="pres">
      <dgm:prSet presAssocID="{FCD2BB63-1F66-44A4-A155-3395BC163BC8}" presName="Accent1" presStyleLbl="node1" presStyleIdx="0" presStyleCnt="13"/>
      <dgm:spPr/>
    </dgm:pt>
    <dgm:pt modelId="{F4044F4D-766C-467B-A51E-E5F62C7CA24B}" type="pres">
      <dgm:prSet presAssocID="{FCD2BB63-1F66-44A4-A155-3395BC163BC8}" presName="Accent2" presStyleLbl="node1" presStyleIdx="1" presStyleCnt="13"/>
      <dgm:spPr/>
    </dgm:pt>
    <dgm:pt modelId="{CF8D4B2C-EEB3-4F78-A3AF-78F4864F1010}" type="pres">
      <dgm:prSet presAssocID="{FCD2BB63-1F66-44A4-A155-3395BC163BC8}" presName="Accent3" presStyleLbl="node1" presStyleIdx="2" presStyleCnt="13"/>
      <dgm:spPr/>
    </dgm:pt>
    <dgm:pt modelId="{09C9677F-08D7-4B5E-B2A8-7E4EF223E62B}" type="pres">
      <dgm:prSet presAssocID="{FCD2BB63-1F66-44A4-A155-3395BC163BC8}" presName="Accent4" presStyleLbl="node1" presStyleIdx="3" presStyleCnt="13"/>
      <dgm:spPr/>
    </dgm:pt>
    <dgm:pt modelId="{70AE472B-3BE9-4E60-B1A5-D973734F011A}" type="pres">
      <dgm:prSet presAssocID="{FCD2BB63-1F66-44A4-A155-3395BC163BC8}" presName="Accent5" presStyleLbl="node1" presStyleIdx="4" presStyleCnt="13"/>
      <dgm:spPr/>
    </dgm:pt>
    <dgm:pt modelId="{3C2EF1E9-DECF-4F90-B0BC-2177E986DC19}" type="pres">
      <dgm:prSet presAssocID="{FCD2BB63-1F66-44A4-A155-3395BC163BC8}" presName="Accent6" presStyleLbl="node1" presStyleIdx="5" presStyleCnt="13"/>
      <dgm:spPr/>
    </dgm:pt>
    <dgm:pt modelId="{40BC6DB5-44F7-4386-9994-EF917B17EF74}" type="pres">
      <dgm:prSet presAssocID="{19B3EF7F-0EF1-42F2-B178-CAD3BC61B004}" presName="Child1" presStyleLbl="node1" presStyleIdx="6" presStyleCnt="13">
        <dgm:presLayoutVars>
          <dgm:chMax val="0"/>
          <dgm:chPref val="0"/>
        </dgm:presLayoutVars>
      </dgm:prSet>
      <dgm:spPr/>
    </dgm:pt>
    <dgm:pt modelId="{2BA50874-9297-4EAD-81C4-E4DE2CBC47C3}" type="pres">
      <dgm:prSet presAssocID="{19B3EF7F-0EF1-42F2-B178-CAD3BC61B004}" presName="Accent7" presStyleCnt="0"/>
      <dgm:spPr/>
    </dgm:pt>
    <dgm:pt modelId="{ED53399E-58D6-42F4-9F2F-896AD01F0FED}" type="pres">
      <dgm:prSet presAssocID="{19B3EF7F-0EF1-42F2-B178-CAD3BC61B004}" presName="AccentHold1" presStyleLbl="node1" presStyleIdx="7" presStyleCnt="13"/>
      <dgm:spPr/>
    </dgm:pt>
    <dgm:pt modelId="{09368969-31E8-4456-9E6C-22011CA813F3}" type="pres">
      <dgm:prSet presAssocID="{19B3EF7F-0EF1-42F2-B178-CAD3BC61B004}" presName="Accent8" presStyleCnt="0"/>
      <dgm:spPr/>
    </dgm:pt>
    <dgm:pt modelId="{2D951BB6-A239-402C-84AB-0E7D21A0060C}" type="pres">
      <dgm:prSet presAssocID="{19B3EF7F-0EF1-42F2-B178-CAD3BC61B004}" presName="AccentHold2" presStyleLbl="node1" presStyleIdx="8" presStyleCnt="13"/>
      <dgm:spPr/>
    </dgm:pt>
    <dgm:pt modelId="{16B4D0A2-67AA-49B8-A5A8-5D251911DAEC}" type="pres">
      <dgm:prSet presAssocID="{C086F281-5326-4221-B366-21A9B95AAA0D}" presName="Child2" presStyleLbl="node1" presStyleIdx="9" presStyleCnt="13">
        <dgm:presLayoutVars>
          <dgm:chMax val="0"/>
          <dgm:chPref val="0"/>
        </dgm:presLayoutVars>
      </dgm:prSet>
      <dgm:spPr/>
    </dgm:pt>
    <dgm:pt modelId="{5C8A22E1-BA9A-4647-85DE-DAE5A2E86004}" type="pres">
      <dgm:prSet presAssocID="{C086F281-5326-4221-B366-21A9B95AAA0D}" presName="Accent9" presStyleCnt="0"/>
      <dgm:spPr/>
    </dgm:pt>
    <dgm:pt modelId="{5DAE74E1-D3F4-4C4C-ABB5-E2B4A1B37288}" type="pres">
      <dgm:prSet presAssocID="{C086F281-5326-4221-B366-21A9B95AAA0D}" presName="AccentHold1" presStyleLbl="node1" presStyleIdx="10" presStyleCnt="13"/>
      <dgm:spPr/>
    </dgm:pt>
    <dgm:pt modelId="{D405D607-6496-4B20-8E03-BC33871206F1}" type="pres">
      <dgm:prSet presAssocID="{C086F281-5326-4221-B366-21A9B95AAA0D}" presName="Accent10" presStyleCnt="0"/>
      <dgm:spPr/>
    </dgm:pt>
    <dgm:pt modelId="{0C171D37-2B70-49AD-8124-4AD5D6EC345C}" type="pres">
      <dgm:prSet presAssocID="{C086F281-5326-4221-B366-21A9B95AAA0D}" presName="AccentHold2" presStyleLbl="node1" presStyleIdx="11" presStyleCnt="13"/>
      <dgm:spPr/>
    </dgm:pt>
    <dgm:pt modelId="{E5D5D787-E5A4-4683-8B88-D5F0241D6DA9}" type="pres">
      <dgm:prSet presAssocID="{C086F281-5326-4221-B366-21A9B95AAA0D}" presName="Accent11" presStyleCnt="0"/>
      <dgm:spPr/>
    </dgm:pt>
    <dgm:pt modelId="{74EAB269-466E-42C5-8941-5EF4D8973D73}" type="pres">
      <dgm:prSet presAssocID="{C086F281-5326-4221-B366-21A9B95AAA0D}" presName="AccentHold3" presStyleLbl="node1" presStyleIdx="12" presStyleCnt="13"/>
      <dgm:spPr/>
    </dgm:pt>
  </dgm:ptLst>
  <dgm:cxnLst>
    <dgm:cxn modelId="{54264226-D0C4-47FD-A330-9DEE1A5B4B3F}" srcId="{FCD2BB63-1F66-44A4-A155-3395BC163BC8}" destId="{C086F281-5326-4221-B366-21A9B95AAA0D}" srcOrd="1" destOrd="0" parTransId="{39192E22-3392-42B3-A549-E12C9C9BC148}" sibTransId="{B967F6A1-1F49-48E9-B2D8-D67517641ED7}"/>
    <dgm:cxn modelId="{B820C72D-9F12-4452-A36E-88DA92A7B161}" type="presOf" srcId="{CD395C39-B880-4AC8-A125-8F47B0BB5571}" destId="{CA988945-7F9D-4328-A955-12F646B9AFCA}" srcOrd="0" destOrd="0" presId="urn:microsoft.com/office/officeart/2009/3/layout/CircleRelationship"/>
    <dgm:cxn modelId="{31486483-44E5-4A10-BC14-69B88F599369}" type="presOf" srcId="{FCD2BB63-1F66-44A4-A155-3395BC163BC8}" destId="{6390FD32-C923-4E4A-9240-C321D4BAEA11}" srcOrd="0" destOrd="0" presId="urn:microsoft.com/office/officeart/2009/3/layout/CircleRelationship"/>
    <dgm:cxn modelId="{246BD58C-79B4-437C-86A0-E1DE0B30CEE5}" type="presOf" srcId="{19B3EF7F-0EF1-42F2-B178-CAD3BC61B004}" destId="{40BC6DB5-44F7-4386-9994-EF917B17EF74}" srcOrd="0" destOrd="0" presId="urn:microsoft.com/office/officeart/2009/3/layout/CircleRelationship"/>
    <dgm:cxn modelId="{36EAC59A-4EBF-4395-B727-8A1C8ED646DD}" srcId="{FCD2BB63-1F66-44A4-A155-3395BC163BC8}" destId="{19B3EF7F-0EF1-42F2-B178-CAD3BC61B004}" srcOrd="0" destOrd="0" parTransId="{5A71E772-7A61-4FBF-A37E-4146B6D1C465}" sibTransId="{60AA80E3-00D3-4D07-B49C-2194C8451B41}"/>
    <dgm:cxn modelId="{28EC0AC5-BBDF-4434-9F3C-359D960B2F52}" srcId="{CD395C39-B880-4AC8-A125-8F47B0BB5571}" destId="{FCD2BB63-1F66-44A4-A155-3395BC163BC8}" srcOrd="0" destOrd="0" parTransId="{75911DF6-45EE-4FBA-8F87-5BA6EA2BCA39}" sibTransId="{4E947EA9-A629-4CD1-88C9-A755F0E2E7CE}"/>
    <dgm:cxn modelId="{AB87AEE1-A930-44E1-A068-DE6CAEB41F88}" type="presOf" srcId="{C086F281-5326-4221-B366-21A9B95AAA0D}" destId="{16B4D0A2-67AA-49B8-A5A8-5D251911DAEC}" srcOrd="0" destOrd="0" presId="urn:microsoft.com/office/officeart/2009/3/layout/CircleRelationship"/>
    <dgm:cxn modelId="{DEE5260A-A3D1-4F38-A6EF-0264547A0BE4}" type="presParOf" srcId="{CA988945-7F9D-4328-A955-12F646B9AFCA}" destId="{6390FD32-C923-4E4A-9240-C321D4BAEA11}" srcOrd="0" destOrd="0" presId="urn:microsoft.com/office/officeart/2009/3/layout/CircleRelationship"/>
    <dgm:cxn modelId="{C6AE6355-F727-4542-BE96-3EAC206BEA3E}" type="presParOf" srcId="{CA988945-7F9D-4328-A955-12F646B9AFCA}" destId="{0C09C3C7-4B5F-4E3E-A606-C29F6BDD05FD}" srcOrd="1" destOrd="0" presId="urn:microsoft.com/office/officeart/2009/3/layout/CircleRelationship"/>
    <dgm:cxn modelId="{F6EF9E01-325D-4D99-B69A-477274A4BA12}" type="presParOf" srcId="{CA988945-7F9D-4328-A955-12F646B9AFCA}" destId="{F4044F4D-766C-467B-A51E-E5F62C7CA24B}" srcOrd="2" destOrd="0" presId="urn:microsoft.com/office/officeart/2009/3/layout/CircleRelationship"/>
    <dgm:cxn modelId="{45263E99-4563-4C3B-847A-B88A23618315}" type="presParOf" srcId="{CA988945-7F9D-4328-A955-12F646B9AFCA}" destId="{CF8D4B2C-EEB3-4F78-A3AF-78F4864F1010}" srcOrd="3" destOrd="0" presId="urn:microsoft.com/office/officeart/2009/3/layout/CircleRelationship"/>
    <dgm:cxn modelId="{9517C341-8E28-4D98-B2B7-E208732D9C71}" type="presParOf" srcId="{CA988945-7F9D-4328-A955-12F646B9AFCA}" destId="{09C9677F-08D7-4B5E-B2A8-7E4EF223E62B}" srcOrd="4" destOrd="0" presId="urn:microsoft.com/office/officeart/2009/3/layout/CircleRelationship"/>
    <dgm:cxn modelId="{B74ADDD7-DC2C-4527-A63E-B3AA1D691832}" type="presParOf" srcId="{CA988945-7F9D-4328-A955-12F646B9AFCA}" destId="{70AE472B-3BE9-4E60-B1A5-D973734F011A}" srcOrd="5" destOrd="0" presId="urn:microsoft.com/office/officeart/2009/3/layout/CircleRelationship"/>
    <dgm:cxn modelId="{6BADD1CB-3BA2-45DF-B0DA-CB6010510C30}" type="presParOf" srcId="{CA988945-7F9D-4328-A955-12F646B9AFCA}" destId="{3C2EF1E9-DECF-4F90-B0BC-2177E986DC19}" srcOrd="6" destOrd="0" presId="urn:microsoft.com/office/officeart/2009/3/layout/CircleRelationship"/>
    <dgm:cxn modelId="{229B6F5B-CA0E-42F0-8BB6-D15E21AE43DE}" type="presParOf" srcId="{CA988945-7F9D-4328-A955-12F646B9AFCA}" destId="{40BC6DB5-44F7-4386-9994-EF917B17EF74}" srcOrd="7" destOrd="0" presId="urn:microsoft.com/office/officeart/2009/3/layout/CircleRelationship"/>
    <dgm:cxn modelId="{84D0FDBA-45A7-4A97-BE1A-2D20C81C7A8C}" type="presParOf" srcId="{CA988945-7F9D-4328-A955-12F646B9AFCA}" destId="{2BA50874-9297-4EAD-81C4-E4DE2CBC47C3}" srcOrd="8" destOrd="0" presId="urn:microsoft.com/office/officeart/2009/3/layout/CircleRelationship"/>
    <dgm:cxn modelId="{8B82FADD-2E01-425A-8BEC-C23B284B8FF1}" type="presParOf" srcId="{2BA50874-9297-4EAD-81C4-E4DE2CBC47C3}" destId="{ED53399E-58D6-42F4-9F2F-896AD01F0FED}" srcOrd="0" destOrd="0" presId="urn:microsoft.com/office/officeart/2009/3/layout/CircleRelationship"/>
    <dgm:cxn modelId="{8A0179A2-4543-4700-BF44-BEC03535E429}" type="presParOf" srcId="{CA988945-7F9D-4328-A955-12F646B9AFCA}" destId="{09368969-31E8-4456-9E6C-22011CA813F3}" srcOrd="9" destOrd="0" presId="urn:microsoft.com/office/officeart/2009/3/layout/CircleRelationship"/>
    <dgm:cxn modelId="{E13BBF3A-05DF-42A2-9210-86D819A6F75D}" type="presParOf" srcId="{09368969-31E8-4456-9E6C-22011CA813F3}" destId="{2D951BB6-A239-402C-84AB-0E7D21A0060C}" srcOrd="0" destOrd="0" presId="urn:microsoft.com/office/officeart/2009/3/layout/CircleRelationship"/>
    <dgm:cxn modelId="{7A282296-4F97-477A-ADEE-B06D10183347}" type="presParOf" srcId="{CA988945-7F9D-4328-A955-12F646B9AFCA}" destId="{16B4D0A2-67AA-49B8-A5A8-5D251911DAEC}" srcOrd="10" destOrd="0" presId="urn:microsoft.com/office/officeart/2009/3/layout/CircleRelationship"/>
    <dgm:cxn modelId="{B1E22D08-268E-42F9-B27E-F6D10E2C5947}" type="presParOf" srcId="{CA988945-7F9D-4328-A955-12F646B9AFCA}" destId="{5C8A22E1-BA9A-4647-85DE-DAE5A2E86004}" srcOrd="11" destOrd="0" presId="urn:microsoft.com/office/officeart/2009/3/layout/CircleRelationship"/>
    <dgm:cxn modelId="{DFA6F131-98D6-4CD6-8A14-D78B2437E34E}" type="presParOf" srcId="{5C8A22E1-BA9A-4647-85DE-DAE5A2E86004}" destId="{5DAE74E1-D3F4-4C4C-ABB5-E2B4A1B37288}" srcOrd="0" destOrd="0" presId="urn:microsoft.com/office/officeart/2009/3/layout/CircleRelationship"/>
    <dgm:cxn modelId="{CE60CEA3-D1DA-4E73-92BD-78ED75A67408}" type="presParOf" srcId="{CA988945-7F9D-4328-A955-12F646B9AFCA}" destId="{D405D607-6496-4B20-8E03-BC33871206F1}" srcOrd="12" destOrd="0" presId="urn:microsoft.com/office/officeart/2009/3/layout/CircleRelationship"/>
    <dgm:cxn modelId="{4AAA0676-55EF-47B8-BFFC-04796185EF44}" type="presParOf" srcId="{D405D607-6496-4B20-8E03-BC33871206F1}" destId="{0C171D37-2B70-49AD-8124-4AD5D6EC345C}" srcOrd="0" destOrd="0" presId="urn:microsoft.com/office/officeart/2009/3/layout/CircleRelationship"/>
    <dgm:cxn modelId="{36BEF43E-7A0C-43F6-99C2-8D38E5736D0E}" type="presParOf" srcId="{CA988945-7F9D-4328-A955-12F646B9AFCA}" destId="{E5D5D787-E5A4-4683-8B88-D5F0241D6DA9}" srcOrd="13" destOrd="0" presId="urn:microsoft.com/office/officeart/2009/3/layout/CircleRelationship"/>
    <dgm:cxn modelId="{0F3FD21D-C8EF-4FD3-ADD3-ED25378DE0D2}" type="presParOf" srcId="{E5D5D787-E5A4-4683-8B88-D5F0241D6DA9}" destId="{74EAB269-466E-42C5-8941-5EF4D8973D73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90FD32-C923-4E4A-9240-C321D4BAEA11}">
      <dsp:nvSpPr>
        <dsp:cNvPr id="0" name=""/>
        <dsp:cNvSpPr/>
      </dsp:nvSpPr>
      <dsp:spPr>
        <a:xfrm>
          <a:off x="1820217" y="167024"/>
          <a:ext cx="3666052" cy="366597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600" b="1" kern="1200" dirty="0">
              <a:latin typeface="Comic Sans MS" panose="030F0702030302020204" pitchFamily="66" charset="0"/>
            </a:rPr>
            <a:t>Dersle ilgili Sorular</a:t>
          </a:r>
        </a:p>
      </dsp:txBody>
      <dsp:txXfrm>
        <a:off x="2357098" y="703893"/>
        <a:ext cx="2592290" cy="2592235"/>
      </dsp:txXfrm>
    </dsp:sp>
    <dsp:sp modelId="{0C09C3C7-4B5F-4E3E-A606-C29F6BDD05FD}">
      <dsp:nvSpPr>
        <dsp:cNvPr id="0" name=""/>
        <dsp:cNvSpPr/>
      </dsp:nvSpPr>
      <dsp:spPr>
        <a:xfrm>
          <a:off x="3911987" y="0"/>
          <a:ext cx="407717" cy="40771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4044F4D-766C-467B-A51E-E5F62C7CA24B}">
      <dsp:nvSpPr>
        <dsp:cNvPr id="0" name=""/>
        <dsp:cNvSpPr/>
      </dsp:nvSpPr>
      <dsp:spPr>
        <a:xfrm>
          <a:off x="2946554" y="3560619"/>
          <a:ext cx="295220" cy="295504"/>
        </a:xfrm>
        <a:prstGeom prst="ellipse">
          <a:avLst/>
        </a:prstGeom>
        <a:solidFill>
          <a:schemeClr val="accent4">
            <a:hueOff val="-372064"/>
            <a:satOff val="2242"/>
            <a:lumOff val="18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F8D4B2C-EEB3-4F78-A3AF-78F4864F1010}">
      <dsp:nvSpPr>
        <dsp:cNvPr id="0" name=""/>
        <dsp:cNvSpPr/>
      </dsp:nvSpPr>
      <dsp:spPr>
        <a:xfrm>
          <a:off x="5722172" y="1654827"/>
          <a:ext cx="295220" cy="295504"/>
        </a:xfrm>
        <a:prstGeom prst="ellipse">
          <a:avLst/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9C9677F-08D7-4B5E-B2A8-7E4EF223E62B}">
      <dsp:nvSpPr>
        <dsp:cNvPr id="0" name=""/>
        <dsp:cNvSpPr/>
      </dsp:nvSpPr>
      <dsp:spPr>
        <a:xfrm>
          <a:off x="4309477" y="3874967"/>
          <a:ext cx="407717" cy="407711"/>
        </a:xfrm>
        <a:prstGeom prst="ellipse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0AE472B-3BE9-4E60-B1A5-D973734F011A}">
      <dsp:nvSpPr>
        <dsp:cNvPr id="0" name=""/>
        <dsp:cNvSpPr/>
      </dsp:nvSpPr>
      <dsp:spPr>
        <a:xfrm>
          <a:off x="3030416" y="579446"/>
          <a:ext cx="295220" cy="295504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C2EF1E9-DECF-4F90-B0BC-2177E986DC19}">
      <dsp:nvSpPr>
        <dsp:cNvPr id="0" name=""/>
        <dsp:cNvSpPr/>
      </dsp:nvSpPr>
      <dsp:spPr>
        <a:xfrm>
          <a:off x="2099756" y="2269819"/>
          <a:ext cx="295220" cy="295504"/>
        </a:xfrm>
        <a:prstGeom prst="ellipse">
          <a:avLst/>
        </a:prstGeom>
        <a:solidFill>
          <a:schemeClr val="accent4">
            <a:hueOff val="-1860321"/>
            <a:satOff val="11208"/>
            <a:lumOff val="89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0BC6DB5-44F7-4386-9994-EF917B17EF74}">
      <dsp:nvSpPr>
        <dsp:cNvPr id="0" name=""/>
        <dsp:cNvSpPr/>
      </dsp:nvSpPr>
      <dsp:spPr>
        <a:xfrm>
          <a:off x="674788" y="828698"/>
          <a:ext cx="1490420" cy="1489944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b="1" kern="1200">
            <a:latin typeface="Comic Sans MS" panose="030F0702030302020204" pitchFamily="66" charset="0"/>
          </a:endParaRPr>
        </a:p>
      </dsp:txBody>
      <dsp:txXfrm>
        <a:off x="893055" y="1046895"/>
        <a:ext cx="1053886" cy="1053550"/>
      </dsp:txXfrm>
    </dsp:sp>
    <dsp:sp modelId="{ED53399E-58D6-42F4-9F2F-896AD01F0FED}">
      <dsp:nvSpPr>
        <dsp:cNvPr id="0" name=""/>
        <dsp:cNvSpPr/>
      </dsp:nvSpPr>
      <dsp:spPr>
        <a:xfrm>
          <a:off x="3499496" y="592294"/>
          <a:ext cx="407717" cy="407711"/>
        </a:xfrm>
        <a:prstGeom prst="ellipse">
          <a:avLst/>
        </a:prstGeom>
        <a:solidFill>
          <a:schemeClr val="accent4">
            <a:hueOff val="-2604449"/>
            <a:satOff val="15691"/>
            <a:lumOff val="125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D951BB6-A239-402C-84AB-0E7D21A0060C}">
      <dsp:nvSpPr>
        <dsp:cNvPr id="0" name=""/>
        <dsp:cNvSpPr/>
      </dsp:nvSpPr>
      <dsp:spPr>
        <a:xfrm>
          <a:off x="814558" y="2755475"/>
          <a:ext cx="737028" cy="737049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6B4D0A2-67AA-49B8-A5A8-5D251911DAEC}">
      <dsp:nvSpPr>
        <dsp:cNvPr id="0" name=""/>
        <dsp:cNvSpPr/>
      </dsp:nvSpPr>
      <dsp:spPr>
        <a:xfrm>
          <a:off x="5861942" y="127623"/>
          <a:ext cx="1490420" cy="1489944"/>
        </a:xfrm>
        <a:prstGeom prst="ellipse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b="1" kern="1200">
            <a:latin typeface="Comic Sans MS" panose="030F0702030302020204" pitchFamily="66" charset="0"/>
          </a:endParaRPr>
        </a:p>
      </dsp:txBody>
      <dsp:txXfrm>
        <a:off x="6080209" y="345820"/>
        <a:ext cx="1053886" cy="1053550"/>
      </dsp:txXfrm>
    </dsp:sp>
    <dsp:sp modelId="{5DAE74E1-D3F4-4C4C-ABB5-E2B4A1B37288}">
      <dsp:nvSpPr>
        <dsp:cNvPr id="0" name=""/>
        <dsp:cNvSpPr/>
      </dsp:nvSpPr>
      <dsp:spPr>
        <a:xfrm>
          <a:off x="5197184" y="1156323"/>
          <a:ext cx="407717" cy="407711"/>
        </a:xfrm>
        <a:prstGeom prst="ellipse">
          <a:avLst/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C171D37-2B70-49AD-8124-4AD5D6EC345C}">
      <dsp:nvSpPr>
        <dsp:cNvPr id="0" name=""/>
        <dsp:cNvSpPr/>
      </dsp:nvSpPr>
      <dsp:spPr>
        <a:xfrm>
          <a:off x="534337" y="3632568"/>
          <a:ext cx="295220" cy="295504"/>
        </a:xfrm>
        <a:prstGeom prst="ellipse">
          <a:avLst/>
        </a:prstGeom>
        <a:solidFill>
          <a:schemeClr val="accent4">
            <a:hueOff val="-4092706"/>
            <a:satOff val="24657"/>
            <a:lumOff val="197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4EAB269-466E-42C5-8941-5EF4D8973D73}">
      <dsp:nvSpPr>
        <dsp:cNvPr id="0" name=""/>
        <dsp:cNvSpPr/>
      </dsp:nvSpPr>
      <dsp:spPr>
        <a:xfrm>
          <a:off x="3478360" y="3212009"/>
          <a:ext cx="295220" cy="295504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1BEFF-B97C-45B2-AC60-77235AF3A23C}" type="datetimeFigureOut">
              <a:rPr lang="tr-TR" smtClean="0"/>
              <a:t>6.12.2020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D885C-6B2B-42FC-8B87-8415351E8D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5468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7B233-0E0B-4319-8872-C8CAB791C4E2}" type="datetimeFigureOut">
              <a:rPr lang="tr-TR" smtClean="0"/>
              <a:t>6.12.2020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AB336-8A78-45FB-8939-48190799F3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636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50288-CEEA-664E-AA75-2D7F78EF2794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85C61-E85D-6940-BEB4-EFC894DEF4E7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9FBD-7325-8145-A48A-52C8040A091A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12B4-59A3-754A-9168-5844979F1A58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F16-2BA7-DF46-A6F4-A5D0BC6C19A1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CC192-ACD6-8144-ABC8-53CC62C90B72}" type="datetime1">
              <a:rPr lang="tr-TR" smtClean="0"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E5A0F-4BD3-344E-890F-891AFB21C1BC}" type="datetime1">
              <a:rPr lang="tr-TR" smtClean="0"/>
              <a:t>6.12.2020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784B-7C0D-964B-9D9E-E83FE1F6E009}" type="datetime1">
              <a:rPr lang="tr-TR" smtClean="0"/>
              <a:t>6.12.2020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D1950-B65C-C147-BC37-1D578D47E96C}" type="datetime1">
              <a:rPr lang="tr-TR" smtClean="0"/>
              <a:t>6.12.2020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DBB60-8B66-144B-BBA6-42EC5970E10B}" type="datetime1">
              <a:rPr lang="tr-TR" smtClean="0"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7470F-2F37-6A43-9D4E-97CF0EAE9301}" type="datetime1">
              <a:rPr lang="tr-TR" smtClean="0"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A58E9-2270-F649-9BA3-7DA4BEDFA5C5}" type="datetime1">
              <a:rPr lang="tr-TR" smtClean="0"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D82AB-A661-473C-BBD3-1DC14BEB2E3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28453" y="1556143"/>
            <a:ext cx="10363200" cy="187285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b="1" cap="none" dirty="0">
                <a:solidFill>
                  <a:schemeClr val="tx1"/>
                </a:solidFill>
                <a:latin typeface="Comic Sans MS" panose="030F0902030302020204" pitchFamily="66" charset="0"/>
                <a:cs typeface="Arial" charset="0"/>
              </a:rPr>
              <a:t>KAYNAŞTIRMA ORTAMLARINA İLİŞKİN UYARLAMALAR</a:t>
            </a:r>
            <a:endParaRPr lang="tr-TR" dirty="0">
              <a:latin typeface="Comic Sans MS" panose="030F0902030302020204" pitchFamily="66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242320" y="4149080"/>
            <a:ext cx="5707360" cy="17526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Prof. Dr. Neriman ARAL</a:t>
            </a:r>
          </a:p>
          <a:p>
            <a:r>
              <a:rPr 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Sağlık Bilimleri Fakültesi</a:t>
            </a:r>
          </a:p>
          <a:p>
            <a:r>
              <a:rPr lang="tr-TR" dirty="0">
                <a:solidFill>
                  <a:schemeClr val="tx1"/>
                </a:solidFill>
                <a:latin typeface="Comic Sans MS" panose="030F0902030302020204" pitchFamily="66" charset="0"/>
              </a:rPr>
              <a:t>Çocuk Gelişimi Bölümü</a:t>
            </a:r>
          </a:p>
          <a:p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12" y="70509"/>
            <a:ext cx="1298575" cy="126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1153" y="0"/>
            <a:ext cx="2921000" cy="148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4488" y="1936205"/>
            <a:ext cx="11103024" cy="4205063"/>
          </a:xfr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702030302020204" pitchFamily="66" charset="0"/>
              </a:rPr>
              <a:t>Ayrıca eğitim materyallerinin de tüm çocuklar tarafından ulaşılabilirliğini sağlamak, eğitime katılımı ve başarıyı arttıracağından dikkat edilmesi gereken bir husustur.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702030302020204" pitchFamily="66" charset="0"/>
              </a:rPr>
              <a:t>Bunun yanında ortamda yapılacak değişiklikler hakkında da mutlaka önceden özel </a:t>
            </a:r>
            <a:r>
              <a:rPr lang="tr-TR" dirty="0" err="1">
                <a:latin typeface="Comic Sans MS" panose="030F0702030302020204" pitchFamily="66" charset="0"/>
              </a:rPr>
              <a:t>gereksinimli</a:t>
            </a:r>
            <a:r>
              <a:rPr lang="tr-TR" dirty="0">
                <a:latin typeface="Comic Sans MS" panose="030F0702030302020204" pitchFamily="66" charset="0"/>
              </a:rPr>
              <a:t> çocuğa bilgi verilmesi, oluşabilecek kazaları önleme açısından önemlidir (Aral, 2011).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702030302020204" pitchFamily="66" charset="0"/>
              </a:rPr>
              <a:t>Tüm bunların yanında çocukların oturma düzenlerine de dikkat edilmelidir.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id="{97AB78DC-6487-AA4C-ADC6-58A2D5391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496" y="274638"/>
            <a:ext cx="8784976" cy="1143000"/>
          </a:xfr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Sınıf Ortamının Düzenlenmesi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162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İşitme yetersizliği olan çocuğun öğretmeninin konuşmalarını daha kolay izleyebilmesi,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Görme yetersizliği olan çocuğun öğretmenini daha iyi görebilmesi ya da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Dikkat dağınıklığı yaşayan bir çocuğun dikkatini dağıtmayacak ortamda oturması eğitimde başarıyı arttıracağından,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Öğretmenin sınıfındaki çocukların özelliklerine göre oturma düzeni sağlaması gereklidir (Kargın, 2006).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id="{076C5984-F888-AF4F-B1CC-413297401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496" y="274638"/>
            <a:ext cx="8784976" cy="1143000"/>
          </a:xfr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Sınıf Ortamının Düzenlenmesi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284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Düzgün Beşgen 5"/>
          <p:cNvSpPr/>
          <p:nvPr/>
        </p:nvSpPr>
        <p:spPr>
          <a:xfrm>
            <a:off x="-744760" y="1124744"/>
            <a:ext cx="13177464" cy="4968552"/>
          </a:xfrm>
          <a:prstGeom prst="pentag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Eğitim ortamında bulunan eğitimsel materyallere çocuklar istedikleri zaman ulaşabilmelidir.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Aynı zamanda bu materyallerin dikkat dağıtıcı olmamasına, çocukların tüm duyu organlarına hitap edecek şekilde hazırlanmasına dikkat edilmelidir (Aral, 2011). </a:t>
            </a:r>
          </a:p>
        </p:txBody>
      </p:sp>
      <p:sp>
        <p:nvSpPr>
          <p:cNvPr id="9" name="Başlık 1">
            <a:extLst>
              <a:ext uri="{FF2B5EF4-FFF2-40B4-BE49-F238E27FC236}">
                <a16:creationId xmlns:a16="http://schemas.microsoft.com/office/drawing/2014/main" id="{224A12A5-EC19-0742-BDD2-B99194E31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496" y="274638"/>
            <a:ext cx="8784976" cy="1143000"/>
          </a:xfr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Sınıf Ortamının Düzenlenmesi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053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9376" y="1600201"/>
            <a:ext cx="11377264" cy="4525963"/>
          </a:xfrm>
          <a:noFill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Sınıfın fiziksel düzenlemesinin yanında dikkat edilmesi gereken diğer unsur, sınıfın genel işleyişinin düzenlenmesidir.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Sınıfın genel işleyişinin düzenlenmesi, hem zamanın etkin kullanımını sağlamakta, hem de davranış yönetimini kolaylaştırmaktadır.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Öğretmen, akademik olan ve olmayan etkinliklere yönelik sınıfta bir düzen oluşturmalı, oluşturduğu bu düzeni sınıfında bulunan tüm çocuklara bildirmelidir (Kargın, 2006; Tekin- İftar, 2007).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id="{6E01F7E3-EAE3-6A42-9181-D4CF0B042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496" y="274638"/>
            <a:ext cx="8784976" cy="1095376"/>
          </a:xfr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Sınıf Ortamının Düzenlenmesi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334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Dikdörtgen 5"/>
          <p:cNvSpPr/>
          <p:nvPr/>
        </p:nvSpPr>
        <p:spPr>
          <a:xfrm>
            <a:off x="623392" y="1628800"/>
            <a:ext cx="11161240" cy="4392488"/>
          </a:xfrm>
          <a:prstGeom prst="rect">
            <a:avLst/>
          </a:prstGeom>
          <a:noFill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Öğretmenin sınıfta olumlu sınıf atmosferi yaratması da oldukça önemlidir.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Öğretmenin tutum ve davranışlarıyla tüm çocuklara eşit mesafede yaklaşması onlara sevgi ve anlayışla yaklaşması, bireysel farklılıklara saygı duyması normal gelişim gösteren çocukların da özel </a:t>
            </a:r>
            <a:r>
              <a:rPr lang="tr-TR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akranlarına benzer şekilde davranmalarıyla sonuçlanacaktır.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Böyle bir ortamda güven ve huzur olacak, duygusal ve davranış problemleri yaşanmayacaktır (Aral, 2011). </a:t>
            </a:r>
          </a:p>
        </p:txBody>
      </p:sp>
      <p:sp>
        <p:nvSpPr>
          <p:cNvPr id="8" name="Başlık 1">
            <a:extLst>
              <a:ext uri="{FF2B5EF4-FFF2-40B4-BE49-F238E27FC236}">
                <a16:creationId xmlns:a16="http://schemas.microsoft.com/office/drawing/2014/main" id="{EB03E3C7-12B3-784B-9DDE-8C91363AC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496" y="274638"/>
            <a:ext cx="8784976" cy="1143000"/>
          </a:xfr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Sınıf Ortamının Düzenlenmesi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389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Akış Çizelgesi: İşlem 6"/>
          <p:cNvSpPr/>
          <p:nvPr/>
        </p:nvSpPr>
        <p:spPr>
          <a:xfrm>
            <a:off x="551384" y="1556792"/>
            <a:ext cx="11377264" cy="4536504"/>
          </a:xfrm>
          <a:prstGeom prst="flowChartProcess">
            <a:avLst/>
          </a:prstGeom>
          <a:noFill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Öğretmenin aynı zamanda sınıf kurallarına yönelik olarak hareket etmesi de gereklidir.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Kurallar kısa olmalı, belirli durumlara özgü hazırlanmalı, çocuklara açıklanmalı ve çocukların da kuralları anladığından emin olunmalıdır.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Ayrıca öğretmen zamanı iyi belirlemeli ve iyi kullanmalıdır.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Zaman belirleme sınıftaki tüm çocukların gereksinimlerine cevap verecek şekilde planlanmalıdır. </a:t>
            </a:r>
          </a:p>
        </p:txBody>
      </p:sp>
      <p:sp>
        <p:nvSpPr>
          <p:cNvPr id="9" name="Başlık 1">
            <a:extLst>
              <a:ext uri="{FF2B5EF4-FFF2-40B4-BE49-F238E27FC236}">
                <a16:creationId xmlns:a16="http://schemas.microsoft.com/office/drawing/2014/main" id="{EBD38DAA-8F21-B547-B628-40E5B1A54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496" y="274638"/>
            <a:ext cx="8784976" cy="1143000"/>
          </a:xfr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Sınıf Ortamının Düzenlenmesi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842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965326"/>
            <a:ext cx="10972800" cy="4349079"/>
          </a:xfrm>
          <a:noFill/>
          <a:ln>
            <a:solidFill>
              <a:schemeClr val="accent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Öğretmenin hangi çocuklarla ne kadar süre çalışacağına yönelik bir planı önceden hazırlaması önemlidir (Aral, 2011; Kargın, 2006).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Sınıf ortamının düzenlenmesinde dikkate alınması gereken bir diğer özellik ise grupların oluşturulmasıdır.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Özel </a:t>
            </a:r>
            <a:r>
              <a:rPr lang="tr-TR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olsun ya da olmasın her çocuğun öğrenme hızı bireyseldir.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Bu nedenle öğretmenin sınıfta farklı gruplar oluşturması yararlı olabilmektedir.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tr-TR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8" name="Başlık 1">
            <a:extLst>
              <a:ext uri="{FF2B5EF4-FFF2-40B4-BE49-F238E27FC236}">
                <a16:creationId xmlns:a16="http://schemas.microsoft.com/office/drawing/2014/main" id="{6FC6794A-2EE9-3441-ADCB-08088017B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496" y="274638"/>
            <a:ext cx="8784976" cy="1143000"/>
          </a:xfr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Sınıf Ortamının Düzenlenmesi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7399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772817"/>
            <a:ext cx="10972800" cy="3456383"/>
          </a:xfr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solidFill>
                  <a:schemeClr val="tx1"/>
                </a:solidFill>
                <a:latin typeface="Comic Sans MS" panose="030F0702030302020204" pitchFamily="66" charset="0"/>
              </a:rPr>
              <a:t>Grupların oluşturulmasında çocukların eğitimsel düzeyleri, öğrenme yetenek ve hızları, öğrenme becerileri etkili olabilmektedir.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solidFill>
                  <a:schemeClr val="tx1"/>
                </a:solidFill>
                <a:latin typeface="Comic Sans MS" panose="030F0702030302020204" pitchFamily="66" charset="0"/>
              </a:rPr>
              <a:t>Gruplara aynı özelliklere, yakın özelliklere ya da farklı özelliklere sahip çocuklar alınarak küçük gruplar oluşturulabileceği gibi büyük gruplar da oluşturulabilir.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8" name="Başlık 1">
            <a:extLst>
              <a:ext uri="{FF2B5EF4-FFF2-40B4-BE49-F238E27FC236}">
                <a16:creationId xmlns:a16="http://schemas.microsoft.com/office/drawing/2014/main" id="{6FC6794A-2EE9-3441-ADCB-08088017B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496" y="274638"/>
            <a:ext cx="8784976" cy="1143000"/>
          </a:xfr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Sınıf Ortamının Düzenlenmesi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1939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9376" y="1958789"/>
            <a:ext cx="11233248" cy="3773015"/>
          </a:xfrm>
          <a:noFill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Büyük grup etkinliklerinde tüm çocukların benzer hedefleri gerçekleştirmesi beklendiğinden, özel </a:t>
            </a:r>
            <a:r>
              <a:rPr lang="tr-TR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çocukların öğrenmelerine engel oluşturabilir.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Küçük gruplara özel </a:t>
            </a:r>
            <a:r>
              <a:rPr lang="tr-TR" sz="28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gereksinimli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 çocuğun dahil edilmesi, hem çocuğun normal gelişim gösteren akranlarını rol model alarak öğrenmesine yardım sağlar, hem de öğretmene ek zaman kazandırır (Kargın, 2006; Sucuoğlu, 2006; Tekin- İftar, 2007).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id="{A54C98D0-C1BE-A24E-84B9-99303377E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496" y="274638"/>
            <a:ext cx="8784976" cy="1143000"/>
          </a:xfr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Sınıf Ortamının Düzenlenmesi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8553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79576" y="274638"/>
            <a:ext cx="7200800" cy="1143000"/>
          </a:xfrm>
          <a:solidFill>
            <a:schemeClr val="accent4">
              <a:lumMod val="20000"/>
              <a:lumOff val="8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Öğretim Materyalleri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Akış Çizelgesi: İşlem 4"/>
          <p:cNvSpPr/>
          <p:nvPr/>
        </p:nvSpPr>
        <p:spPr>
          <a:xfrm>
            <a:off x="695400" y="1653777"/>
            <a:ext cx="11017224" cy="4583535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Öğretim materyalleri eğitimi görünür kılan ve eğitimi kolaylaştıran unsurlardır.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Öğretim materyalleri çocukların gelişimsel özellik ve ihtiyaçları dikkate alınarak öğretmenler tarafından hazırlanabilir.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Bu araçlar özel </a:t>
            </a:r>
            <a:r>
              <a:rPr lang="tr-TR" sz="36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gereksinimli</a:t>
            </a:r>
            <a:r>
              <a:rPr lang="tr-TR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 çocukların da öğrenmelerini kolaylaştırmaktadır. </a:t>
            </a:r>
          </a:p>
        </p:txBody>
      </p:sp>
    </p:spTree>
    <p:extLst>
      <p:ext uri="{BB962C8B-B14F-4D97-AF65-F5344CB8AC3E}">
        <p14:creationId xmlns:p14="http://schemas.microsoft.com/office/powerpoint/2010/main" val="3240202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631E57-CAB8-4606-9CDE-B3811962F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687" y="674344"/>
            <a:ext cx="7886700" cy="785097"/>
          </a:xfrm>
        </p:spPr>
        <p:txBody>
          <a:bodyPr/>
          <a:lstStyle/>
          <a:p>
            <a:pPr algn="ctr"/>
            <a:r>
              <a:rPr lang="tr-TR" b="1" dirty="0">
                <a:latin typeface="Comic Sans MS" panose="030F0702030302020204" pitchFamily="66" charset="0"/>
              </a:rPr>
              <a:t>SUNU AKIŞI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6A577A3-18BF-47C2-941F-680A3DC7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DEFB6805-871C-4A29-8FFF-BB3B9B70F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5184" y="2038549"/>
            <a:ext cx="8045675" cy="254257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8001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700" b="1" dirty="0">
                <a:latin typeface="Comic Sans MS" panose="030F0702030302020204" pitchFamily="66" charset="0"/>
                <a:cs typeface="Arial" charset="0"/>
              </a:rPr>
              <a:t>SINIF ORTAMININ DÜZENLENMESİ</a:t>
            </a:r>
          </a:p>
          <a:p>
            <a:pPr marL="8001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700" b="1" dirty="0">
                <a:latin typeface="Comic Sans MS" panose="030F0702030302020204" pitchFamily="66" charset="0"/>
                <a:cs typeface="Arial" charset="0"/>
              </a:rPr>
              <a:t>ÖĞRETİM MATERYALLERİ</a:t>
            </a:r>
          </a:p>
          <a:p>
            <a:pPr marL="8001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700" b="1" dirty="0">
                <a:latin typeface="Comic Sans MS" panose="030F0702030302020204" pitchFamily="66" charset="0"/>
                <a:cs typeface="Arial" charset="0"/>
              </a:rPr>
              <a:t>ÖĞRETİMİN UYARLANMASI</a:t>
            </a:r>
          </a:p>
          <a:p>
            <a:pPr marL="557213" lvl="1" indent="-214313" algn="just">
              <a:lnSpc>
                <a:spcPct val="150000"/>
              </a:lnSpc>
            </a:pPr>
            <a:endParaRPr lang="tr-TR" b="1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endParaRPr lang="tr-TR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860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3372" y="1823851"/>
            <a:ext cx="11305256" cy="4525963"/>
          </a:xfr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solidFill>
                  <a:schemeClr val="tx1"/>
                </a:solidFill>
                <a:latin typeface="Comic Sans MS" panose="030F0702030302020204" pitchFamily="66" charset="0"/>
              </a:rPr>
              <a:t>Ancak öğretim materyallerinin özel </a:t>
            </a:r>
            <a:r>
              <a:rPr lang="tr-TR" dirty="0" err="1">
                <a:solidFill>
                  <a:schemeClr val="tx1"/>
                </a:solidFill>
                <a:latin typeface="Comic Sans MS" panose="030F0702030302020204" pitchFamily="66" charset="0"/>
              </a:rPr>
              <a:t>gereksinimli</a:t>
            </a:r>
            <a:r>
              <a:rPr lang="tr-TR" dirty="0">
                <a:solidFill>
                  <a:schemeClr val="tx1"/>
                </a:solidFill>
                <a:latin typeface="Comic Sans MS" panose="030F0702030302020204" pitchFamily="66" charset="0"/>
              </a:rPr>
              <a:t> çocukların eğitiminde kullanılmasında dikkat edilmesi gereken noktalar vardır.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solidFill>
                  <a:schemeClr val="tx1"/>
                </a:solidFill>
                <a:latin typeface="Comic Sans MS" panose="030F0702030302020204" pitchFamily="66" charset="0"/>
              </a:rPr>
              <a:t>Bunlar, çocuğun gelişimsel özellik ve ihtiyaçlarına uygun olmalı, çocuğun öğrenmesini desteklemeli ve çocuğun ulaşabileceği ve kullanabileceği şekilde tasarlanmalıdır (Aral, 2011; Kargın, 2006; Sucuoğlu, 2006; Tekin- İftar, 2007). </a:t>
            </a:r>
          </a:p>
          <a:p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id="{E5F42F05-2099-C84A-9465-F98931208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9576" y="274638"/>
            <a:ext cx="7200800" cy="1143000"/>
          </a:xfrm>
          <a:solidFill>
            <a:schemeClr val="accent4">
              <a:lumMod val="20000"/>
              <a:lumOff val="8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Öğretim Materyalleri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0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79576" y="274638"/>
            <a:ext cx="7488832" cy="1143000"/>
          </a:xfrm>
          <a:solidFill>
            <a:schemeClr val="accent5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Öğretimin Uyarlanması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Akış Çizelgesi: İşlem 4"/>
          <p:cNvSpPr/>
          <p:nvPr/>
        </p:nvSpPr>
        <p:spPr>
          <a:xfrm>
            <a:off x="551384" y="1700808"/>
            <a:ext cx="11233248" cy="4392488"/>
          </a:xfrm>
          <a:prstGeom prst="flowChart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Kaynaştırma eğitimi uygulamalarında öğretmen eğitim faaliyetlerini yürütürken tüm çocukları dahil etmelidir.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Bu noktada özel </a:t>
            </a:r>
            <a:r>
              <a:rPr lang="tr-TR" sz="3200" dirty="0" err="1">
                <a:solidFill>
                  <a:schemeClr val="tx1"/>
                </a:solidFill>
                <a:latin typeface="Comic Sans MS" panose="030F0702030302020204" pitchFamily="66" charset="0"/>
              </a:rPr>
              <a:t>gereksinimli</a:t>
            </a:r>
            <a:r>
              <a:rPr lang="tr-TR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 çocuğun öğrenme hızını ve biçimini dikkate almalı ve gerekiyorsa düzenlemeler yapmalıdır.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Kullanacağı yöntem ve teknikleri buna göre planlamalıdır (Aral, 2011). </a:t>
            </a:r>
          </a:p>
        </p:txBody>
      </p:sp>
    </p:spTree>
    <p:extLst>
      <p:ext uri="{BB962C8B-B14F-4D97-AF65-F5344CB8AC3E}">
        <p14:creationId xmlns:p14="http://schemas.microsoft.com/office/powerpoint/2010/main" val="585335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Akış Çizelgesi: İşlem 5"/>
          <p:cNvSpPr/>
          <p:nvPr/>
        </p:nvSpPr>
        <p:spPr>
          <a:xfrm>
            <a:off x="623392" y="1628800"/>
            <a:ext cx="11161240" cy="4392488"/>
          </a:xfrm>
          <a:prstGeom prst="flowChart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latin typeface="Comic Sans MS" panose="030F0702030302020204" pitchFamily="66" charset="0"/>
              </a:rPr>
              <a:t>Öğretmenin öğretim yöntemini uyarlarken dikkat etmesi gereken iki temel özellik bulunmaktadır.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latin typeface="Comic Sans MS" panose="030F0702030302020204" pitchFamily="66" charset="0"/>
              </a:rPr>
              <a:t>Bunlardan birincisi çocukların öğrenme biçimleri, diğeri ise çocukların dikkat süreleridir.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latin typeface="Comic Sans MS" panose="030F0702030302020204" pitchFamily="66" charset="0"/>
              </a:rPr>
              <a:t>Her çocuk farklı yöntemlerle daha iyi öğrenir.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latin typeface="Comic Sans MS" panose="030F0702030302020204" pitchFamily="66" charset="0"/>
              </a:rPr>
              <a:t>Bazı çocuklar öğrenmede tüm duyu organlarını etkili bir şekilde kullanırken, bazıları kullanamaz. </a:t>
            </a:r>
          </a:p>
        </p:txBody>
      </p:sp>
      <p:sp>
        <p:nvSpPr>
          <p:cNvPr id="8" name="Başlık 1">
            <a:extLst>
              <a:ext uri="{FF2B5EF4-FFF2-40B4-BE49-F238E27FC236}">
                <a16:creationId xmlns:a16="http://schemas.microsoft.com/office/drawing/2014/main" id="{DD9C43EB-662C-E944-96B9-DC2ACFE60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9576" y="341784"/>
            <a:ext cx="7488832" cy="1143000"/>
          </a:xfrm>
          <a:solidFill>
            <a:schemeClr val="accent5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Öğretimin Uyarlanması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7293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51384" y="1600201"/>
            <a:ext cx="11161240" cy="4565103"/>
          </a:xfr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Öğretmenin çocuğun bu özelliklerinin farkında olarak uyarlama yapması gerekmektedir.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Çocuklarda dikkat süreleri de birbirinden farklılık göstermektedir.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Özellikle özel gereksinime sahip olan çocukların dikkat süreleri oldukça kısadır.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latin typeface="Comic Sans MS" panose="030F0702030302020204" pitchFamily="66" charset="0"/>
              </a:rPr>
              <a:t>Bu nedenle öğretmen eğitim faaliyetlerini yürütürken çocukların dikkat sürelerini göz önünde bulundurmalıdır (Kargın, 2006).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id="{4267AA20-E533-7A48-B72F-18F3CF4DD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9576" y="274638"/>
            <a:ext cx="7488832" cy="1143000"/>
          </a:xfrm>
          <a:solidFill>
            <a:schemeClr val="accent5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Öğretimin Uyarlanması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2923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623392" y="1988840"/>
            <a:ext cx="1116124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tr-TR" dirty="0">
              <a:latin typeface="Comic Sans MS" panose="030F0902030302020204" pitchFamily="66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902030302020204" pitchFamily="66" charset="0"/>
              </a:rPr>
              <a:t>Aral, N. (2011). </a:t>
            </a:r>
            <a:r>
              <a:rPr lang="tr-TR" i="1" dirty="0">
                <a:latin typeface="Comic Sans MS" panose="030F0902030302020204" pitchFamily="66" charset="0"/>
              </a:rPr>
              <a:t>Okul öncesi eğitimde kaynaştırma. </a:t>
            </a:r>
            <a:r>
              <a:rPr lang="tr-TR" dirty="0">
                <a:latin typeface="Comic Sans MS" panose="030F0902030302020204" pitchFamily="66" charset="0"/>
              </a:rPr>
              <a:t>İstanbul: </a:t>
            </a:r>
            <a:r>
              <a:rPr lang="tr-TR" dirty="0" err="1">
                <a:latin typeface="Comic Sans MS" panose="030F0902030302020204" pitchFamily="66" charset="0"/>
              </a:rPr>
              <a:t>Morpa</a:t>
            </a:r>
            <a:r>
              <a:rPr lang="tr-TR" dirty="0">
                <a:latin typeface="Comic Sans MS" panose="030F0902030302020204" pitchFamily="66" charset="0"/>
              </a:rPr>
              <a:t> Yayınları.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902030302020204" pitchFamily="66" charset="0"/>
              </a:rPr>
              <a:t>Kargın, T. (2006). Öğretimin uyarlanması. B. Sucuoğlu ve T. Kargın (</a:t>
            </a:r>
            <a:r>
              <a:rPr lang="tr-TR" dirty="0" err="1">
                <a:latin typeface="Comic Sans MS" panose="030F0902030302020204" pitchFamily="66" charset="0"/>
              </a:rPr>
              <a:t>Eds</a:t>
            </a:r>
            <a:r>
              <a:rPr lang="tr-TR" dirty="0">
                <a:latin typeface="Comic Sans MS" panose="030F0902030302020204" pitchFamily="66" charset="0"/>
              </a:rPr>
              <a:t>.). </a:t>
            </a:r>
            <a:r>
              <a:rPr lang="tr-TR" i="1" dirty="0">
                <a:latin typeface="Comic Sans MS" panose="030F0902030302020204" pitchFamily="66" charset="0"/>
              </a:rPr>
              <a:t>İlköğretimde kaynaştırma uygulamaları. </a:t>
            </a:r>
            <a:r>
              <a:rPr lang="tr-TR" dirty="0">
                <a:latin typeface="Comic Sans MS" panose="030F0902030302020204" pitchFamily="66" charset="0"/>
              </a:rPr>
              <a:t>İçinde (s. 165-212). İstanbul: </a:t>
            </a:r>
            <a:r>
              <a:rPr lang="tr-TR" dirty="0" err="1">
                <a:latin typeface="Comic Sans MS" panose="030F0902030302020204" pitchFamily="66" charset="0"/>
              </a:rPr>
              <a:t>Morpa</a:t>
            </a:r>
            <a:r>
              <a:rPr lang="tr-TR" dirty="0">
                <a:latin typeface="Comic Sans MS" panose="030F0902030302020204" pitchFamily="66" charset="0"/>
              </a:rPr>
              <a:t> Yayınları.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902030302020204" pitchFamily="66" charset="0"/>
              </a:rPr>
              <a:t>Sucuoğlu, B. (2006). Sosyal kabulün arttırılması. B. Sucuoğlu ve T. Kargın (</a:t>
            </a:r>
            <a:r>
              <a:rPr lang="tr-TR" dirty="0" err="1">
                <a:latin typeface="Comic Sans MS" panose="030F0902030302020204" pitchFamily="66" charset="0"/>
              </a:rPr>
              <a:t>Eds</a:t>
            </a:r>
            <a:r>
              <a:rPr lang="tr-TR" dirty="0">
                <a:latin typeface="Comic Sans MS" panose="030F0902030302020204" pitchFamily="66" charset="0"/>
              </a:rPr>
              <a:t>.). </a:t>
            </a:r>
            <a:r>
              <a:rPr lang="tr-TR" i="1" dirty="0">
                <a:latin typeface="Comic Sans MS" panose="030F0902030302020204" pitchFamily="66" charset="0"/>
              </a:rPr>
              <a:t>İlköğretimde kaynaştırma uygulamaları. </a:t>
            </a:r>
            <a:r>
              <a:rPr lang="tr-TR" dirty="0">
                <a:latin typeface="Comic Sans MS" panose="030F0902030302020204" pitchFamily="66" charset="0"/>
              </a:rPr>
              <a:t>İçinde (s. 263-300). İstanbul: </a:t>
            </a:r>
            <a:r>
              <a:rPr lang="tr-TR" dirty="0" err="1">
                <a:latin typeface="Comic Sans MS" panose="030F0902030302020204" pitchFamily="66" charset="0"/>
              </a:rPr>
              <a:t>Morpa</a:t>
            </a:r>
            <a:r>
              <a:rPr lang="tr-TR" dirty="0">
                <a:latin typeface="Comic Sans MS" panose="030F0902030302020204" pitchFamily="66" charset="0"/>
              </a:rPr>
              <a:t> Yayınları.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Comic Sans MS" panose="030F0902030302020204" pitchFamily="66" charset="0"/>
              </a:rPr>
              <a:t>Tekin- İftar, E. (2007). Kaynaştırma uygulamalarında öğretimin planlanması. S. </a:t>
            </a:r>
            <a:r>
              <a:rPr lang="tr-TR" dirty="0" err="1">
                <a:latin typeface="Comic Sans MS" panose="030F0902030302020204" pitchFamily="66" charset="0"/>
              </a:rPr>
              <a:t>Eripek</a:t>
            </a:r>
            <a:r>
              <a:rPr lang="tr-TR" dirty="0">
                <a:latin typeface="Comic Sans MS" panose="030F0902030302020204" pitchFamily="66" charset="0"/>
              </a:rPr>
              <a:t> (Ed.). </a:t>
            </a:r>
            <a:r>
              <a:rPr lang="tr-TR" i="1" dirty="0">
                <a:latin typeface="Comic Sans MS" panose="030F0902030302020204" pitchFamily="66" charset="0"/>
              </a:rPr>
              <a:t>İlköğretimde kaynaştırma. </a:t>
            </a:r>
            <a:r>
              <a:rPr lang="tr-TR" dirty="0">
                <a:latin typeface="Comic Sans MS" panose="030F0902030302020204" pitchFamily="66" charset="0"/>
              </a:rPr>
              <a:t>İçinde (s. 65-86). Eskişehir: Anadolu Üniversitesi Yayınları. </a:t>
            </a:r>
            <a:endParaRPr lang="tr-TR" b="1" dirty="0">
              <a:latin typeface="Comic Sans MS" panose="030F0902030302020204" pitchFamily="66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tr-TR" dirty="0">
              <a:latin typeface="Comic Sans MS" panose="030F0902030302020204" pitchFamily="66" charset="0"/>
            </a:endParaRP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32EFB917-CC0D-5A4D-90B8-87BAF79ABB1F}"/>
              </a:ext>
            </a:extLst>
          </p:cNvPr>
          <p:cNvSpPr/>
          <p:nvPr/>
        </p:nvSpPr>
        <p:spPr>
          <a:xfrm>
            <a:off x="4367808" y="620688"/>
            <a:ext cx="35283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b="1" dirty="0">
                <a:latin typeface="Comic Sans MS" panose="030F0902030302020204" pitchFamily="66" charset="0"/>
              </a:rPr>
              <a:t>Kaynaklar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9312620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E7F0BC95-A941-4514-BD83-F34F54520B9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52650" y="1207295"/>
          <a:ext cx="7886700" cy="4282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9D5554C-2433-4A70-A587-F53DE781E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</p:spTree>
    <p:extLst>
      <p:ext uri="{BB962C8B-B14F-4D97-AF65-F5344CB8AC3E}">
        <p14:creationId xmlns:p14="http://schemas.microsoft.com/office/powerpoint/2010/main" val="2113825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324DA9-28B2-4289-BDE2-0C4F6B81D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416" y="1731600"/>
            <a:ext cx="10801200" cy="385764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 algn="just"/>
            <a:r>
              <a:rPr lang="tr-TR" sz="3600" dirty="0">
                <a:latin typeface="Comic Sans MS" panose="030F0702030302020204" pitchFamily="66" charset="0"/>
              </a:rPr>
              <a:t>Kaynaştırma ortamına ilişkin yapılacak uyarlamaları açıklar.</a:t>
            </a:r>
          </a:p>
          <a:p>
            <a:pPr lvl="0" algn="just"/>
            <a:r>
              <a:rPr lang="tr-TR" sz="3600" dirty="0">
                <a:latin typeface="Comic Sans MS" panose="030F0702030302020204" pitchFamily="66" charset="0"/>
              </a:rPr>
              <a:t>Başarılı bir kaynaştırma uygulaması için sınıf ortamında yapılacak düzenlemeleri tartışır.</a:t>
            </a:r>
          </a:p>
          <a:p>
            <a:pPr lvl="0" algn="just"/>
            <a:r>
              <a:rPr lang="tr-TR" sz="3600" dirty="0">
                <a:latin typeface="Comic Sans MS" panose="030F0702030302020204" pitchFamily="66" charset="0"/>
              </a:rPr>
              <a:t>Kaynaştırma uygulamasında özel </a:t>
            </a:r>
            <a:r>
              <a:rPr lang="tr-TR" sz="3600" dirty="0" err="1">
                <a:latin typeface="Comic Sans MS" panose="030F0702030302020204" pitchFamily="66" charset="0"/>
              </a:rPr>
              <a:t>gereksinimli</a:t>
            </a:r>
            <a:r>
              <a:rPr lang="tr-TR" sz="3600" dirty="0">
                <a:latin typeface="Comic Sans MS" panose="030F0702030302020204" pitchFamily="66" charset="0"/>
              </a:rPr>
              <a:t> çocuklara yönelik materyal ve ortamı özetler.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9E6142-EB68-4F9B-90A8-1DF547A53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66910A8B-8CE3-46AD-B7C1-1AF1A0E992AA}"/>
              </a:ext>
            </a:extLst>
          </p:cNvPr>
          <p:cNvSpPr txBox="1"/>
          <p:nvPr/>
        </p:nvSpPr>
        <p:spPr>
          <a:xfrm>
            <a:off x="2102644" y="645325"/>
            <a:ext cx="7936706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300" b="1" dirty="0">
                <a:latin typeface="Comic Sans MS" panose="030F0702030302020204" pitchFamily="66" charset="0"/>
              </a:rPr>
              <a:t>Kazanımlar</a:t>
            </a:r>
            <a:endParaRPr lang="tr-TR" sz="33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966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75520" y="274638"/>
            <a:ext cx="8640960" cy="1143000"/>
          </a:xfr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Sınıf Ortamının Düzenlenmesi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Akış Çizelgesi: Delikli Teyp 4"/>
          <p:cNvSpPr/>
          <p:nvPr/>
        </p:nvSpPr>
        <p:spPr>
          <a:xfrm>
            <a:off x="1199456" y="1700808"/>
            <a:ext cx="10369152" cy="4248472"/>
          </a:xfrm>
          <a:prstGeom prst="flowChartPunchedTap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Sınıf ortamını özel gereksinime sahip olan çocuğa göre düzenlenmesi eğitimde başarıyı arttıracaktır.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Bu kapsamda ise ilk olarak sınıfın fiziksel düzenlenmesine dikkat edilmesi gerekmektedir. </a:t>
            </a:r>
          </a:p>
        </p:txBody>
      </p:sp>
    </p:spTree>
    <p:extLst>
      <p:ext uri="{BB962C8B-B14F-4D97-AF65-F5344CB8AC3E}">
        <p14:creationId xmlns:p14="http://schemas.microsoft.com/office/powerpoint/2010/main" val="1207919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1559496" y="274638"/>
            <a:ext cx="8784976" cy="1143000"/>
          </a:xfr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Sınıf Ortamının Düzenlenmesi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  <p:sp>
        <p:nvSpPr>
          <p:cNvPr id="6" name="Tek Köşesi Kesik ve Yuvarlatılmış Dikdörtgen 5"/>
          <p:cNvSpPr/>
          <p:nvPr/>
        </p:nvSpPr>
        <p:spPr>
          <a:xfrm>
            <a:off x="623392" y="1772816"/>
            <a:ext cx="11161240" cy="4464496"/>
          </a:xfrm>
          <a:prstGeom prst="snip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Sınıfın fiziksel düzenlemesi, sınıfın ses ve ışık düzeni sınıftaki her çocuğun ihtiyaçlarına yönelik olarak yapılandırılmalıdır.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Sınıfın ısısının gereğinden düşük olması çocukların dikkatlerini yoğunlaştırmasını engellerken, fazla sıcak olması da aşırı rahatlamalarına ve yine dikkatlerini yoğunlaştırmalarına engel olmaktadır.</a:t>
            </a:r>
          </a:p>
        </p:txBody>
      </p:sp>
    </p:spTree>
    <p:extLst>
      <p:ext uri="{BB962C8B-B14F-4D97-AF65-F5344CB8AC3E}">
        <p14:creationId xmlns:p14="http://schemas.microsoft.com/office/powerpoint/2010/main" val="2278870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3392" y="1940061"/>
            <a:ext cx="11233248" cy="4009219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702030302020204" pitchFamily="66" charset="0"/>
              </a:rPr>
              <a:t>Özel </a:t>
            </a:r>
            <a:r>
              <a:rPr lang="tr-TR" dirty="0" err="1">
                <a:latin typeface="Comic Sans MS" panose="030F0702030302020204" pitchFamily="66" charset="0"/>
              </a:rPr>
              <a:t>gereksinimli</a:t>
            </a:r>
            <a:r>
              <a:rPr lang="tr-TR" dirty="0">
                <a:latin typeface="Comic Sans MS" panose="030F0702030302020204" pitchFamily="66" charset="0"/>
              </a:rPr>
              <a:t> çocukların öğrenmelerinde ışık çok önemlidir.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702030302020204" pitchFamily="66" charset="0"/>
              </a:rPr>
              <a:t>Örneğin, işitme yetersizliğine sahip olan bir çocuğun bulunduğu sınıfta, ortamın aydınlık olması gereklidir.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702030302020204" pitchFamily="66" charset="0"/>
              </a:rPr>
              <a:t>İşitme yetersizliğine sahip olan çocuklar konuşulanı anlamak için konuşma yapan kişinin yüzünü de görmek isterler.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Başlık 1">
            <a:extLst>
              <a:ext uri="{FF2B5EF4-FFF2-40B4-BE49-F238E27FC236}">
                <a16:creationId xmlns:a16="http://schemas.microsoft.com/office/drawing/2014/main" id="{13237683-7F7D-9A4E-B917-8778A1E60789}"/>
              </a:ext>
            </a:extLst>
          </p:cNvPr>
          <p:cNvSpPr txBox="1">
            <a:spLocks/>
          </p:cNvSpPr>
          <p:nvPr/>
        </p:nvSpPr>
        <p:spPr>
          <a:xfrm>
            <a:off x="1559496" y="274638"/>
            <a:ext cx="8784976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Sınıf Ortamının Düzenlenmesi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291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5380" y="1784463"/>
            <a:ext cx="11161240" cy="4205063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702030302020204" pitchFamily="66" charset="0"/>
              </a:rPr>
              <a:t>İşitme yetersizliğine sahip olan çocukların bulunduğu ortamın yeterince aydınlık olmaması, çok fazla parlak olması, işitme yetersizliği olan çocuğun konuşan kişinin yüzünü görememesine, konuşulanları anlamlandıramamasına neden olacaktır.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dirty="0">
                <a:latin typeface="Comic Sans MS" panose="030F0702030302020204" pitchFamily="66" charset="0"/>
              </a:rPr>
              <a:t>Benzer durum görme yetersizliğine sahip olan çocuklar için de geçerlidir.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Başlık 1">
            <a:extLst>
              <a:ext uri="{FF2B5EF4-FFF2-40B4-BE49-F238E27FC236}">
                <a16:creationId xmlns:a16="http://schemas.microsoft.com/office/drawing/2014/main" id="{13237683-7F7D-9A4E-B917-8778A1E60789}"/>
              </a:ext>
            </a:extLst>
          </p:cNvPr>
          <p:cNvSpPr txBox="1">
            <a:spLocks/>
          </p:cNvSpPr>
          <p:nvPr/>
        </p:nvSpPr>
        <p:spPr>
          <a:xfrm>
            <a:off x="1559496" y="274638"/>
            <a:ext cx="8784976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Sınıf Ortamının Düzenlenmesi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994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Akış Çizelgesi: İşlem 5"/>
          <p:cNvSpPr/>
          <p:nvPr/>
        </p:nvSpPr>
        <p:spPr>
          <a:xfrm>
            <a:off x="623392" y="1700808"/>
            <a:ext cx="11017224" cy="4320480"/>
          </a:xfrm>
          <a:prstGeom prst="flowChartProcess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latin typeface="Comic Sans MS" panose="030F0702030302020204" pitchFamily="66" charset="0"/>
              </a:rPr>
              <a:t>Ortamın ısısının ve aydınlatmasının dışında sınıfta gürültünün çok fazla olması da anlamayı güçleştirmektedir.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latin typeface="Comic Sans MS" panose="030F0702030302020204" pitchFamily="66" charset="0"/>
              </a:rPr>
              <a:t>Gürültü işitme yetersizliği olan çocuklar için büyük bir engeldir.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latin typeface="Comic Sans MS" panose="030F0702030302020204" pitchFamily="66" charset="0"/>
              </a:rPr>
              <a:t>Eğitim ortamının çok küçük ya da dar olması, çocukların rahat hareket etmelerinde büyük bir engel yaratabilir.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tr-TR" sz="3200" dirty="0">
              <a:latin typeface="Comic Sans MS" panose="030F0702030302020204" pitchFamily="66" charset="0"/>
            </a:endParaRPr>
          </a:p>
        </p:txBody>
      </p:sp>
      <p:sp>
        <p:nvSpPr>
          <p:cNvPr id="8" name="Başlık 1">
            <a:extLst>
              <a:ext uri="{FF2B5EF4-FFF2-40B4-BE49-F238E27FC236}">
                <a16:creationId xmlns:a16="http://schemas.microsoft.com/office/drawing/2014/main" id="{DEE490B1-338B-9043-B2DC-951A7EA21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496" y="274638"/>
            <a:ext cx="8784976" cy="1143000"/>
          </a:xfr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Sınıf Ortamının Düzenlenmesi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0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Neriman ARAL- Kaynaştırma Uygulamaları</a:t>
            </a:r>
          </a:p>
        </p:txBody>
      </p:sp>
      <p:sp>
        <p:nvSpPr>
          <p:cNvPr id="6" name="Akış Çizelgesi: İşlem 5"/>
          <p:cNvSpPr/>
          <p:nvPr/>
        </p:nvSpPr>
        <p:spPr>
          <a:xfrm>
            <a:off x="515380" y="1916832"/>
            <a:ext cx="11161240" cy="4176464"/>
          </a:xfrm>
          <a:prstGeom prst="flowChartProcess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latin typeface="Comic Sans MS" panose="030F0702030302020204" pitchFamily="66" charset="0"/>
              </a:rPr>
              <a:t>Eğitim ortamının çok küçük ya da dar olması, bedensel yetersizliği olan çocuklar için daha da fazla sorun yaratmaktadır (Kargın, 2006; Tekin- İftar, 2007).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3200" dirty="0">
                <a:latin typeface="Comic Sans MS" panose="030F0702030302020204" pitchFamily="66" charset="0"/>
              </a:rPr>
              <a:t>Bu nedenle ortamın ses, ışık yönünden uygun hale getirilmesi, gürültünün olmaması ve sınıfın tüm çocukların rahat hareket edecekleri şekilde düzenlenmesi gerekir.</a:t>
            </a:r>
          </a:p>
        </p:txBody>
      </p:sp>
      <p:sp>
        <p:nvSpPr>
          <p:cNvPr id="8" name="Başlık 1">
            <a:extLst>
              <a:ext uri="{FF2B5EF4-FFF2-40B4-BE49-F238E27FC236}">
                <a16:creationId xmlns:a16="http://schemas.microsoft.com/office/drawing/2014/main" id="{DEE490B1-338B-9043-B2DC-951A7EA21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496" y="274638"/>
            <a:ext cx="8784976" cy="1143000"/>
          </a:xfr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>
                <a:solidFill>
                  <a:schemeClr val="tx1"/>
                </a:solidFill>
                <a:latin typeface="Comic Sans MS" panose="030F0702030302020204" pitchFamily="66" charset="0"/>
                <a:cs typeface="Arial" pitchFamily="34" charset="0"/>
              </a:rPr>
              <a:t>Sınıf Ortamının Düzenlenmesi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29025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1356</Words>
  <Application>Microsoft Macintosh PowerPoint</Application>
  <PresentationFormat>Geniş ekran</PresentationFormat>
  <Paragraphs>121</Paragraphs>
  <Slides>25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9" baseType="lpstr">
      <vt:lpstr>Arial</vt:lpstr>
      <vt:lpstr>Calibri</vt:lpstr>
      <vt:lpstr>Comic Sans MS</vt:lpstr>
      <vt:lpstr>Ofis Teması</vt:lpstr>
      <vt:lpstr>KAYNAŞTIRMA ORTAMLARINA İLİŞKİN UYARLAMALAR</vt:lpstr>
      <vt:lpstr>SUNU AKIŞI</vt:lpstr>
      <vt:lpstr>PowerPoint Sunusu</vt:lpstr>
      <vt:lpstr>Sınıf Ortamının Düzenlenmesi</vt:lpstr>
      <vt:lpstr>Sınıf Ortamının Düzenlenmesi</vt:lpstr>
      <vt:lpstr>PowerPoint Sunusu</vt:lpstr>
      <vt:lpstr>PowerPoint Sunusu</vt:lpstr>
      <vt:lpstr>Sınıf Ortamının Düzenlenmesi</vt:lpstr>
      <vt:lpstr>Sınıf Ortamının Düzenlenmesi</vt:lpstr>
      <vt:lpstr>Sınıf Ortamının Düzenlenmesi</vt:lpstr>
      <vt:lpstr>Sınıf Ortamının Düzenlenmesi</vt:lpstr>
      <vt:lpstr>Sınıf Ortamının Düzenlenmesi</vt:lpstr>
      <vt:lpstr>Sınıf Ortamının Düzenlenmesi</vt:lpstr>
      <vt:lpstr>Sınıf Ortamının Düzenlenmesi</vt:lpstr>
      <vt:lpstr>Sınıf Ortamının Düzenlenmesi</vt:lpstr>
      <vt:lpstr>Sınıf Ortamının Düzenlenmesi</vt:lpstr>
      <vt:lpstr>Sınıf Ortamının Düzenlenmesi</vt:lpstr>
      <vt:lpstr>Sınıf Ortamının Düzenlenmesi</vt:lpstr>
      <vt:lpstr>Öğretim Materyalleri</vt:lpstr>
      <vt:lpstr>Öğretim Materyalleri</vt:lpstr>
      <vt:lpstr>Öğretimin Uyarlanması</vt:lpstr>
      <vt:lpstr>Öğretimin Uyarlanması</vt:lpstr>
      <vt:lpstr>Öğretimin Uyarlanması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KAYNAŞTIRMA</dc:title>
  <dc:creator>ezgi</dc:creator>
  <cp:lastModifiedBy>Microsoft Office User</cp:lastModifiedBy>
  <cp:revision>26</cp:revision>
  <dcterms:created xsi:type="dcterms:W3CDTF">2017-01-09T09:12:44Z</dcterms:created>
  <dcterms:modified xsi:type="dcterms:W3CDTF">2020-12-06T16:20:28Z</dcterms:modified>
</cp:coreProperties>
</file>