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handoutMasterIdLst>
    <p:handoutMasterId r:id="rId16"/>
  </p:handoutMasterIdLst>
  <p:sldIdLst>
    <p:sldId id="256" r:id="rId2"/>
    <p:sldId id="258" r:id="rId3"/>
    <p:sldId id="260" r:id="rId4"/>
    <p:sldId id="262" r:id="rId5"/>
    <p:sldId id="259" r:id="rId6"/>
    <p:sldId id="275" r:id="rId7"/>
    <p:sldId id="265" r:id="rId8"/>
    <p:sldId id="266" r:id="rId9"/>
    <p:sldId id="272" r:id="rId10"/>
    <p:sldId id="271" r:id="rId11"/>
    <p:sldId id="274" r:id="rId12"/>
    <p:sldId id="268" r:id="rId13"/>
    <p:sldId id="276" r:id="rId14"/>
    <p:sldId id="277" r:id="rId15"/>
  </p:sldIdLst>
  <p:sldSz cx="12192000" cy="6858000"/>
  <p:notesSz cx="6784975" cy="9906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0156" cy="49702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3249" y="0"/>
            <a:ext cx="2940156" cy="497020"/>
          </a:xfrm>
          <a:prstGeom prst="rect">
            <a:avLst/>
          </a:prstGeom>
        </p:spPr>
        <p:txBody>
          <a:bodyPr vert="horz" lIns="91440" tIns="45720" rIns="91440" bIns="45720" rtlCol="0"/>
          <a:lstStyle>
            <a:lvl1pPr algn="r">
              <a:defRPr sz="1200"/>
            </a:lvl1pPr>
          </a:lstStyle>
          <a:p>
            <a:fld id="{31EE427D-FAAC-4DB3-8923-9413A19D8E8A}" type="datetimeFigureOut">
              <a:rPr lang="tr-TR" smtClean="0"/>
              <a:t>2.01.2020</a:t>
            </a:fld>
            <a:endParaRPr lang="tr-TR"/>
          </a:p>
        </p:txBody>
      </p:sp>
      <p:sp>
        <p:nvSpPr>
          <p:cNvPr id="4" name="Altbilgi Yer Tutucusu 3"/>
          <p:cNvSpPr>
            <a:spLocks noGrp="1"/>
          </p:cNvSpPr>
          <p:nvPr>
            <p:ph type="ftr" sz="quarter" idx="2"/>
          </p:nvPr>
        </p:nvSpPr>
        <p:spPr>
          <a:xfrm>
            <a:off x="0" y="9408981"/>
            <a:ext cx="2940156" cy="497019"/>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3249" y="9408981"/>
            <a:ext cx="2940156" cy="497019"/>
          </a:xfrm>
          <a:prstGeom prst="rect">
            <a:avLst/>
          </a:prstGeom>
        </p:spPr>
        <p:txBody>
          <a:bodyPr vert="horz" lIns="91440" tIns="45720" rIns="91440" bIns="45720" rtlCol="0" anchor="b"/>
          <a:lstStyle>
            <a:lvl1pPr algn="r">
              <a:defRPr sz="1200"/>
            </a:lvl1pPr>
          </a:lstStyle>
          <a:p>
            <a:fld id="{1F33F762-9CE5-478F-A9FA-E2D70FDEE90B}" type="slidenum">
              <a:rPr lang="tr-TR" smtClean="0"/>
              <a:t>‹#›</a:t>
            </a:fld>
            <a:endParaRPr lang="tr-TR"/>
          </a:p>
        </p:txBody>
      </p:sp>
    </p:spTree>
    <p:extLst>
      <p:ext uri="{BB962C8B-B14F-4D97-AF65-F5344CB8AC3E}">
        <p14:creationId xmlns:p14="http://schemas.microsoft.com/office/powerpoint/2010/main" val="17096429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1/2/2020</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A16AA21-1863-4931-97CB-99D0A168701B}" type="datetimeFigureOut">
              <a:rPr lang="en-US" dirty="0"/>
              <a:t>1/2/2020</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772C379-9A7C-4C87-A116-CBE9F58B04C5}" type="datetimeFigureOut">
              <a:rPr lang="en-US" dirty="0"/>
              <a:t>1/2/2020</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1/2/2020</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7200" dirty="0" smtClean="0">
                <a:latin typeface="Impact" panose="020B0806030902050204" pitchFamily="34" charset="0"/>
              </a:rPr>
              <a:t>Gazetecilik ve gazeteci</a:t>
            </a:r>
            <a:endParaRPr lang="tr-TR" sz="7200" dirty="0">
              <a:latin typeface="Impact" panose="020B0806030902050204" pitchFamily="34" charset="0"/>
            </a:endParaRPr>
          </a:p>
        </p:txBody>
      </p:sp>
      <p:sp>
        <p:nvSpPr>
          <p:cNvPr id="3" name="Alt Başlık 2"/>
          <p:cNvSpPr>
            <a:spLocks noGrp="1"/>
          </p:cNvSpPr>
          <p:nvPr>
            <p:ph type="subTitle" idx="1"/>
          </p:nvPr>
        </p:nvSpPr>
        <p:spPr/>
        <p:txBody>
          <a:bodyPr/>
          <a:lstStyle/>
          <a:p>
            <a:r>
              <a:rPr lang="tr-TR" dirty="0" err="1" smtClean="0">
                <a:latin typeface="Impact" panose="020B0806030902050204" pitchFamily="34" charset="0"/>
              </a:rPr>
              <a:t>Öğr</a:t>
            </a:r>
            <a:r>
              <a:rPr lang="tr-TR" dirty="0" smtClean="0">
                <a:latin typeface="Impact" panose="020B0806030902050204" pitchFamily="34" charset="0"/>
              </a:rPr>
              <a:t>. Gör. Gül Keçelioğlu</a:t>
            </a:r>
            <a:endParaRPr lang="tr-TR" dirty="0" smtClean="0">
              <a:latin typeface="Impact" panose="020B0806030902050204" pitchFamily="34" charset="0"/>
            </a:endParaRPr>
          </a:p>
        </p:txBody>
      </p:sp>
    </p:spTree>
    <p:extLst>
      <p:ext uri="{BB962C8B-B14F-4D97-AF65-F5344CB8AC3E}">
        <p14:creationId xmlns:p14="http://schemas.microsoft.com/office/powerpoint/2010/main" val="32230806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Impact" panose="020B0806030902050204" pitchFamily="34" charset="0"/>
              </a:rPr>
              <a:t>Yeni medya ve </a:t>
            </a:r>
            <a:r>
              <a:rPr lang="tr-TR" dirty="0" smtClean="0">
                <a:latin typeface="Impact" panose="020B0806030902050204" pitchFamily="34" charset="0"/>
              </a:rPr>
              <a:t>gazeteciliğin geleceği</a:t>
            </a:r>
            <a:endParaRPr lang="tr-TR" dirty="0"/>
          </a:p>
        </p:txBody>
      </p:sp>
      <p:sp>
        <p:nvSpPr>
          <p:cNvPr id="3" name="İçerik Yer Tutucusu 2"/>
          <p:cNvSpPr>
            <a:spLocks noGrp="1"/>
          </p:cNvSpPr>
          <p:nvPr>
            <p:ph idx="1"/>
          </p:nvPr>
        </p:nvSpPr>
        <p:spPr/>
        <p:txBody>
          <a:bodyPr>
            <a:normAutofit fontScale="92500" lnSpcReduction="10000"/>
          </a:bodyPr>
          <a:lstStyle/>
          <a:p>
            <a:pPr marL="0" lvl="0" indent="0">
              <a:buNone/>
            </a:pPr>
            <a:r>
              <a:rPr lang="tr-TR" dirty="0">
                <a:latin typeface="Impact" panose="020B0806030902050204" pitchFamily="34" charset="0"/>
              </a:rPr>
              <a:t>Ders kapsamında okuduğumuz “Gazeteciliğin Geleceği” başlıklı makalede James </a:t>
            </a:r>
            <a:r>
              <a:rPr lang="tr-TR" dirty="0" err="1">
                <a:latin typeface="Impact" panose="020B0806030902050204" pitchFamily="34" charset="0"/>
              </a:rPr>
              <a:t>Curran</a:t>
            </a:r>
            <a:r>
              <a:rPr lang="tr-TR" dirty="0">
                <a:latin typeface="Impact" panose="020B0806030902050204" pitchFamily="34" charset="0"/>
              </a:rPr>
              <a:t>, gazeteciliğin dönüşümünü ve bu dönüşümün “kriz mi yoksa iyi yönetilmesi gereken bir geçiş süreci mi” olduğuna yönelik bir takım kötümser ve iyimser yaklaşımları ele almaktadır. </a:t>
            </a:r>
            <a:r>
              <a:rPr lang="tr-TR" dirty="0" err="1">
                <a:latin typeface="Impact" panose="020B0806030902050204" pitchFamily="34" charset="0"/>
              </a:rPr>
              <a:t>Curran’a</a:t>
            </a:r>
            <a:r>
              <a:rPr lang="tr-TR" dirty="0">
                <a:latin typeface="Impact" panose="020B0806030902050204" pitchFamily="34" charset="0"/>
              </a:rPr>
              <a:t> göre gazeteciliğin derin bir krizde olduğu iddiasına karşın haber medyasının </a:t>
            </a:r>
            <a:r>
              <a:rPr lang="tr-TR" dirty="0" err="1">
                <a:latin typeface="Impact" panose="020B0806030902050204" pitchFamily="34" charset="0"/>
              </a:rPr>
              <a:t>rönesansını</a:t>
            </a:r>
            <a:r>
              <a:rPr lang="tr-TR" dirty="0">
                <a:latin typeface="Impact" panose="020B0806030902050204" pitchFamily="34" charset="0"/>
              </a:rPr>
              <a:t> ilan edenlerin savunduğu üç merkezi argüman </a:t>
            </a:r>
            <a:r>
              <a:rPr lang="tr-TR" dirty="0" smtClean="0">
                <a:latin typeface="Impact" panose="020B0806030902050204" pitchFamily="34" charset="0"/>
              </a:rPr>
              <a:t>şunlar:</a:t>
            </a:r>
            <a:endParaRPr lang="tr-TR" dirty="0">
              <a:latin typeface="Impact" panose="020B0806030902050204" pitchFamily="34" charset="0"/>
            </a:endParaRPr>
          </a:p>
          <a:p>
            <a:pPr lvl="0"/>
            <a:r>
              <a:rPr lang="tr-TR" dirty="0">
                <a:latin typeface="Impact" panose="020B0806030902050204" pitchFamily="34" charset="0"/>
              </a:rPr>
              <a:t>İnternetin eski gazeteciliğin kalitesini zenginleştirdiği, eski haber medyasının hikayeleri doğrulayabilme konusunda daha iyi olduğu, internetin çok çeşitli bakış açıları ve </a:t>
            </a:r>
            <a:r>
              <a:rPr lang="tr-TR" dirty="0" err="1">
                <a:latin typeface="Impact" panose="020B0806030902050204" pitchFamily="34" charset="0"/>
              </a:rPr>
              <a:t>içgörüler</a:t>
            </a:r>
            <a:r>
              <a:rPr lang="tr-TR" dirty="0">
                <a:latin typeface="Impact" panose="020B0806030902050204" pitchFamily="34" charset="0"/>
              </a:rPr>
              <a:t> sunduğu</a:t>
            </a:r>
          </a:p>
          <a:p>
            <a:pPr lvl="0"/>
            <a:r>
              <a:rPr lang="tr-TR" dirty="0">
                <a:latin typeface="Impact" panose="020B0806030902050204" pitchFamily="34" charset="0"/>
              </a:rPr>
              <a:t>Web tabanlı gazeteciliğin gelişip olgunlaşmasının geleneksel haber medyasının düşüşünü engellediği</a:t>
            </a:r>
          </a:p>
          <a:p>
            <a:pPr lvl="0"/>
            <a:r>
              <a:rPr lang="tr-TR" dirty="0">
                <a:latin typeface="Impact" panose="020B0806030902050204" pitchFamily="34" charset="0"/>
              </a:rPr>
              <a:t>Eski ve yeni gazeteciliğin iki dünyasının çok yönlü bir sinerjide bir araya gelerek ağ gazeteciliği biçimini aldığı, teknolojik gelişmelerin gazeteciliğin geleneksel pratiklerini sarsmasıyla çoğulcu ağ modeline geçildiği, yukardan aşağı gazetecilik yerine aşağıdan yukarı gazeteciliğin yaygınlaştığı </a:t>
            </a:r>
          </a:p>
          <a:p>
            <a:pPr marL="0" indent="0">
              <a:buNone/>
            </a:pPr>
            <a:endParaRPr lang="tr-TR" dirty="0">
              <a:latin typeface="Impact" panose="020B0806030902050204" pitchFamily="34" charset="0"/>
            </a:endParaRPr>
          </a:p>
        </p:txBody>
      </p:sp>
    </p:spTree>
    <p:extLst>
      <p:ext uri="{BB962C8B-B14F-4D97-AF65-F5344CB8AC3E}">
        <p14:creationId xmlns:p14="http://schemas.microsoft.com/office/powerpoint/2010/main" val="4125129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Impact" panose="020B0806030902050204" pitchFamily="34" charset="0"/>
              </a:rPr>
              <a:t>Yeni medya ve gazeteciliğin geleceği</a:t>
            </a:r>
            <a:endParaRPr lang="tr-TR" dirty="0"/>
          </a:p>
        </p:txBody>
      </p:sp>
      <p:sp>
        <p:nvSpPr>
          <p:cNvPr id="3" name="İçerik Yer Tutucusu 2"/>
          <p:cNvSpPr>
            <a:spLocks noGrp="1"/>
          </p:cNvSpPr>
          <p:nvPr>
            <p:ph idx="1"/>
          </p:nvPr>
        </p:nvSpPr>
        <p:spPr/>
        <p:txBody>
          <a:bodyPr/>
          <a:lstStyle/>
          <a:p>
            <a:endParaRPr lang="tr-TR" dirty="0" smtClean="0">
              <a:latin typeface="Impact" panose="020B0806030902050204" pitchFamily="34" charset="0"/>
            </a:endParaRPr>
          </a:p>
          <a:p>
            <a:pPr marL="0" indent="0">
              <a:buNone/>
            </a:pPr>
            <a:r>
              <a:rPr lang="tr-TR" dirty="0" err="1" smtClean="0">
                <a:latin typeface="Impact" panose="020B0806030902050204" pitchFamily="34" charset="0"/>
              </a:rPr>
              <a:t>Curran</a:t>
            </a:r>
            <a:r>
              <a:rPr lang="tr-TR" dirty="0" smtClean="0">
                <a:latin typeface="Impact" panose="020B0806030902050204" pitchFamily="34" charset="0"/>
              </a:rPr>
              <a:t> </a:t>
            </a:r>
            <a:r>
              <a:rPr lang="tr-TR" dirty="0">
                <a:latin typeface="Impact" panose="020B0806030902050204" pitchFamily="34" charset="0"/>
              </a:rPr>
              <a:t>bu argümanları fazla iyimser bulmakta ve çeşitli araştırmalara dayanarak eleştirmektedir. </a:t>
            </a:r>
            <a:r>
              <a:rPr lang="tr-TR" dirty="0" err="1">
                <a:latin typeface="Impact" panose="020B0806030902050204" pitchFamily="34" charset="0"/>
              </a:rPr>
              <a:t>Curran</a:t>
            </a:r>
            <a:r>
              <a:rPr lang="tr-TR" dirty="0">
                <a:latin typeface="Impact" panose="020B0806030902050204" pitchFamily="34" charset="0"/>
              </a:rPr>
              <a:t> yukardaki argümanları haber odasında işten çıkarmaların artmasına karşın haber platformlarının genişletildiğini, gazetecilerin 24 saatlik haber döngüsü içinde daha az zamanda daha fazla haber üretmek için yoğun bir baskı altında olduklarını, bunun “yaratıcı yamyamlığı” teşvik ettiğini, gazetecilerin bu ortamda denenmiş ve test edilmiş haber kaynaklarının kısıtlı havuzuna daha fazla bağımlı hale geldiklerini, beklenenin aksine gazetecilerin ofise daha fazla bağımlı hale geldiklerini, rutin ve kopyala-yapıştır tarzı gazeteciliğin arttığını, internetin </a:t>
            </a:r>
            <a:r>
              <a:rPr lang="tr-TR" dirty="0" err="1">
                <a:latin typeface="Impact" panose="020B0806030902050204" pitchFamily="34" charset="0"/>
              </a:rPr>
              <a:t>editöryal</a:t>
            </a:r>
            <a:r>
              <a:rPr lang="tr-TR" dirty="0">
                <a:latin typeface="Impact" panose="020B0806030902050204" pitchFamily="34" charset="0"/>
              </a:rPr>
              <a:t> çeşitliliği desteklemediğini, hala geleneksel kaynakların yaygın olarak kullanıldığını, sosyal paylaşım sitelerinin egemen medya tarafından belirlenen haber gündemine yanıt verme eğiliminde olduğunu, dolayısıyla aslında yeni medyanın geleneksel gazeteciliğin düşüşünü telafi edemeyeceğini söyleyerek eleştirmektedir.</a:t>
            </a:r>
          </a:p>
          <a:p>
            <a:endParaRPr lang="tr-TR" dirty="0"/>
          </a:p>
        </p:txBody>
      </p:sp>
    </p:spTree>
    <p:extLst>
      <p:ext uri="{BB962C8B-B14F-4D97-AF65-F5344CB8AC3E}">
        <p14:creationId xmlns:p14="http://schemas.microsoft.com/office/powerpoint/2010/main" val="2707695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Impact" panose="020B0806030902050204" pitchFamily="34" charset="0"/>
              </a:rPr>
              <a:t>Yeni medya ve Alternatif </a:t>
            </a:r>
            <a:r>
              <a:rPr lang="tr-TR" dirty="0">
                <a:latin typeface="Impact" panose="020B0806030902050204" pitchFamily="34" charset="0"/>
              </a:rPr>
              <a:t>gazetecilik pratikleri</a:t>
            </a:r>
            <a:endParaRPr lang="tr-TR" dirty="0"/>
          </a:p>
        </p:txBody>
      </p:sp>
      <p:sp>
        <p:nvSpPr>
          <p:cNvPr id="3" name="İçerik Yer Tutucusu 2"/>
          <p:cNvSpPr>
            <a:spLocks noGrp="1"/>
          </p:cNvSpPr>
          <p:nvPr>
            <p:ph idx="1"/>
          </p:nvPr>
        </p:nvSpPr>
        <p:spPr/>
        <p:txBody>
          <a:bodyPr>
            <a:normAutofit/>
          </a:bodyPr>
          <a:lstStyle/>
          <a:p>
            <a:pPr lvl="2"/>
            <a:endParaRPr lang="tr-TR" dirty="0" smtClean="0"/>
          </a:p>
          <a:p>
            <a:pPr marL="548640" lvl="2" indent="0">
              <a:buNone/>
            </a:pPr>
            <a:endParaRPr lang="tr-TR" dirty="0" smtClean="0"/>
          </a:p>
          <a:p>
            <a:pPr lvl="2"/>
            <a:r>
              <a:rPr lang="tr-TR" sz="4000" dirty="0" smtClean="0">
                <a:latin typeface="Impact" panose="020B0806030902050204" pitchFamily="34" charset="0"/>
              </a:rPr>
              <a:t>Yurttaş </a:t>
            </a:r>
            <a:r>
              <a:rPr lang="tr-TR" sz="4000" dirty="0">
                <a:latin typeface="Impact" panose="020B0806030902050204" pitchFamily="34" charset="0"/>
              </a:rPr>
              <a:t>gazeteciliği</a:t>
            </a:r>
          </a:p>
          <a:p>
            <a:pPr lvl="2"/>
            <a:r>
              <a:rPr lang="tr-TR" sz="4000" dirty="0">
                <a:latin typeface="Impact" panose="020B0806030902050204" pitchFamily="34" charset="0"/>
              </a:rPr>
              <a:t>Hak odaklı gazetecilik</a:t>
            </a:r>
          </a:p>
          <a:p>
            <a:pPr lvl="2"/>
            <a:r>
              <a:rPr lang="tr-TR" sz="4000" dirty="0">
                <a:latin typeface="Impact" panose="020B0806030902050204" pitchFamily="34" charset="0"/>
              </a:rPr>
              <a:t>Barış gazeteciliği</a:t>
            </a:r>
          </a:p>
          <a:p>
            <a:pPr lvl="2"/>
            <a:r>
              <a:rPr lang="tr-TR" sz="4000" dirty="0" err="1">
                <a:latin typeface="Impact" panose="020B0806030902050204" pitchFamily="34" charset="0"/>
              </a:rPr>
              <a:t>Aktivist</a:t>
            </a:r>
            <a:r>
              <a:rPr lang="tr-TR" sz="4000" dirty="0">
                <a:latin typeface="Impact" panose="020B0806030902050204" pitchFamily="34" charset="0"/>
              </a:rPr>
              <a:t> </a:t>
            </a:r>
            <a:r>
              <a:rPr lang="tr-TR" sz="4000" dirty="0" smtClean="0">
                <a:latin typeface="Impact" panose="020B0806030902050204" pitchFamily="34" charset="0"/>
              </a:rPr>
              <a:t>Gazetecilik</a:t>
            </a:r>
          </a:p>
          <a:p>
            <a:pPr lvl="2"/>
            <a:r>
              <a:rPr lang="tr-TR" sz="4000" dirty="0" smtClean="0">
                <a:latin typeface="Impact" panose="020B0806030902050204" pitchFamily="34" charset="0"/>
              </a:rPr>
              <a:t>Gazetecilik Aktivizmi</a:t>
            </a:r>
            <a:endParaRPr lang="tr-TR" sz="4000" dirty="0">
              <a:latin typeface="Impact" panose="020B0806030902050204" pitchFamily="34" charset="0"/>
            </a:endParaRPr>
          </a:p>
          <a:p>
            <a:endParaRPr lang="tr-TR" dirty="0"/>
          </a:p>
        </p:txBody>
      </p:sp>
    </p:spTree>
    <p:extLst>
      <p:ext uri="{BB962C8B-B14F-4D97-AF65-F5344CB8AC3E}">
        <p14:creationId xmlns:p14="http://schemas.microsoft.com/office/powerpoint/2010/main" val="1607442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Impact" panose="020B0806030902050204" pitchFamily="34" charset="0"/>
              </a:rPr>
              <a:t>Yeni habercilik arayışları ve alternatif etik öneriler</a:t>
            </a:r>
            <a:endParaRPr lang="tr-TR" dirty="0">
              <a:latin typeface="Impact" panose="020B0806030902050204" pitchFamily="34" charset="0"/>
            </a:endParaRPr>
          </a:p>
        </p:txBody>
      </p:sp>
      <p:sp>
        <p:nvSpPr>
          <p:cNvPr id="3" name="İçerik Yer Tutucusu 2"/>
          <p:cNvSpPr>
            <a:spLocks noGrp="1"/>
          </p:cNvSpPr>
          <p:nvPr>
            <p:ph idx="1"/>
          </p:nvPr>
        </p:nvSpPr>
        <p:spPr/>
        <p:txBody>
          <a:bodyPr>
            <a:normAutofit fontScale="92500" lnSpcReduction="20000"/>
          </a:bodyPr>
          <a:lstStyle/>
          <a:p>
            <a:r>
              <a:rPr lang="tr-TR" dirty="0">
                <a:latin typeface="Impact" panose="020B0806030902050204" pitchFamily="34" charset="0"/>
              </a:rPr>
              <a:t>Ders kapsamında okuduğumuz Sevda </a:t>
            </a:r>
            <a:r>
              <a:rPr lang="tr-TR" dirty="0" err="1">
                <a:latin typeface="Impact" panose="020B0806030902050204" pitchFamily="34" charset="0"/>
              </a:rPr>
              <a:t>Alankuş</a:t>
            </a:r>
            <a:r>
              <a:rPr lang="tr-TR" dirty="0">
                <a:latin typeface="Impact" panose="020B0806030902050204" pitchFamily="34" charset="0"/>
              </a:rPr>
              <a:t> tarafından kaleme alınan “Yeni Habercilik Arayışları: Hak Odaklı Habercilik, Yurttaş Gazeteciliği, Barış Gazeteciliği” başlıklı makalede </a:t>
            </a:r>
            <a:r>
              <a:rPr lang="tr-TR" dirty="0" smtClean="0">
                <a:latin typeface="Impact" panose="020B0806030902050204" pitchFamily="34" charset="0"/>
              </a:rPr>
              <a:t>hak odaklı habercilik, barış gazeteciliği ve yurttaş gazeteciliğini tartışırken </a:t>
            </a:r>
            <a:r>
              <a:rPr lang="tr-TR" dirty="0" err="1">
                <a:latin typeface="Impact" panose="020B0806030902050204" pitchFamily="34" charset="0"/>
              </a:rPr>
              <a:t>A</a:t>
            </a:r>
            <a:r>
              <a:rPr lang="tr-TR" dirty="0" err="1" smtClean="0">
                <a:latin typeface="Impact" panose="020B0806030902050204" pitchFamily="34" charset="0"/>
              </a:rPr>
              <a:t>lankuş</a:t>
            </a:r>
            <a:r>
              <a:rPr lang="tr-TR" dirty="0" smtClean="0">
                <a:latin typeface="Impact" panose="020B0806030902050204" pitchFamily="34" charset="0"/>
              </a:rPr>
              <a:t> sadece etik olarak değil politik olarak da sorumlu gazetecilik yaklaşımını önermektedir</a:t>
            </a:r>
            <a:r>
              <a:rPr lang="tr-TR" dirty="0">
                <a:latin typeface="Impact" panose="020B0806030902050204" pitchFamily="34" charset="0"/>
              </a:rPr>
              <a:t>. </a:t>
            </a:r>
            <a:r>
              <a:rPr lang="tr-TR" dirty="0" smtClean="0">
                <a:latin typeface="Impact" panose="020B0806030902050204" pitchFamily="34" charset="0"/>
              </a:rPr>
              <a:t> </a:t>
            </a:r>
          </a:p>
          <a:p>
            <a:r>
              <a:rPr lang="tr-TR" dirty="0" smtClean="0">
                <a:latin typeface="Impact" panose="020B0806030902050204" pitchFamily="34" charset="0"/>
              </a:rPr>
              <a:t>Yazar </a:t>
            </a:r>
            <a:r>
              <a:rPr lang="tr-TR" i="1" dirty="0" smtClean="0">
                <a:solidFill>
                  <a:srgbClr val="C00000"/>
                </a:solidFill>
                <a:latin typeface="Impact" panose="020B0806030902050204" pitchFamily="34" charset="0"/>
              </a:rPr>
              <a:t>politik olarak sorumlu gazetecilik </a:t>
            </a:r>
            <a:r>
              <a:rPr lang="tr-TR" i="1" dirty="0">
                <a:latin typeface="Impact" panose="020B0806030902050204" pitchFamily="34" charset="0"/>
              </a:rPr>
              <a:t> </a:t>
            </a:r>
            <a:r>
              <a:rPr lang="tr-TR" dirty="0" smtClean="0">
                <a:latin typeface="Impact" panose="020B0806030902050204" pitchFamily="34" charset="0"/>
              </a:rPr>
              <a:t>ifadesi ile farklılıklarından ötürü ayrımcılığa uğrayanlara karşı sorumlu bir gazetecilik faaliyetini ifade etmek istediğini söylemektedir. </a:t>
            </a:r>
          </a:p>
          <a:p>
            <a:r>
              <a:rPr lang="tr-TR" dirty="0" smtClean="0">
                <a:latin typeface="Impact" panose="020B0806030902050204" pitchFamily="34" charset="0"/>
              </a:rPr>
              <a:t>Yazar hak odaklı haberciliğin, hak ihlallerini haber yapıp takip etmeyi, haberleri ötekiler lehine odaklı kılmayı, haber yaparken hak ihlali yapmamayı, haklar konusunda bilgilendirici ve hakların kullanımı konusunda da cesaretlendirici habercilik yapmayı içerdiğini ifade ediyor.</a:t>
            </a:r>
          </a:p>
          <a:p>
            <a:r>
              <a:rPr lang="tr-TR" dirty="0" smtClean="0">
                <a:latin typeface="Impact" panose="020B0806030902050204" pitchFamily="34" charset="0"/>
              </a:rPr>
              <a:t>Yurttaş gazeteciliği ile haber kaynağı olarak sıradan yurttaşın merkeze alındığı, </a:t>
            </a:r>
            <a:r>
              <a:rPr lang="tr-TR" dirty="0">
                <a:latin typeface="Impact" panose="020B0806030902050204" pitchFamily="34" charset="0"/>
              </a:rPr>
              <a:t>ekonomik politik seçkinler lehine değil yurttaş </a:t>
            </a:r>
            <a:r>
              <a:rPr lang="tr-TR" dirty="0" smtClean="0">
                <a:latin typeface="Impact" panose="020B0806030902050204" pitchFamily="34" charset="0"/>
              </a:rPr>
              <a:t>lehine haber içeriklerinin oluşturulduğu, yurttaşlık hakları ve sorumlulukları alanına giren her şeyin haber yapıldığı, yurttaşların kendi sorunlarını çözmek üzere teşvik edildiği hatta yurttaşın haber yapıcısı olduğu bir gazetecilik pratiği önerilmektedir.</a:t>
            </a:r>
          </a:p>
          <a:p>
            <a:r>
              <a:rPr lang="tr-TR" dirty="0" smtClean="0">
                <a:latin typeface="Impact" panose="020B0806030902050204" pitchFamily="34" charset="0"/>
              </a:rPr>
              <a:t>Savaş gazeteciliğinin seçkinler, propaganda ve sonuç/zafer odaklı olmasına karşın </a:t>
            </a:r>
            <a:r>
              <a:rPr lang="tr-TR" dirty="0">
                <a:latin typeface="Impact" panose="020B0806030902050204" pitchFamily="34" charset="0"/>
              </a:rPr>
              <a:t>b</a:t>
            </a:r>
            <a:r>
              <a:rPr lang="tr-TR" dirty="0" smtClean="0">
                <a:latin typeface="Impact" panose="020B0806030902050204" pitchFamily="34" charset="0"/>
              </a:rPr>
              <a:t>arış gazeteciliğinin sıradan insan, «doğru», süreç ve çözüm odaklı olduğunu  ifade eden yazar şiddeti </a:t>
            </a:r>
            <a:r>
              <a:rPr lang="tr-TR" dirty="0" smtClean="0">
                <a:latin typeface="Impact" panose="020B0806030902050204" pitchFamily="34" charset="0"/>
              </a:rPr>
              <a:t>kışkırtan bir gazetecilik yerine barışı ve çözümü kolaylaştıran bir gazetecilik </a:t>
            </a:r>
            <a:r>
              <a:rPr lang="tr-TR" dirty="0" smtClean="0">
                <a:latin typeface="Impact" panose="020B0806030902050204" pitchFamily="34" charset="0"/>
              </a:rPr>
              <a:t>pratiği </a:t>
            </a:r>
            <a:r>
              <a:rPr lang="tr-TR" dirty="0" smtClean="0">
                <a:latin typeface="Impact" panose="020B0806030902050204" pitchFamily="34" charset="0"/>
              </a:rPr>
              <a:t>önermektedir.</a:t>
            </a:r>
            <a:endParaRPr lang="tr-TR" dirty="0">
              <a:latin typeface="Impact" panose="020B0806030902050204" pitchFamily="34" charset="0"/>
            </a:endParaRPr>
          </a:p>
        </p:txBody>
      </p:sp>
    </p:spTree>
    <p:extLst>
      <p:ext uri="{BB962C8B-B14F-4D97-AF65-F5344CB8AC3E}">
        <p14:creationId xmlns:p14="http://schemas.microsoft.com/office/powerpoint/2010/main" val="1298206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mn-lt"/>
              </a:rPr>
              <a:t>KAYNAKLAR</a:t>
            </a:r>
            <a:endParaRPr lang="tr-TR" dirty="0">
              <a:latin typeface="+mn-lt"/>
            </a:endParaRPr>
          </a:p>
        </p:txBody>
      </p:sp>
      <p:sp>
        <p:nvSpPr>
          <p:cNvPr id="3" name="İçerik Yer Tutucusu 2"/>
          <p:cNvSpPr>
            <a:spLocks noGrp="1"/>
          </p:cNvSpPr>
          <p:nvPr>
            <p:ph idx="1"/>
          </p:nvPr>
        </p:nvSpPr>
        <p:spPr/>
        <p:txBody>
          <a:bodyPr/>
          <a:lstStyle/>
          <a:p>
            <a:pPr lvl="0"/>
            <a:r>
              <a:rPr lang="tr-TR" dirty="0" smtClean="0"/>
              <a:t> </a:t>
            </a:r>
            <a:r>
              <a:rPr lang="tr-TR" b="1" dirty="0" smtClean="0"/>
              <a:t>Temel Gazetecilik</a:t>
            </a:r>
            <a:r>
              <a:rPr lang="tr-TR" dirty="0" smtClean="0"/>
              <a:t>, Oya Tokgöz, İmge Kitabevi Yayınları</a:t>
            </a:r>
          </a:p>
          <a:p>
            <a:pPr lvl="0"/>
            <a:r>
              <a:rPr lang="tr-TR" b="1" i="1" dirty="0" smtClean="0"/>
              <a:t>“Gazeteciliğin Geleceği”</a:t>
            </a:r>
            <a:r>
              <a:rPr lang="tr-TR" dirty="0" smtClean="0"/>
              <a:t> James </a:t>
            </a:r>
            <a:r>
              <a:rPr lang="tr-TR" dirty="0" err="1" smtClean="0"/>
              <a:t>Curran</a:t>
            </a:r>
            <a:r>
              <a:rPr lang="tr-TR" dirty="0" smtClean="0"/>
              <a:t>, </a:t>
            </a:r>
            <a:r>
              <a:rPr lang="tr-TR" b="1" dirty="0" smtClean="0"/>
              <a:t>Yeni Medya ve Gazetecilik</a:t>
            </a:r>
            <a:r>
              <a:rPr lang="tr-TR" dirty="0" smtClean="0"/>
              <a:t>, </a:t>
            </a:r>
            <a:r>
              <a:rPr lang="tr-TR" dirty="0" err="1" smtClean="0"/>
              <a:t>Ed</a:t>
            </a:r>
            <a:r>
              <a:rPr lang="tr-TR" dirty="0" smtClean="0"/>
              <a:t>: Himmet </a:t>
            </a:r>
            <a:r>
              <a:rPr lang="tr-TR" dirty="0" err="1" smtClean="0"/>
              <a:t>Hülür</a:t>
            </a:r>
            <a:r>
              <a:rPr lang="tr-TR" dirty="0" smtClean="0"/>
              <a:t> ve Cem Yaşın, Ütopya Yayınevi</a:t>
            </a:r>
          </a:p>
          <a:p>
            <a:pPr lvl="0"/>
            <a:r>
              <a:rPr lang="tr-TR" b="1" i="1" dirty="0" smtClean="0"/>
              <a:t>“</a:t>
            </a:r>
            <a:r>
              <a:rPr lang="tr-TR" b="1" i="1" dirty="0"/>
              <a:t>Yeni Habercilik Arayışları: Hak Odaklı Habercilik, Yurttaş Gazeteciliği, Barış Gazeteciliği”</a:t>
            </a:r>
            <a:r>
              <a:rPr lang="tr-TR" dirty="0"/>
              <a:t> Sevda </a:t>
            </a:r>
            <a:r>
              <a:rPr lang="tr-TR" dirty="0" err="1"/>
              <a:t>Alankuş</a:t>
            </a:r>
            <a:r>
              <a:rPr lang="tr-TR" dirty="0"/>
              <a:t>, </a:t>
            </a:r>
            <a:r>
              <a:rPr lang="tr-TR" b="1" dirty="0"/>
              <a:t>Gazeteciliğe Başlarken: Okuldan Haber Odasına</a:t>
            </a:r>
            <a:r>
              <a:rPr lang="tr-TR" dirty="0"/>
              <a:t>, Haz: Sevda </a:t>
            </a:r>
            <a:r>
              <a:rPr lang="tr-TR" dirty="0" err="1"/>
              <a:t>Alankuş</a:t>
            </a:r>
            <a:r>
              <a:rPr lang="tr-TR" dirty="0"/>
              <a:t>, IPS İletişim Vakfı </a:t>
            </a:r>
            <a:r>
              <a:rPr lang="tr-TR" dirty="0" smtClean="0"/>
              <a:t>Yayınları</a:t>
            </a:r>
            <a:endParaRPr lang="tr-TR" dirty="0"/>
          </a:p>
        </p:txBody>
      </p:sp>
    </p:spTree>
    <p:extLst>
      <p:ext uri="{BB962C8B-B14F-4D97-AF65-F5344CB8AC3E}">
        <p14:creationId xmlns:p14="http://schemas.microsoft.com/office/powerpoint/2010/main" val="2028046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Impact" panose="020B0806030902050204" pitchFamily="34" charset="0"/>
              </a:rPr>
              <a:t>Gazetecilik ve gazeteci</a:t>
            </a:r>
            <a:endParaRPr lang="tr-TR" dirty="0"/>
          </a:p>
        </p:txBody>
      </p:sp>
      <p:sp>
        <p:nvSpPr>
          <p:cNvPr id="3" name="İçerik Yer Tutucusu 2"/>
          <p:cNvSpPr>
            <a:spLocks noGrp="1"/>
          </p:cNvSpPr>
          <p:nvPr>
            <p:ph idx="1"/>
          </p:nvPr>
        </p:nvSpPr>
        <p:spPr/>
        <p:txBody>
          <a:bodyPr>
            <a:normAutofit/>
          </a:bodyPr>
          <a:lstStyle/>
          <a:p>
            <a:endParaRPr lang="tr-TR" dirty="0" smtClean="0">
              <a:latin typeface="Impact" panose="020B0806030902050204" pitchFamily="34" charset="0"/>
            </a:endParaRPr>
          </a:p>
          <a:p>
            <a:r>
              <a:rPr lang="tr-TR" dirty="0" smtClean="0">
                <a:latin typeface="Impact" panose="020B0806030902050204" pitchFamily="34" charset="0"/>
              </a:rPr>
              <a:t>«</a:t>
            </a:r>
            <a:r>
              <a:rPr lang="tr-TR" dirty="0">
                <a:latin typeface="Impact" panose="020B0806030902050204" pitchFamily="34" charset="0"/>
              </a:rPr>
              <a:t>Gazetecilik nedir</a:t>
            </a:r>
            <a:r>
              <a:rPr lang="tr-TR" dirty="0" smtClean="0">
                <a:latin typeface="Impact" panose="020B0806030902050204" pitchFamily="34" charset="0"/>
              </a:rPr>
              <a:t>?»,  «Gazeteci kimdir?» sorularına verilmiş </a:t>
            </a:r>
            <a:r>
              <a:rPr lang="tr-TR" dirty="0" smtClean="0">
                <a:latin typeface="Impact" panose="020B0806030902050204" pitchFamily="34" charset="0"/>
              </a:rPr>
              <a:t>çok çeşitli yanıtla </a:t>
            </a:r>
            <a:r>
              <a:rPr lang="tr-TR" dirty="0">
                <a:latin typeface="Impact" panose="020B0806030902050204" pitchFamily="34" charset="0"/>
              </a:rPr>
              <a:t>karşılaşmak </a:t>
            </a:r>
            <a:r>
              <a:rPr lang="tr-TR" dirty="0" smtClean="0">
                <a:latin typeface="Impact" panose="020B0806030902050204" pitchFamily="34" charset="0"/>
              </a:rPr>
              <a:t>mümkündür. Her </a:t>
            </a:r>
            <a:r>
              <a:rPr lang="tr-TR" dirty="0" smtClean="0">
                <a:latin typeface="Impact" panose="020B0806030902050204" pitchFamily="34" charset="0"/>
              </a:rPr>
              <a:t>tanımlama girişiminin, tanımlamaya çalıştığımız mesele hakkında sınırlı bir yaklaşımı beraberinde getirmesi ile ilgili daha önceki derslerimizde yaptığımız tartışmaları aklımızda tutarak </a:t>
            </a:r>
            <a:r>
              <a:rPr lang="tr-TR" dirty="0">
                <a:latin typeface="Impact" panose="020B0806030902050204" pitchFamily="34" charset="0"/>
              </a:rPr>
              <a:t>b</a:t>
            </a:r>
            <a:r>
              <a:rPr lang="tr-TR" dirty="0" smtClean="0">
                <a:latin typeface="Impact" panose="020B0806030902050204" pitchFamily="34" charset="0"/>
              </a:rPr>
              <a:t>u </a:t>
            </a:r>
            <a:r>
              <a:rPr lang="tr-TR" dirty="0">
                <a:latin typeface="Impact" panose="020B0806030902050204" pitchFamily="34" charset="0"/>
              </a:rPr>
              <a:t>soruya </a:t>
            </a:r>
            <a:r>
              <a:rPr lang="tr-TR" dirty="0" smtClean="0">
                <a:latin typeface="Impact" panose="020B0806030902050204" pitchFamily="34" charset="0"/>
              </a:rPr>
              <a:t>kısa ve kapsayıcı bir yanıt vermeye çalışalım.</a:t>
            </a:r>
          </a:p>
          <a:p>
            <a:r>
              <a:rPr lang="tr-TR" dirty="0" smtClean="0">
                <a:latin typeface="Impact" panose="020B0806030902050204" pitchFamily="34" charset="0"/>
              </a:rPr>
              <a:t>Gazetecilik, </a:t>
            </a:r>
            <a:r>
              <a:rPr lang="tr-TR" dirty="0">
                <a:latin typeface="Impact" panose="020B0806030902050204" pitchFamily="34" charset="0"/>
              </a:rPr>
              <a:t>halkın haber alma gereksinimini karşılamak üzere haber malzemesi sayılan enformasyonun toplanması, analiz edilmesi, </a:t>
            </a:r>
            <a:r>
              <a:rPr lang="tr-TR" dirty="0" smtClean="0">
                <a:latin typeface="Impact" panose="020B0806030902050204" pitchFamily="34" charset="0"/>
              </a:rPr>
              <a:t>habere </a:t>
            </a:r>
            <a:r>
              <a:rPr lang="tr-TR" dirty="0">
                <a:latin typeface="Impact" panose="020B0806030902050204" pitchFamily="34" charset="0"/>
              </a:rPr>
              <a:t>dönüştürülmesi ve yayımlanması işlemlerini </a:t>
            </a:r>
            <a:r>
              <a:rPr lang="tr-TR" dirty="0" smtClean="0">
                <a:latin typeface="Impact" panose="020B0806030902050204" pitchFamily="34" charset="0"/>
              </a:rPr>
              <a:t>içeren </a:t>
            </a:r>
            <a:r>
              <a:rPr lang="tr-TR" dirty="0" smtClean="0">
                <a:latin typeface="Impact" panose="020B0806030902050204" pitchFamily="34" charset="0"/>
              </a:rPr>
              <a:t>bir meslektir. </a:t>
            </a:r>
            <a:endParaRPr lang="tr-TR" dirty="0">
              <a:latin typeface="Impact" panose="020B0806030902050204" pitchFamily="34" charset="0"/>
            </a:endParaRPr>
          </a:p>
          <a:p>
            <a:r>
              <a:rPr lang="tr-TR" dirty="0">
                <a:latin typeface="Impact" panose="020B0806030902050204" pitchFamily="34" charset="0"/>
              </a:rPr>
              <a:t>«Gazeteci» terimi ise bu pratiğin çeşitli aşamalarında çalışanların tümünü içerse de daha çok enformasyon toplayıp bu enformasyonu haber malzemesine dönüştüren kişiler için kullanılır</a:t>
            </a:r>
            <a:r>
              <a:rPr lang="tr-TR" dirty="0" smtClean="0">
                <a:latin typeface="Impact" panose="020B0806030902050204" pitchFamily="34" charset="0"/>
              </a:rPr>
              <a:t>.</a:t>
            </a:r>
            <a:endParaRPr lang="tr-TR" dirty="0">
              <a:latin typeface="Impact" panose="020B0806030902050204" pitchFamily="34" charset="0"/>
            </a:endParaRPr>
          </a:p>
        </p:txBody>
      </p:sp>
    </p:spTree>
    <p:extLst>
      <p:ext uri="{BB962C8B-B14F-4D97-AF65-F5344CB8AC3E}">
        <p14:creationId xmlns:p14="http://schemas.microsoft.com/office/powerpoint/2010/main" val="2679020952"/>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Impact" panose="020B0806030902050204" pitchFamily="34" charset="0"/>
              </a:rPr>
              <a:t>Gazetecilik Profesyonel bir meslek Midir?</a:t>
            </a:r>
            <a:endParaRPr lang="tr-TR" dirty="0">
              <a:latin typeface="Impact" panose="020B0806030902050204" pitchFamily="34" charset="0"/>
            </a:endParaRPr>
          </a:p>
        </p:txBody>
      </p:sp>
      <p:sp>
        <p:nvSpPr>
          <p:cNvPr id="3" name="İçerik Yer Tutucusu 2"/>
          <p:cNvSpPr>
            <a:spLocks noGrp="1"/>
          </p:cNvSpPr>
          <p:nvPr>
            <p:ph idx="1"/>
          </p:nvPr>
        </p:nvSpPr>
        <p:spPr/>
        <p:txBody>
          <a:bodyPr anchor="ctr">
            <a:normAutofit fontScale="92500" lnSpcReduction="20000"/>
          </a:bodyPr>
          <a:lstStyle/>
          <a:p>
            <a:pPr marL="0" indent="0">
              <a:buNone/>
            </a:pPr>
            <a:endParaRPr lang="tr-TR" sz="2400" dirty="0" smtClean="0">
              <a:latin typeface="Impact" panose="020B0806030902050204" pitchFamily="34" charset="0"/>
            </a:endParaRPr>
          </a:p>
          <a:p>
            <a:r>
              <a:rPr lang="tr-TR" dirty="0" smtClean="0">
                <a:latin typeface="Impact" panose="020B0806030902050204" pitchFamily="34" charset="0"/>
              </a:rPr>
              <a:t>Bir pratiğin profesyonel bir meslek olarak tanımlanabilmesinin ön koşulu </a:t>
            </a:r>
            <a:r>
              <a:rPr lang="tr-TR" dirty="0" smtClean="0">
                <a:latin typeface="Impact" panose="020B0806030902050204" pitchFamily="34" charset="0"/>
              </a:rPr>
              <a:t>olarak,  </a:t>
            </a:r>
            <a:r>
              <a:rPr lang="tr-TR" dirty="0" smtClean="0">
                <a:latin typeface="Impact" panose="020B0806030902050204" pitchFamily="34" charset="0"/>
              </a:rPr>
              <a:t>o mesleğin eğitimini </a:t>
            </a:r>
            <a:r>
              <a:rPr lang="tr-TR" dirty="0" smtClean="0">
                <a:latin typeface="Impact" panose="020B0806030902050204" pitchFamily="34" charset="0"/>
              </a:rPr>
              <a:t>alıp </a:t>
            </a:r>
            <a:r>
              <a:rPr lang="tr-TR" dirty="0" smtClean="0">
                <a:latin typeface="Impact" panose="020B0806030902050204" pitchFamily="34" charset="0"/>
              </a:rPr>
              <a:t>diploma edinmiş kişilerin mesleği icra edebilmesini ve her meslek üyesinin ilgili meslek odasına üye olmasını zorunlu gören yaklaşımlara göre gazetecilik profesyonel bir meslek olarak görülmemektedir.</a:t>
            </a:r>
            <a:endParaRPr lang="tr-TR" dirty="0">
              <a:latin typeface="Impact" panose="020B0806030902050204" pitchFamily="34" charset="0"/>
            </a:endParaRPr>
          </a:p>
          <a:p>
            <a:r>
              <a:rPr lang="tr-TR" dirty="0" smtClean="0">
                <a:latin typeface="Impact" panose="020B0806030902050204" pitchFamily="34" charset="0"/>
              </a:rPr>
              <a:t>Bu tartışmayı bir yana </a:t>
            </a:r>
            <a:r>
              <a:rPr lang="tr-TR" dirty="0" smtClean="0">
                <a:latin typeface="Impact" panose="020B0806030902050204" pitchFamily="34" charset="0"/>
              </a:rPr>
              <a:t>bırakarak </a:t>
            </a:r>
            <a:r>
              <a:rPr lang="tr-TR" dirty="0" smtClean="0">
                <a:latin typeface="Impact" panose="020B0806030902050204" pitchFamily="34" charset="0"/>
              </a:rPr>
              <a:t>gazeteciliği bir meslek olarak </a:t>
            </a:r>
            <a:r>
              <a:rPr lang="tr-TR" dirty="0" smtClean="0">
                <a:latin typeface="Impact" panose="020B0806030902050204" pitchFamily="34" charset="0"/>
              </a:rPr>
              <a:t>değerlendirirsek, </a:t>
            </a:r>
            <a:r>
              <a:rPr lang="tr-TR" dirty="0" smtClean="0">
                <a:latin typeface="Impact" panose="020B0806030902050204" pitchFamily="34" charset="0"/>
              </a:rPr>
              <a:t>bu pratiğin bir meslek sayılması için neler gerekir diye düşündüğümüzde en azından aşağıdaki kriterleri karşılaması  gerektiğini söyleyebiliriz. </a:t>
            </a:r>
          </a:p>
          <a:p>
            <a:pPr lvl="1"/>
            <a:endParaRPr lang="tr-TR" sz="2000" dirty="0" smtClean="0">
              <a:latin typeface="Impact" panose="020B0806030902050204" pitchFamily="34" charset="0"/>
            </a:endParaRPr>
          </a:p>
          <a:p>
            <a:pPr lvl="1"/>
            <a:r>
              <a:rPr lang="tr-TR" sz="2000" dirty="0" smtClean="0">
                <a:latin typeface="Impact" panose="020B0806030902050204" pitchFamily="34" charset="0"/>
              </a:rPr>
              <a:t>Sistemli bilgi ve becerilere dayanması </a:t>
            </a:r>
          </a:p>
          <a:p>
            <a:pPr lvl="1"/>
            <a:r>
              <a:rPr lang="tr-TR" sz="2000" dirty="0" smtClean="0">
                <a:latin typeface="Impact" panose="020B0806030902050204" pitchFamily="34" charset="0"/>
              </a:rPr>
              <a:t>O pratik aracılığıyla toplum için yararlı mal ve hizmet üretilmesi</a:t>
            </a:r>
          </a:p>
          <a:p>
            <a:pPr lvl="1"/>
            <a:r>
              <a:rPr lang="tr-TR" sz="2000" dirty="0" smtClean="0">
                <a:latin typeface="Impact" panose="020B0806030902050204" pitchFamily="34" charset="0"/>
              </a:rPr>
              <a:t>Yasal olarak ya da yaygın kabul gören meslek örgütlerince belirlenmiş mesleğin profesyonel ilke ve standartlarının olması</a:t>
            </a:r>
          </a:p>
          <a:p>
            <a:pPr lvl="1"/>
            <a:r>
              <a:rPr lang="tr-TR" sz="2000" dirty="0" smtClean="0">
                <a:latin typeface="Impact" panose="020B0806030902050204" pitchFamily="34" charset="0"/>
              </a:rPr>
              <a:t>Mesleği icra edenlerden hak ve sorumlulukları içeren bu ilke ve standartlara uygun davranması</a:t>
            </a:r>
          </a:p>
          <a:p>
            <a:pPr lvl="1"/>
            <a:endParaRPr lang="tr-TR" sz="2000" dirty="0" smtClean="0">
              <a:latin typeface="Impact" panose="020B0806030902050204" pitchFamily="34" charset="0"/>
            </a:endParaRPr>
          </a:p>
          <a:p>
            <a:endParaRPr lang="tr-TR" dirty="0" smtClean="0">
              <a:latin typeface="Impact" panose="020B0806030902050204" pitchFamily="34" charset="0"/>
            </a:endParaRPr>
          </a:p>
          <a:p>
            <a:endParaRPr lang="tr-TR" dirty="0">
              <a:latin typeface="Impact" panose="020B0806030902050204" pitchFamily="34" charset="0"/>
            </a:endParaRPr>
          </a:p>
        </p:txBody>
      </p:sp>
    </p:spTree>
    <p:extLst>
      <p:ext uri="{BB962C8B-B14F-4D97-AF65-F5344CB8AC3E}">
        <p14:creationId xmlns:p14="http://schemas.microsoft.com/office/powerpoint/2010/main" val="2880854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Impact" panose="020B0806030902050204" pitchFamily="34" charset="0"/>
              </a:rPr>
              <a:t>Gazetecilikte etik ilkeler</a:t>
            </a:r>
            <a:endParaRPr lang="tr-TR" dirty="0"/>
          </a:p>
        </p:txBody>
      </p:sp>
      <p:sp>
        <p:nvSpPr>
          <p:cNvPr id="3" name="İçerik Yer Tutucusu 2"/>
          <p:cNvSpPr>
            <a:spLocks noGrp="1"/>
          </p:cNvSpPr>
          <p:nvPr>
            <p:ph idx="1"/>
          </p:nvPr>
        </p:nvSpPr>
        <p:spPr/>
        <p:txBody>
          <a:bodyPr>
            <a:normAutofit/>
          </a:bodyPr>
          <a:lstStyle/>
          <a:p>
            <a:pPr lvl="1"/>
            <a:endParaRPr lang="tr-TR" sz="2000" dirty="0" smtClean="0">
              <a:latin typeface="Impact" panose="020B0806030902050204" pitchFamily="34" charset="0"/>
            </a:endParaRPr>
          </a:p>
          <a:p>
            <a:pPr lvl="1"/>
            <a:r>
              <a:rPr lang="tr-TR" sz="2000" dirty="0" smtClean="0">
                <a:latin typeface="Impact" panose="020B0806030902050204" pitchFamily="34" charset="0"/>
              </a:rPr>
              <a:t>Gazeteciliğin </a:t>
            </a:r>
            <a:r>
              <a:rPr lang="tr-TR" sz="2000" dirty="0">
                <a:latin typeface="Impact" panose="020B0806030902050204" pitchFamily="34" charset="0"/>
              </a:rPr>
              <a:t>de bir meslek olarak dayandığı profesyonel standartlar ve ilkeler bulunmaktadır.</a:t>
            </a:r>
          </a:p>
          <a:p>
            <a:pPr lvl="1"/>
            <a:r>
              <a:rPr lang="tr-TR" sz="2000" dirty="0">
                <a:latin typeface="Impact" panose="020B0806030902050204" pitchFamily="34" charset="0"/>
              </a:rPr>
              <a:t>B</a:t>
            </a:r>
            <a:r>
              <a:rPr lang="tr-TR" sz="2000" dirty="0" smtClean="0">
                <a:latin typeface="Impact" panose="020B0806030902050204" pitchFamily="34" charset="0"/>
              </a:rPr>
              <a:t>u </a:t>
            </a:r>
            <a:r>
              <a:rPr lang="tr-TR" sz="2000" dirty="0">
                <a:latin typeface="Impact" panose="020B0806030902050204" pitchFamily="34" charset="0"/>
              </a:rPr>
              <a:t>ilke ve standartların içeriği hakkında ya da uygulanabilir olup olmadığı hakkında çok çeşitli yaklaşımlar </a:t>
            </a:r>
            <a:r>
              <a:rPr lang="tr-TR" sz="2000" dirty="0" smtClean="0">
                <a:latin typeface="Impact" panose="020B0806030902050204" pitchFamily="34" charset="0"/>
              </a:rPr>
              <a:t>bulunmaktadır. </a:t>
            </a:r>
          </a:p>
          <a:p>
            <a:pPr lvl="1"/>
            <a:r>
              <a:rPr lang="tr-TR" sz="2000" dirty="0" smtClean="0">
                <a:latin typeface="Impact" panose="020B0806030902050204" pitchFamily="34" charset="0"/>
              </a:rPr>
              <a:t>Bu ilke ve standartlar gazetecilerin hakları ve sorumlulukları ile ilgilidir.</a:t>
            </a:r>
          </a:p>
          <a:p>
            <a:pPr lvl="1"/>
            <a:r>
              <a:rPr lang="tr-TR" sz="2000" dirty="0" smtClean="0">
                <a:latin typeface="Impact" panose="020B0806030902050204" pitchFamily="34" charset="0"/>
              </a:rPr>
              <a:t>Hak </a:t>
            </a:r>
            <a:r>
              <a:rPr lang="tr-TR" sz="2000" dirty="0">
                <a:latin typeface="Impact" panose="020B0806030902050204" pitchFamily="34" charset="0"/>
              </a:rPr>
              <a:t>ve Sorumlulukları içeren ilke ve standartlar «etik» çerçevesinde ele alınır. </a:t>
            </a:r>
          </a:p>
          <a:p>
            <a:pPr lvl="1"/>
            <a:r>
              <a:rPr lang="tr-TR" sz="2000" dirty="0">
                <a:latin typeface="Impact" panose="020B0806030902050204" pitchFamily="34" charset="0"/>
              </a:rPr>
              <a:t>Gazetecilerin hakları evrensel insan hakları, çalışan hakları  ve mesleki haklar çerçevesinde değerlendirilir.</a:t>
            </a:r>
          </a:p>
          <a:p>
            <a:pPr lvl="1"/>
            <a:r>
              <a:rPr lang="tr-TR" sz="2000" dirty="0">
                <a:latin typeface="Impact" panose="020B0806030902050204" pitchFamily="34" charset="0"/>
              </a:rPr>
              <a:t>Sorumluluklar ise </a:t>
            </a:r>
            <a:r>
              <a:rPr lang="tr-TR" sz="2000" dirty="0" smtClean="0">
                <a:latin typeface="Impact" panose="020B0806030902050204" pitchFamily="34" charset="0"/>
              </a:rPr>
              <a:t>gazetecinin sorumlu olduğu </a:t>
            </a:r>
            <a:r>
              <a:rPr lang="tr-TR" sz="2000" dirty="0">
                <a:latin typeface="Impact" panose="020B0806030902050204" pitchFamily="34" charset="0"/>
              </a:rPr>
              <a:t>kişi ya da </a:t>
            </a:r>
            <a:r>
              <a:rPr lang="tr-TR" sz="2000" dirty="0" smtClean="0">
                <a:latin typeface="Impact" panose="020B0806030902050204" pitchFamily="34" charset="0"/>
              </a:rPr>
              <a:t>gruplara yöneliktir. Gazetecinin haber kaynaklarına, halka, devlete, ülkenin yöneticilerine, çalıştığı kuruma, patrona, meslektaşlarına, topluma karşı çeşitli sorumlulukları bulunmaktadır.</a:t>
            </a:r>
            <a:endParaRPr lang="tr-TR" sz="2000" dirty="0">
              <a:latin typeface="Impact" panose="020B0806030902050204" pitchFamily="34" charset="0"/>
            </a:endParaRPr>
          </a:p>
          <a:p>
            <a:endParaRPr lang="tr-TR" dirty="0"/>
          </a:p>
        </p:txBody>
      </p:sp>
    </p:spTree>
    <p:extLst>
      <p:ext uri="{BB962C8B-B14F-4D97-AF65-F5344CB8AC3E}">
        <p14:creationId xmlns:p14="http://schemas.microsoft.com/office/powerpoint/2010/main" val="1248421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Impact" panose="020B0806030902050204" pitchFamily="34" charset="0"/>
              </a:rPr>
              <a:t>Gazetecilikte etik ilkeler</a:t>
            </a:r>
            <a:endParaRPr lang="tr-TR" dirty="0"/>
          </a:p>
        </p:txBody>
      </p:sp>
      <p:sp>
        <p:nvSpPr>
          <p:cNvPr id="3" name="İçerik Yer Tutucusu 2"/>
          <p:cNvSpPr>
            <a:spLocks noGrp="1"/>
          </p:cNvSpPr>
          <p:nvPr>
            <p:ph idx="1"/>
          </p:nvPr>
        </p:nvSpPr>
        <p:spPr/>
        <p:txBody>
          <a:bodyPr>
            <a:normAutofit fontScale="85000" lnSpcReduction="20000"/>
          </a:bodyPr>
          <a:lstStyle/>
          <a:p>
            <a:pPr marL="274320" lvl="1" indent="0">
              <a:buNone/>
            </a:pPr>
            <a:r>
              <a:rPr lang="tr-TR" sz="2000" dirty="0" smtClean="0">
                <a:latin typeface="Impact" panose="020B0806030902050204" pitchFamily="34" charset="0"/>
              </a:rPr>
              <a:t>Gazetecilik </a:t>
            </a:r>
            <a:r>
              <a:rPr lang="tr-TR" sz="2000" dirty="0">
                <a:latin typeface="Impact" panose="020B0806030902050204" pitchFamily="34" charset="0"/>
              </a:rPr>
              <a:t>etiği ile </a:t>
            </a:r>
            <a:r>
              <a:rPr lang="tr-TR" sz="2000" dirty="0" smtClean="0">
                <a:latin typeface="Impact" panose="020B0806030902050204" pitchFamily="34" charset="0"/>
              </a:rPr>
              <a:t>ilgili ulusal ya da uluslararası farklı bir çok </a:t>
            </a:r>
            <a:r>
              <a:rPr lang="tr-TR" sz="2000" dirty="0">
                <a:latin typeface="Impact" panose="020B0806030902050204" pitchFamily="34" charset="0"/>
              </a:rPr>
              <a:t>kurum </a:t>
            </a:r>
            <a:r>
              <a:rPr lang="tr-TR" sz="2000" dirty="0" smtClean="0">
                <a:latin typeface="Impact" panose="020B0806030902050204" pitchFamily="34" charset="0"/>
              </a:rPr>
              <a:t>tarafından hazırlanan bir </a:t>
            </a:r>
            <a:r>
              <a:rPr lang="tr-TR" sz="2000" dirty="0">
                <a:latin typeface="Impact" panose="020B0806030902050204" pitchFamily="34" charset="0"/>
              </a:rPr>
              <a:t>çok farklı </a:t>
            </a:r>
            <a:r>
              <a:rPr lang="tr-TR" sz="2000" dirty="0" smtClean="0">
                <a:latin typeface="Impact" panose="020B0806030902050204" pitchFamily="34" charset="0"/>
              </a:rPr>
              <a:t>metin bulunmaktadır. Yıllar içerisinde yeni gelişmelere göre bu metinler güncellenebilmektedir. Aşağıda kapsamı, etkisi ya da ilk olmaları bakımından önemli olan bazı uluslararası ve ulusal kuruluşların yayımladığı metinler  sıralanmıştır.</a:t>
            </a:r>
          </a:p>
          <a:p>
            <a:pPr marL="274320" lvl="1" indent="0">
              <a:buNone/>
            </a:pPr>
            <a:endParaRPr lang="tr-TR" sz="2000" dirty="0" smtClean="0">
              <a:latin typeface="Impact" panose="020B0806030902050204" pitchFamily="34" charset="0"/>
            </a:endParaRPr>
          </a:p>
          <a:p>
            <a:pPr lvl="1"/>
            <a:r>
              <a:rPr lang="tr-TR" sz="2000" dirty="0" smtClean="0">
                <a:solidFill>
                  <a:srgbClr val="00B050"/>
                </a:solidFill>
                <a:latin typeface="Impact" panose="020B0806030902050204" pitchFamily="34" charset="0"/>
              </a:rPr>
              <a:t>Uluslararası </a:t>
            </a:r>
            <a:r>
              <a:rPr lang="tr-TR" sz="2000" dirty="0">
                <a:solidFill>
                  <a:srgbClr val="00B050"/>
                </a:solidFill>
                <a:latin typeface="Impact" panose="020B0806030902050204" pitchFamily="34" charset="0"/>
              </a:rPr>
              <a:t>G</a:t>
            </a:r>
            <a:r>
              <a:rPr lang="tr-TR" sz="2000" dirty="0" smtClean="0">
                <a:solidFill>
                  <a:srgbClr val="00B050"/>
                </a:solidFill>
                <a:latin typeface="Impact" panose="020B0806030902050204" pitchFamily="34" charset="0"/>
              </a:rPr>
              <a:t>azeteciler Federasyonu </a:t>
            </a:r>
            <a:r>
              <a:rPr lang="tr-TR" sz="2000" dirty="0" smtClean="0">
                <a:solidFill>
                  <a:srgbClr val="FFC000"/>
                </a:solidFill>
                <a:latin typeface="Impact" panose="020B0806030902050204" pitchFamily="34" charset="0"/>
              </a:rPr>
              <a:t>1954 yılında </a:t>
            </a:r>
            <a:r>
              <a:rPr lang="tr-TR" sz="2000" i="1" dirty="0" smtClean="0">
                <a:solidFill>
                  <a:srgbClr val="C00000"/>
                </a:solidFill>
                <a:latin typeface="Impact" panose="020B0806030902050204" pitchFamily="34" charset="0"/>
              </a:rPr>
              <a:t>Bordo Bildirge </a:t>
            </a:r>
            <a:r>
              <a:rPr lang="tr-TR" sz="2000" dirty="0" smtClean="0">
                <a:latin typeface="Impact" panose="020B0806030902050204" pitchFamily="34" charset="0"/>
              </a:rPr>
              <a:t>adıyla bilinen </a:t>
            </a:r>
            <a:r>
              <a:rPr lang="tr-TR" sz="2000" i="1" dirty="0" smtClean="0">
                <a:solidFill>
                  <a:srgbClr val="C00000"/>
                </a:solidFill>
                <a:latin typeface="Impact" panose="020B0806030902050204" pitchFamily="34" charset="0"/>
              </a:rPr>
              <a:t>«Onur </a:t>
            </a:r>
            <a:r>
              <a:rPr lang="tr-TR" sz="2000" i="1" dirty="0">
                <a:solidFill>
                  <a:srgbClr val="C00000"/>
                </a:solidFill>
                <a:latin typeface="Impact" panose="020B0806030902050204" pitchFamily="34" charset="0"/>
              </a:rPr>
              <a:t>K</a:t>
            </a:r>
            <a:r>
              <a:rPr lang="tr-TR" sz="2000" i="1" dirty="0" smtClean="0">
                <a:solidFill>
                  <a:srgbClr val="C00000"/>
                </a:solidFill>
                <a:latin typeface="Impact" panose="020B0806030902050204" pitchFamily="34" charset="0"/>
              </a:rPr>
              <a:t>uralları ve </a:t>
            </a:r>
            <a:r>
              <a:rPr lang="tr-TR" sz="2000" i="1" dirty="0" err="1" smtClean="0">
                <a:solidFill>
                  <a:srgbClr val="C00000"/>
                </a:solidFill>
                <a:latin typeface="Impact" panose="020B0806030902050204" pitchFamily="34" charset="0"/>
              </a:rPr>
              <a:t>Yasası»</a:t>
            </a:r>
            <a:r>
              <a:rPr lang="tr-TR" sz="2000" dirty="0" err="1" smtClean="0">
                <a:latin typeface="Impact" panose="020B0806030902050204" pitchFamily="34" charset="0"/>
              </a:rPr>
              <a:t>nı</a:t>
            </a:r>
            <a:r>
              <a:rPr lang="tr-TR" sz="2000" dirty="0" smtClean="0">
                <a:latin typeface="Impact" panose="020B0806030902050204" pitchFamily="34" charset="0"/>
              </a:rPr>
              <a:t> benimsemiştir.</a:t>
            </a:r>
          </a:p>
          <a:p>
            <a:pPr lvl="1"/>
            <a:r>
              <a:rPr lang="tr-TR" sz="2000" dirty="0" smtClean="0">
                <a:solidFill>
                  <a:srgbClr val="FFC000"/>
                </a:solidFill>
                <a:latin typeface="Impact" panose="020B0806030902050204" pitchFamily="34" charset="0"/>
              </a:rPr>
              <a:t>1971 yılında </a:t>
            </a:r>
            <a:r>
              <a:rPr lang="tr-TR" sz="2000" dirty="0" smtClean="0">
                <a:solidFill>
                  <a:srgbClr val="00B050"/>
                </a:solidFill>
                <a:latin typeface="Impact" panose="020B0806030902050204" pitchFamily="34" charset="0"/>
              </a:rPr>
              <a:t>Avrupa Ekonomik Topluluğu’na (Şimdiki Avrupa Birliği) üye ülkelerin gazeteci sendikaları </a:t>
            </a:r>
            <a:r>
              <a:rPr lang="tr-TR" sz="2000" i="1" dirty="0" smtClean="0">
                <a:solidFill>
                  <a:srgbClr val="C00000"/>
                </a:solidFill>
                <a:latin typeface="Impact" panose="020B0806030902050204" pitchFamily="34" charset="0"/>
              </a:rPr>
              <a:t>Münih Bildirgesi </a:t>
            </a:r>
            <a:r>
              <a:rPr lang="tr-TR" sz="2000" dirty="0" smtClean="0">
                <a:latin typeface="Impact" panose="020B0806030902050204" pitchFamily="34" charset="0"/>
              </a:rPr>
              <a:t>adı altında yayımladıkları bildirgede içerik bağımsızlığı üzerinde önemle durarak, sadece meslektaşlarının otoritesini kabul edeceklerine vurgu yapmışlardır.</a:t>
            </a:r>
          </a:p>
          <a:p>
            <a:pPr lvl="1"/>
            <a:r>
              <a:rPr lang="tr-TR" sz="2000" dirty="0" smtClean="0">
                <a:solidFill>
                  <a:srgbClr val="FFC000"/>
                </a:solidFill>
                <a:latin typeface="Impact" panose="020B0806030902050204" pitchFamily="34" charset="0"/>
              </a:rPr>
              <a:t>1978 yılında </a:t>
            </a:r>
            <a:r>
              <a:rPr lang="tr-TR" sz="2000" dirty="0" smtClean="0">
                <a:solidFill>
                  <a:srgbClr val="00B050"/>
                </a:solidFill>
                <a:latin typeface="Impact" panose="020B0806030902050204" pitchFamily="34" charset="0"/>
              </a:rPr>
              <a:t>Birleşmiş </a:t>
            </a:r>
            <a:r>
              <a:rPr lang="tr-TR" sz="2000" dirty="0" err="1" smtClean="0">
                <a:solidFill>
                  <a:srgbClr val="00B050"/>
                </a:solidFill>
                <a:latin typeface="Impact" panose="020B0806030902050204" pitchFamily="34" charset="0"/>
              </a:rPr>
              <a:t>Milletler’</a:t>
            </a:r>
            <a:r>
              <a:rPr lang="tr-TR" sz="2000" dirty="0" err="1" smtClean="0">
                <a:latin typeface="Impact" panose="020B0806030902050204" pitchFamily="34" charset="0"/>
              </a:rPr>
              <a:t>e</a:t>
            </a:r>
            <a:r>
              <a:rPr lang="tr-TR" sz="2000" dirty="0" smtClean="0">
                <a:latin typeface="Impact" panose="020B0806030902050204" pitchFamily="34" charset="0"/>
              </a:rPr>
              <a:t> bağlı bir kuruluş olan </a:t>
            </a:r>
            <a:r>
              <a:rPr lang="tr-TR" sz="2000" dirty="0" smtClean="0">
                <a:solidFill>
                  <a:srgbClr val="00B050"/>
                </a:solidFill>
                <a:latin typeface="Impact" panose="020B0806030902050204" pitchFamily="34" charset="0"/>
              </a:rPr>
              <a:t>UNESCO</a:t>
            </a:r>
            <a:r>
              <a:rPr lang="tr-TR" sz="2000" dirty="0" smtClean="0">
                <a:latin typeface="Impact" panose="020B0806030902050204" pitchFamily="34" charset="0"/>
              </a:rPr>
              <a:t>’nun haberlerin serbest dolaşımı ve basın ahlakı konusundaki girişimleri sonucu </a:t>
            </a:r>
            <a:r>
              <a:rPr lang="tr-TR" sz="2000" i="1" dirty="0" smtClean="0">
                <a:solidFill>
                  <a:srgbClr val="C00000"/>
                </a:solidFill>
                <a:latin typeface="Impact" panose="020B0806030902050204" pitchFamily="34" charset="0"/>
              </a:rPr>
              <a:t>«İletişim Araçlarının İlkeleri Üzerinde Bildirge»  </a:t>
            </a:r>
            <a:r>
              <a:rPr lang="tr-TR" sz="2000" dirty="0" smtClean="0">
                <a:latin typeface="Impact" panose="020B0806030902050204" pitchFamily="34" charset="0"/>
              </a:rPr>
              <a:t>kabul edilmiştir. Ancak bu metin de ne bir anlaşma, ne bir konvansiyon ne de bir yasadır.</a:t>
            </a:r>
            <a:endParaRPr lang="tr-TR" sz="2000" dirty="0" smtClean="0">
              <a:solidFill>
                <a:srgbClr val="FFC000"/>
              </a:solidFill>
              <a:latin typeface="Impact" panose="020B0806030902050204" pitchFamily="34" charset="0"/>
            </a:endParaRPr>
          </a:p>
          <a:p>
            <a:pPr lvl="1"/>
            <a:r>
              <a:rPr lang="tr-TR" sz="2000" dirty="0" smtClean="0">
                <a:latin typeface="Impact" panose="020B0806030902050204" pitchFamily="34" charset="0"/>
              </a:rPr>
              <a:t>Türkiye’de </a:t>
            </a:r>
            <a:r>
              <a:rPr lang="tr-TR" sz="2000" dirty="0" smtClean="0">
                <a:solidFill>
                  <a:srgbClr val="FFC000"/>
                </a:solidFill>
                <a:latin typeface="Impact" panose="020B0806030902050204" pitchFamily="34" charset="0"/>
              </a:rPr>
              <a:t>1988 yılında </a:t>
            </a:r>
            <a:r>
              <a:rPr lang="tr-TR" sz="2000" dirty="0" smtClean="0">
                <a:latin typeface="Impact" panose="020B0806030902050204" pitchFamily="34" charset="0"/>
              </a:rPr>
              <a:t>kurulan </a:t>
            </a:r>
            <a:r>
              <a:rPr lang="tr-TR" sz="2000" dirty="0" smtClean="0">
                <a:solidFill>
                  <a:srgbClr val="00B050"/>
                </a:solidFill>
                <a:latin typeface="Impact" panose="020B0806030902050204" pitchFamily="34" charset="0"/>
              </a:rPr>
              <a:t>Basın Konseyi </a:t>
            </a:r>
            <a:r>
              <a:rPr lang="tr-TR" sz="2000" dirty="0" smtClean="0">
                <a:latin typeface="Impact" panose="020B0806030902050204" pitchFamily="34" charset="0"/>
              </a:rPr>
              <a:t>yine aynı yıl 16 maddelik</a:t>
            </a:r>
            <a:r>
              <a:rPr lang="tr-TR" sz="2000" dirty="0" smtClean="0">
                <a:solidFill>
                  <a:srgbClr val="C00000"/>
                </a:solidFill>
                <a:latin typeface="Impact" panose="020B0806030902050204" pitchFamily="34" charset="0"/>
              </a:rPr>
              <a:t> </a:t>
            </a:r>
            <a:r>
              <a:rPr lang="tr-TR" sz="2000" i="1" dirty="0" smtClean="0">
                <a:solidFill>
                  <a:srgbClr val="C00000"/>
                </a:solidFill>
                <a:latin typeface="Impact" panose="020B0806030902050204" pitchFamily="34" charset="0"/>
              </a:rPr>
              <a:t>«Basın Meslek </a:t>
            </a:r>
            <a:r>
              <a:rPr lang="tr-TR" sz="2000" i="1" dirty="0" err="1" smtClean="0">
                <a:solidFill>
                  <a:srgbClr val="C00000"/>
                </a:solidFill>
                <a:latin typeface="Impact" panose="020B0806030902050204" pitchFamily="34" charset="0"/>
              </a:rPr>
              <a:t>İlkeleri»</a:t>
            </a:r>
            <a:r>
              <a:rPr lang="tr-TR" sz="2000" dirty="0" err="1" smtClean="0">
                <a:latin typeface="Impact" panose="020B0806030902050204" pitchFamily="34" charset="0"/>
              </a:rPr>
              <a:t>ni</a:t>
            </a:r>
            <a:r>
              <a:rPr lang="tr-TR" sz="2000" dirty="0" smtClean="0">
                <a:latin typeface="Impact" panose="020B0806030902050204" pitchFamily="34" charset="0"/>
              </a:rPr>
              <a:t> yayımlamıştır.</a:t>
            </a:r>
          </a:p>
          <a:p>
            <a:pPr lvl="1"/>
            <a:r>
              <a:rPr lang="tr-TR" sz="2000" dirty="0" smtClean="0">
                <a:solidFill>
                  <a:srgbClr val="FFC000"/>
                </a:solidFill>
                <a:latin typeface="Impact" panose="020B0806030902050204" pitchFamily="34" charset="0"/>
              </a:rPr>
              <a:t>1998’de</a:t>
            </a:r>
            <a:r>
              <a:rPr lang="tr-TR" sz="2000" dirty="0" smtClean="0">
                <a:latin typeface="Impact" panose="020B0806030902050204" pitchFamily="34" charset="0"/>
              </a:rPr>
              <a:t> </a:t>
            </a:r>
            <a:r>
              <a:rPr lang="tr-TR" sz="2000" dirty="0" smtClean="0">
                <a:solidFill>
                  <a:srgbClr val="00B050"/>
                </a:solidFill>
                <a:latin typeface="Impact" panose="020B0806030902050204" pitchFamily="34" charset="0"/>
              </a:rPr>
              <a:t>Türkiye Gazeteciler Cemiyeti </a:t>
            </a:r>
            <a:r>
              <a:rPr lang="tr-TR" sz="2000" dirty="0" smtClean="0">
                <a:latin typeface="Impact" panose="020B0806030902050204" pitchFamily="34" charset="0"/>
              </a:rPr>
              <a:t>Yönetim Kurulu </a:t>
            </a:r>
            <a:r>
              <a:rPr lang="tr-TR" sz="2000" i="1" dirty="0" smtClean="0">
                <a:solidFill>
                  <a:srgbClr val="C00000"/>
                </a:solidFill>
                <a:latin typeface="Impact" panose="020B0806030902050204" pitchFamily="34" charset="0"/>
              </a:rPr>
              <a:t>«Türkiye Gazetecileri Hak ve Sorumlulukları </a:t>
            </a:r>
            <a:r>
              <a:rPr lang="tr-TR" sz="2000" i="1" dirty="0" err="1" smtClean="0">
                <a:solidFill>
                  <a:srgbClr val="C00000"/>
                </a:solidFill>
                <a:latin typeface="Impact" panose="020B0806030902050204" pitchFamily="34" charset="0"/>
              </a:rPr>
              <a:t>Bildirgesi»</a:t>
            </a:r>
            <a:r>
              <a:rPr lang="tr-TR" sz="2000" dirty="0" err="1" smtClean="0">
                <a:latin typeface="Impact" panose="020B0806030902050204" pitchFamily="34" charset="0"/>
              </a:rPr>
              <a:t>ni</a:t>
            </a:r>
            <a:r>
              <a:rPr lang="tr-TR" sz="2000" dirty="0" smtClean="0">
                <a:latin typeface="Impact" panose="020B0806030902050204" pitchFamily="34" charset="0"/>
              </a:rPr>
              <a:t> kabul etmiştir.</a:t>
            </a:r>
          </a:p>
          <a:p>
            <a:pPr lvl="1"/>
            <a:r>
              <a:rPr lang="tr-TR" sz="2000" dirty="0" smtClean="0">
                <a:solidFill>
                  <a:srgbClr val="FFC000"/>
                </a:solidFill>
                <a:latin typeface="Impact" panose="020B0806030902050204" pitchFamily="34" charset="0"/>
              </a:rPr>
              <a:t>1999</a:t>
            </a:r>
            <a:r>
              <a:rPr lang="tr-TR" sz="2000" dirty="0" smtClean="0">
                <a:latin typeface="Impact" panose="020B0806030902050204" pitchFamily="34" charset="0"/>
              </a:rPr>
              <a:t> yılında </a:t>
            </a:r>
            <a:r>
              <a:rPr lang="tr-TR" sz="2000" dirty="0" smtClean="0">
                <a:solidFill>
                  <a:srgbClr val="00B050"/>
                </a:solidFill>
                <a:latin typeface="Impact" panose="020B0806030902050204" pitchFamily="34" charset="0"/>
              </a:rPr>
              <a:t>Doğan Yayın Holding </a:t>
            </a:r>
            <a:r>
              <a:rPr lang="tr-TR" sz="2000" i="1" dirty="0" smtClean="0">
                <a:solidFill>
                  <a:srgbClr val="C00000"/>
                </a:solidFill>
                <a:latin typeface="Impact" panose="020B0806030902050204" pitchFamily="34" charset="0"/>
              </a:rPr>
              <a:t>«Doğan Yayın İlkeleri»  </a:t>
            </a:r>
            <a:r>
              <a:rPr lang="tr-TR" sz="2000" dirty="0" smtClean="0">
                <a:latin typeface="Impact" panose="020B0806030902050204" pitchFamily="34" charset="0"/>
              </a:rPr>
              <a:t>başlığı ile kendi yayın ilkelerini ilan etmiştir.</a:t>
            </a:r>
            <a:endParaRPr lang="tr-TR" sz="2000" dirty="0">
              <a:latin typeface="Impact" panose="020B0806030902050204" pitchFamily="34" charset="0"/>
            </a:endParaRPr>
          </a:p>
          <a:p>
            <a:endParaRPr lang="tr-TR" dirty="0"/>
          </a:p>
        </p:txBody>
      </p:sp>
    </p:spTree>
    <p:extLst>
      <p:ext uri="{BB962C8B-B14F-4D97-AF65-F5344CB8AC3E}">
        <p14:creationId xmlns:p14="http://schemas.microsoft.com/office/powerpoint/2010/main" val="32100945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latin typeface="Impact" panose="020B0806030902050204" pitchFamily="34" charset="0"/>
              </a:rPr>
              <a:t>etik ilkeler konusunda ortak </a:t>
            </a:r>
            <a:r>
              <a:rPr lang="tr-TR" dirty="0">
                <a:latin typeface="Impact" panose="020B0806030902050204" pitchFamily="34" charset="0"/>
              </a:rPr>
              <a:t>bazı </a:t>
            </a:r>
            <a:r>
              <a:rPr lang="tr-TR" dirty="0" smtClean="0">
                <a:latin typeface="Impact" panose="020B0806030902050204" pitchFamily="34" charset="0"/>
              </a:rPr>
              <a:t>temalar</a:t>
            </a:r>
            <a:endParaRPr lang="tr-TR" dirty="0"/>
          </a:p>
        </p:txBody>
      </p:sp>
      <p:sp>
        <p:nvSpPr>
          <p:cNvPr id="3" name="İçerik Yer Tutucusu 2"/>
          <p:cNvSpPr>
            <a:spLocks noGrp="1"/>
          </p:cNvSpPr>
          <p:nvPr>
            <p:ph idx="1"/>
          </p:nvPr>
        </p:nvSpPr>
        <p:spPr/>
        <p:txBody>
          <a:bodyPr numCol="2">
            <a:normAutofit lnSpcReduction="10000"/>
          </a:bodyPr>
          <a:lstStyle/>
          <a:p>
            <a:pPr lvl="2"/>
            <a:r>
              <a:rPr lang="tr-TR" sz="2800" dirty="0" smtClean="0">
                <a:latin typeface="Impact" panose="020B0806030902050204" pitchFamily="34" charset="0"/>
              </a:rPr>
              <a:t>Tarafsızlık </a:t>
            </a:r>
            <a:r>
              <a:rPr lang="tr-TR" sz="2800" dirty="0">
                <a:latin typeface="Impact" panose="020B0806030902050204" pitchFamily="34" charset="0"/>
              </a:rPr>
              <a:t>(nesnelliğe yaklaşma)</a:t>
            </a:r>
          </a:p>
          <a:p>
            <a:pPr lvl="2"/>
            <a:r>
              <a:rPr lang="tr-TR" sz="2800" dirty="0">
                <a:latin typeface="Impact" panose="020B0806030902050204" pitchFamily="34" charset="0"/>
              </a:rPr>
              <a:t>Basın özgürlüğü</a:t>
            </a:r>
          </a:p>
          <a:p>
            <a:pPr lvl="2"/>
            <a:r>
              <a:rPr lang="tr-TR" sz="2800" dirty="0">
                <a:latin typeface="Impact" panose="020B0806030902050204" pitchFamily="34" charset="0"/>
              </a:rPr>
              <a:t>İçerik bağımsızlığı</a:t>
            </a:r>
          </a:p>
          <a:p>
            <a:pPr lvl="2"/>
            <a:r>
              <a:rPr lang="tr-TR" sz="2800" dirty="0">
                <a:latin typeface="Impact" panose="020B0806030902050204" pitchFamily="34" charset="0"/>
              </a:rPr>
              <a:t>Haber kaynaklarının gizliliği</a:t>
            </a:r>
          </a:p>
          <a:p>
            <a:pPr lvl="2"/>
            <a:r>
              <a:rPr lang="tr-TR" sz="2800" dirty="0">
                <a:latin typeface="Impact" panose="020B0806030902050204" pitchFamily="34" charset="0"/>
              </a:rPr>
              <a:t>Mesleki sırlara saygı</a:t>
            </a:r>
          </a:p>
          <a:p>
            <a:pPr lvl="2"/>
            <a:r>
              <a:rPr lang="tr-TR" sz="2800" dirty="0">
                <a:latin typeface="Impact" panose="020B0806030902050204" pitchFamily="34" charset="0"/>
              </a:rPr>
              <a:t>Özel hayatın gizliliği</a:t>
            </a:r>
          </a:p>
          <a:p>
            <a:pPr lvl="2"/>
            <a:r>
              <a:rPr lang="tr-TR" sz="2800" dirty="0">
                <a:latin typeface="Impact" panose="020B0806030902050204" pitchFamily="34" charset="0"/>
              </a:rPr>
              <a:t>Kişisel çıkarların reddi</a:t>
            </a:r>
          </a:p>
          <a:p>
            <a:pPr lvl="2"/>
            <a:r>
              <a:rPr lang="tr-TR" sz="2800" dirty="0">
                <a:latin typeface="Impact" panose="020B0806030902050204" pitchFamily="34" charset="0"/>
              </a:rPr>
              <a:t>Başkasının yapıtını kendine mal etmeme</a:t>
            </a:r>
          </a:p>
          <a:p>
            <a:pPr lvl="2"/>
            <a:r>
              <a:rPr lang="tr-TR" sz="2800" dirty="0">
                <a:latin typeface="Impact" panose="020B0806030902050204" pitchFamily="34" charset="0"/>
              </a:rPr>
              <a:t>İftira, hakaret ve kötülemeden sakınma</a:t>
            </a:r>
          </a:p>
          <a:p>
            <a:pPr lvl="2"/>
            <a:r>
              <a:rPr lang="tr-TR" sz="2800" dirty="0">
                <a:latin typeface="Impact" panose="020B0806030902050204" pitchFamily="34" charset="0"/>
              </a:rPr>
              <a:t>Düzeltme ve cevap hakkına saygı</a:t>
            </a:r>
          </a:p>
          <a:p>
            <a:pPr lvl="2"/>
            <a:r>
              <a:rPr lang="tr-TR" sz="2800" dirty="0">
                <a:latin typeface="Impact" panose="020B0806030902050204" pitchFamily="34" charset="0"/>
              </a:rPr>
              <a:t>Mesleki davranış ve meslektaş ilişkileri</a:t>
            </a:r>
          </a:p>
          <a:p>
            <a:pPr lvl="2"/>
            <a:r>
              <a:rPr lang="tr-TR" sz="2800" dirty="0">
                <a:latin typeface="Impact" panose="020B0806030902050204" pitchFamily="34" charset="0"/>
              </a:rPr>
              <a:t>Haber ve yorumun belirgin şekilde ayrıştırılması</a:t>
            </a:r>
          </a:p>
          <a:p>
            <a:pPr lvl="2"/>
            <a:r>
              <a:rPr lang="tr-TR" sz="2800" dirty="0">
                <a:latin typeface="Impact" panose="020B0806030902050204" pitchFamily="34" charset="0"/>
              </a:rPr>
              <a:t>Halkın gerçeği öğrenme </a:t>
            </a:r>
            <a:r>
              <a:rPr lang="tr-TR" sz="2800" dirty="0" smtClean="0">
                <a:latin typeface="Impact" panose="020B0806030902050204" pitchFamily="34" charset="0"/>
              </a:rPr>
              <a:t>hakkı</a:t>
            </a:r>
          </a:p>
        </p:txBody>
      </p:sp>
    </p:spTree>
    <p:extLst>
      <p:ext uri="{BB962C8B-B14F-4D97-AF65-F5344CB8AC3E}">
        <p14:creationId xmlns:p14="http://schemas.microsoft.com/office/powerpoint/2010/main" val="2236087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Impact" panose="020B0806030902050204" pitchFamily="34" charset="0"/>
              </a:rPr>
              <a:t>Tarafsızlık ilkesi</a:t>
            </a:r>
            <a:endParaRPr lang="tr-TR" dirty="0">
              <a:latin typeface="Impact" panose="020B0806030902050204" pitchFamily="34" charset="0"/>
            </a:endParaRPr>
          </a:p>
        </p:txBody>
      </p:sp>
      <p:sp>
        <p:nvSpPr>
          <p:cNvPr id="3" name="İçerik Yer Tutucusu 2"/>
          <p:cNvSpPr>
            <a:spLocks noGrp="1"/>
          </p:cNvSpPr>
          <p:nvPr>
            <p:ph idx="1"/>
          </p:nvPr>
        </p:nvSpPr>
        <p:spPr/>
        <p:txBody>
          <a:bodyPr>
            <a:normAutofit fontScale="92500" lnSpcReduction="20000"/>
          </a:bodyPr>
          <a:lstStyle/>
          <a:p>
            <a:r>
              <a:rPr lang="tr-TR" dirty="0" smtClean="0">
                <a:latin typeface="Impact" panose="020B0806030902050204" pitchFamily="34" charset="0"/>
              </a:rPr>
              <a:t>Daha </a:t>
            </a:r>
            <a:r>
              <a:rPr lang="tr-TR" dirty="0" smtClean="0">
                <a:latin typeface="Impact" panose="020B0806030902050204" pitchFamily="34" charset="0"/>
              </a:rPr>
              <a:t>önceki derslerimizde gazeteciliğin profesyonel ilkelerini eleştiren kimi kuramsal yaklaşımlar üzerinde durmuştuk. </a:t>
            </a:r>
          </a:p>
          <a:p>
            <a:r>
              <a:rPr lang="tr-TR" dirty="0" smtClean="0">
                <a:latin typeface="Impact" panose="020B0806030902050204" pitchFamily="34" charset="0"/>
              </a:rPr>
              <a:t>Bu ilkeler içinde en tartışmalı olanı «tarafsızlık» ilkesidir.</a:t>
            </a:r>
          </a:p>
          <a:p>
            <a:r>
              <a:rPr lang="tr-TR" dirty="0" smtClean="0">
                <a:latin typeface="Impact" panose="020B0806030902050204" pitchFamily="34" charset="0"/>
              </a:rPr>
              <a:t>Çeşitli kuramsal yaklaşımların ortaya koyduğu gibi hem yapısal yanlılık hem de dilin değerlerle yüklü bir sistem olması nedeniyle gazetecilikte sarih bir </a:t>
            </a:r>
            <a:r>
              <a:rPr lang="tr-TR" dirty="0">
                <a:latin typeface="Impact" panose="020B0806030902050204" pitchFamily="34" charset="0"/>
              </a:rPr>
              <a:t>tarafsızlık </a:t>
            </a:r>
            <a:r>
              <a:rPr lang="tr-TR" dirty="0" smtClean="0">
                <a:latin typeface="Impact" panose="020B0806030902050204" pitchFamily="34" charset="0"/>
              </a:rPr>
              <a:t>mümkün olmayabilir. Ancak bu gazetecinin kendisi ya da uzantılı başka odakların </a:t>
            </a:r>
            <a:r>
              <a:rPr lang="tr-TR" dirty="0">
                <a:latin typeface="Impact" panose="020B0806030902050204" pitchFamily="34" charset="0"/>
              </a:rPr>
              <a:t>çıkarlarına odaklı tarafgir habercilik yapmasını meşrulaştırmaz. </a:t>
            </a:r>
            <a:endParaRPr lang="tr-TR" dirty="0" smtClean="0">
              <a:latin typeface="Impact" panose="020B0806030902050204" pitchFamily="34" charset="0"/>
            </a:endParaRPr>
          </a:p>
          <a:p>
            <a:r>
              <a:rPr lang="tr-TR" dirty="0" smtClean="0">
                <a:latin typeface="Impact" panose="020B0806030902050204" pitchFamily="34" charset="0"/>
              </a:rPr>
              <a:t>Gazetecinin tarafsız olamadığını ya da olamayacağını söylemek gazetecinin tarafgir olmasını gerektirmez. Tarafgirlik mesleği propaganda, tanıtım, pazarlama ya da halkla ilişkilerden farksız bir faaliyete dönüştürür. </a:t>
            </a:r>
            <a:endParaRPr lang="tr-TR" dirty="0">
              <a:latin typeface="Impact" panose="020B0806030902050204" pitchFamily="34" charset="0"/>
            </a:endParaRPr>
          </a:p>
          <a:p>
            <a:r>
              <a:rPr lang="tr-TR" dirty="0" smtClean="0">
                <a:latin typeface="Impact" panose="020B0806030902050204" pitchFamily="34" charset="0"/>
              </a:rPr>
              <a:t>Gazeteciliğin propaganda, tanıtım, pazarlama, halkla ilişkiler gibi faaliyetlerden bir farkı olacaksa, gazeteci gazeteciliğin </a:t>
            </a:r>
            <a:r>
              <a:rPr lang="tr-TR" dirty="0">
                <a:latin typeface="Impact" panose="020B0806030902050204" pitchFamily="34" charset="0"/>
              </a:rPr>
              <a:t>yaşayan bir meslek olmasını </a:t>
            </a:r>
            <a:r>
              <a:rPr lang="tr-TR" dirty="0" smtClean="0">
                <a:latin typeface="Impact" panose="020B0806030902050204" pitchFamily="34" charset="0"/>
              </a:rPr>
              <a:t>istiyorsa, haberini yaptığı olaylar ve durumlarla arasına mesafe koymayı becerebilmeli ve tarafgir olmamalıdır. </a:t>
            </a:r>
          </a:p>
          <a:p>
            <a:r>
              <a:rPr lang="tr-TR" dirty="0" smtClean="0">
                <a:latin typeface="Impact" panose="020B0806030902050204" pitchFamily="34" charset="0"/>
              </a:rPr>
              <a:t>Gazeteci </a:t>
            </a:r>
            <a:r>
              <a:rPr lang="tr-TR" dirty="0">
                <a:latin typeface="Impact" panose="020B0806030902050204" pitchFamily="34" charset="0"/>
              </a:rPr>
              <a:t>o</a:t>
            </a:r>
            <a:r>
              <a:rPr lang="tr-TR" dirty="0" smtClean="0">
                <a:latin typeface="Impact" panose="020B0806030902050204" pitchFamily="34" charset="0"/>
              </a:rPr>
              <a:t>lgulara dayalı haber yapmalı, haberinde kendi yorumuna yer vermemeli, haberinde teyit edilmemiş yalan ya da yanlış bilgiler yer almamalı, </a:t>
            </a:r>
            <a:r>
              <a:rPr lang="tr-TR" dirty="0" smtClean="0">
                <a:latin typeface="Impact" panose="020B0806030902050204" pitchFamily="34" charset="0"/>
              </a:rPr>
              <a:t>konunun </a:t>
            </a:r>
            <a:r>
              <a:rPr lang="tr-TR" dirty="0" smtClean="0">
                <a:latin typeface="Impact" panose="020B0806030902050204" pitchFamily="34" charset="0"/>
              </a:rPr>
              <a:t>tüm taraflarına söz hakkı </a:t>
            </a:r>
            <a:r>
              <a:rPr lang="tr-TR" dirty="0" smtClean="0">
                <a:latin typeface="Impact" panose="020B0806030902050204" pitchFamily="34" charset="0"/>
              </a:rPr>
              <a:t>tanınmalı. </a:t>
            </a:r>
            <a:endParaRPr lang="tr-TR" dirty="0" smtClean="0">
              <a:latin typeface="Impact" panose="020B0806030902050204" pitchFamily="34" charset="0"/>
            </a:endParaRPr>
          </a:p>
        </p:txBody>
      </p:sp>
    </p:spTree>
    <p:extLst>
      <p:ext uri="{BB962C8B-B14F-4D97-AF65-F5344CB8AC3E}">
        <p14:creationId xmlns:p14="http://schemas.microsoft.com/office/powerpoint/2010/main" val="1800544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Impact" panose="020B0806030902050204" pitchFamily="34" charset="0"/>
              </a:rPr>
              <a:t>İçerik bağımsızlığı</a:t>
            </a:r>
            <a:endParaRPr lang="tr-TR" dirty="0">
              <a:latin typeface="Impact" panose="020B0806030902050204" pitchFamily="34" charset="0"/>
            </a:endParaRPr>
          </a:p>
        </p:txBody>
      </p:sp>
      <p:sp>
        <p:nvSpPr>
          <p:cNvPr id="3" name="İçerik Yer Tutucusu 2"/>
          <p:cNvSpPr>
            <a:spLocks noGrp="1"/>
          </p:cNvSpPr>
          <p:nvPr>
            <p:ph idx="1"/>
          </p:nvPr>
        </p:nvSpPr>
        <p:spPr/>
        <p:txBody>
          <a:bodyPr>
            <a:normAutofit lnSpcReduction="10000"/>
          </a:bodyPr>
          <a:lstStyle/>
          <a:p>
            <a:endParaRPr lang="tr-TR" dirty="0" smtClean="0">
              <a:latin typeface="Impact" panose="020B0806030902050204" pitchFamily="34" charset="0"/>
            </a:endParaRPr>
          </a:p>
          <a:p>
            <a:r>
              <a:rPr lang="tr-TR" dirty="0" smtClean="0">
                <a:latin typeface="Impact" panose="020B0806030902050204" pitchFamily="34" charset="0"/>
              </a:rPr>
              <a:t>İçerik bağımsızlığı da en çok tartışılan gazetecilik ilkelerinden birisidir. Haberlerin </a:t>
            </a:r>
            <a:r>
              <a:rPr lang="tr-TR" dirty="0">
                <a:latin typeface="Impact" panose="020B0806030902050204" pitchFamily="34" charset="0"/>
              </a:rPr>
              <a:t>oluşturulmasında ve aktarılmasında medya sahipliğinin müdahalesini sınırlamayı, içerik üzerinde bağımsız gazetecilerin söz sahibi olmasını ifade </a:t>
            </a:r>
            <a:r>
              <a:rPr lang="tr-TR" dirty="0" smtClean="0">
                <a:latin typeface="Impact" panose="020B0806030902050204" pitchFamily="34" charset="0"/>
              </a:rPr>
              <a:t>eden içerik bağımsızlığı, </a:t>
            </a:r>
            <a:r>
              <a:rPr lang="tr-TR" dirty="0">
                <a:latin typeface="Impact" panose="020B0806030902050204" pitchFamily="34" charset="0"/>
              </a:rPr>
              <a:t>b</a:t>
            </a:r>
            <a:r>
              <a:rPr lang="tr-TR" dirty="0" smtClean="0">
                <a:latin typeface="Impact" panose="020B0806030902050204" pitchFamily="34" charset="0"/>
              </a:rPr>
              <a:t>ağımsız </a:t>
            </a:r>
            <a:r>
              <a:rPr lang="tr-TR" dirty="0">
                <a:latin typeface="Impact" panose="020B0806030902050204" pitchFamily="34" charset="0"/>
              </a:rPr>
              <a:t>gazetecilerin ve meslek örgütlerinin savunduğu bir ilkedir. </a:t>
            </a:r>
            <a:endParaRPr lang="tr-TR" dirty="0" smtClean="0">
              <a:latin typeface="Impact" panose="020B0806030902050204" pitchFamily="34" charset="0"/>
            </a:endParaRPr>
          </a:p>
          <a:p>
            <a:r>
              <a:rPr lang="tr-TR" dirty="0" smtClean="0">
                <a:latin typeface="Impact" panose="020B0806030902050204" pitchFamily="34" charset="0"/>
              </a:rPr>
              <a:t>Uzmanlaşmaya dayalı rutin profesyonel gazetecilik pratikleri, medya-siyaset-ticaret </a:t>
            </a:r>
            <a:r>
              <a:rPr lang="tr-TR" dirty="0">
                <a:latin typeface="Impact" panose="020B0806030902050204" pitchFamily="34" charset="0"/>
              </a:rPr>
              <a:t>ilişkilerinin </a:t>
            </a:r>
            <a:r>
              <a:rPr lang="tr-TR" dirty="0" smtClean="0">
                <a:latin typeface="Impact" panose="020B0806030902050204" pitchFamily="34" charset="0"/>
              </a:rPr>
              <a:t>biçimlendirdiği çalışma ortamı, medyada yoğunlaşmanın artması, çalışma koşullarının zorluğu, meslek örgütlerinin güçsüzlüğü içerik bağımsızlığının sağlanmasını güçleştirmektedir.</a:t>
            </a:r>
          </a:p>
          <a:p>
            <a:r>
              <a:rPr lang="tr-TR" dirty="0" smtClean="0">
                <a:latin typeface="Impact" panose="020B0806030902050204" pitchFamily="34" charset="0"/>
              </a:rPr>
              <a:t>İçerik bağımsızlığını sağlamada güçlü meslek örgütleri ve güçlü bağımsız gazeteciler çok önemli olanaklar sağlar. </a:t>
            </a:r>
            <a:r>
              <a:rPr lang="tr-TR" dirty="0">
                <a:latin typeface="Impact" panose="020B0806030902050204" pitchFamily="34" charset="0"/>
              </a:rPr>
              <a:t> </a:t>
            </a:r>
            <a:r>
              <a:rPr lang="tr-TR" dirty="0" smtClean="0">
                <a:latin typeface="Impact" panose="020B0806030902050204" pitchFamily="34" charset="0"/>
              </a:rPr>
              <a:t>Yeni medyanın sunduğu kimi olanaklarla sürdürülen alternatif gazetecilik pratikleri de içerik bağımsızlığı ile ilgili sorunları aşmak konusunda önemli olanaklar sunmaktadır. </a:t>
            </a:r>
            <a:endParaRPr lang="tr-TR" dirty="0">
              <a:latin typeface="Impact" panose="020B0806030902050204" pitchFamily="34" charset="0"/>
            </a:endParaRPr>
          </a:p>
        </p:txBody>
      </p:sp>
    </p:spTree>
    <p:extLst>
      <p:ext uri="{BB962C8B-B14F-4D97-AF65-F5344CB8AC3E}">
        <p14:creationId xmlns:p14="http://schemas.microsoft.com/office/powerpoint/2010/main" val="933618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a:latin typeface="Impact" panose="020B0806030902050204" pitchFamily="34" charset="0"/>
              </a:rPr>
              <a:t>21. yüzyılda </a:t>
            </a:r>
            <a:r>
              <a:rPr lang="tr-TR" sz="3600" dirty="0" smtClean="0">
                <a:latin typeface="Impact" panose="020B0806030902050204" pitchFamily="34" charset="0"/>
              </a:rPr>
              <a:t>gazeteciliğin durumuna ilişkin kavramlar</a:t>
            </a:r>
            <a:endParaRPr lang="tr-TR" sz="3600" dirty="0">
              <a:latin typeface="Impact" panose="020B0806030902050204" pitchFamily="34" charset="0"/>
            </a:endParaRPr>
          </a:p>
        </p:txBody>
      </p:sp>
      <p:sp>
        <p:nvSpPr>
          <p:cNvPr id="3" name="İçerik Yer Tutucusu 2"/>
          <p:cNvSpPr>
            <a:spLocks noGrp="1"/>
          </p:cNvSpPr>
          <p:nvPr>
            <p:ph idx="1"/>
          </p:nvPr>
        </p:nvSpPr>
        <p:spPr/>
        <p:txBody>
          <a:bodyPr>
            <a:normAutofit fontScale="70000" lnSpcReduction="20000"/>
          </a:bodyPr>
          <a:lstStyle/>
          <a:p>
            <a:r>
              <a:rPr lang="tr-TR" dirty="0" smtClean="0">
                <a:latin typeface="Impact" panose="020B0806030902050204" pitchFamily="34" charset="0"/>
              </a:rPr>
              <a:t>Artan </a:t>
            </a:r>
            <a:r>
              <a:rPr lang="tr-TR" dirty="0" err="1" smtClean="0">
                <a:latin typeface="Impact" panose="020B0806030902050204" pitchFamily="34" charset="0"/>
              </a:rPr>
              <a:t>Yöndeşme</a:t>
            </a:r>
            <a:endParaRPr lang="tr-TR" dirty="0" smtClean="0">
              <a:latin typeface="Impact" panose="020B0806030902050204" pitchFamily="34" charset="0"/>
            </a:endParaRPr>
          </a:p>
          <a:p>
            <a:r>
              <a:rPr lang="tr-TR" dirty="0" smtClean="0">
                <a:latin typeface="Impact" panose="020B0806030902050204" pitchFamily="34" charset="0"/>
              </a:rPr>
              <a:t>Artan </a:t>
            </a:r>
            <a:r>
              <a:rPr lang="tr-TR" dirty="0" err="1" smtClean="0">
                <a:latin typeface="Impact" panose="020B0806030902050204" pitchFamily="34" charset="0"/>
              </a:rPr>
              <a:t>Tabloitleşme</a:t>
            </a:r>
            <a:endParaRPr lang="tr-TR" dirty="0" smtClean="0">
              <a:latin typeface="Impact" panose="020B0806030902050204" pitchFamily="34" charset="0"/>
            </a:endParaRPr>
          </a:p>
          <a:p>
            <a:r>
              <a:rPr lang="tr-TR" dirty="0" smtClean="0">
                <a:latin typeface="Impact" panose="020B0806030902050204" pitchFamily="34" charset="0"/>
              </a:rPr>
              <a:t>21. Yüzyılda Savaşlar, Savaş Gazeteciliği, Haber Yönetimi (News Management), İliştirilmiş Gazetecilik (Embedded </a:t>
            </a:r>
            <a:r>
              <a:rPr lang="tr-TR" dirty="0" err="1" smtClean="0">
                <a:latin typeface="Impact" panose="020B0806030902050204" pitchFamily="34" charset="0"/>
              </a:rPr>
              <a:t>Journalism</a:t>
            </a:r>
            <a:r>
              <a:rPr lang="tr-TR" dirty="0" smtClean="0">
                <a:latin typeface="Impact" panose="020B0806030902050204" pitchFamily="34" charset="0"/>
              </a:rPr>
              <a:t>)</a:t>
            </a:r>
          </a:p>
          <a:p>
            <a:r>
              <a:rPr lang="tr-TR" dirty="0" smtClean="0">
                <a:latin typeface="Impact" panose="020B0806030902050204" pitchFamily="34" charset="0"/>
              </a:rPr>
              <a:t>Otoriter Yönetimlerin Basına Müdahalesinin Artması</a:t>
            </a:r>
          </a:p>
          <a:p>
            <a:r>
              <a:rPr lang="tr-TR" dirty="0" smtClean="0">
                <a:latin typeface="Impact" panose="020B0806030902050204" pitchFamily="34" charset="0"/>
              </a:rPr>
              <a:t>Propaganda Savaşları ve Gazetecilik</a:t>
            </a:r>
          </a:p>
          <a:p>
            <a:r>
              <a:rPr lang="tr-TR" dirty="0" smtClean="0">
                <a:latin typeface="Impact" panose="020B0806030902050204" pitchFamily="34" charset="0"/>
              </a:rPr>
              <a:t>Post-</a:t>
            </a:r>
            <a:r>
              <a:rPr lang="tr-TR" dirty="0" err="1" smtClean="0">
                <a:latin typeface="Impact" panose="020B0806030902050204" pitchFamily="34" charset="0"/>
              </a:rPr>
              <a:t>truth</a:t>
            </a:r>
            <a:r>
              <a:rPr lang="tr-TR" dirty="0" smtClean="0">
                <a:latin typeface="Impact" panose="020B0806030902050204" pitchFamily="34" charset="0"/>
              </a:rPr>
              <a:t>, Manipülasyon, Dezenformasyon, </a:t>
            </a:r>
            <a:r>
              <a:rPr lang="tr-TR" dirty="0" err="1" smtClean="0">
                <a:latin typeface="Impact" panose="020B0806030902050204" pitchFamily="34" charset="0"/>
              </a:rPr>
              <a:t>Misenformasyon</a:t>
            </a:r>
            <a:r>
              <a:rPr lang="tr-TR" dirty="0" smtClean="0">
                <a:latin typeface="Impact" panose="020B0806030902050204" pitchFamily="34" charset="0"/>
              </a:rPr>
              <a:t>, </a:t>
            </a:r>
            <a:r>
              <a:rPr lang="tr-TR" dirty="0" err="1" smtClean="0">
                <a:latin typeface="Impact" panose="020B0806030902050204" pitchFamily="34" charset="0"/>
              </a:rPr>
              <a:t>Fake</a:t>
            </a:r>
            <a:r>
              <a:rPr lang="tr-TR" dirty="0" smtClean="0">
                <a:latin typeface="Impact" panose="020B0806030902050204" pitchFamily="34" charset="0"/>
              </a:rPr>
              <a:t> News vb. Kavramlar</a:t>
            </a:r>
          </a:p>
          <a:p>
            <a:pPr lvl="0"/>
            <a:r>
              <a:rPr lang="tr-TR" dirty="0" smtClean="0">
                <a:latin typeface="Impact" panose="020B0806030902050204" pitchFamily="34" charset="0"/>
              </a:rPr>
              <a:t>Gazetecilik ile Halkla İlişkiler, Propaganda, Pazarlama Gibi Etkinlikler Arasındaki Ayrımın </a:t>
            </a:r>
            <a:r>
              <a:rPr lang="tr-TR" dirty="0" err="1" smtClean="0">
                <a:latin typeface="Impact" panose="020B0806030902050204" pitchFamily="34" charset="0"/>
              </a:rPr>
              <a:t>Flulaşması</a:t>
            </a:r>
            <a:endParaRPr lang="tr-TR" dirty="0" smtClean="0">
              <a:latin typeface="Impact" panose="020B0806030902050204" pitchFamily="34" charset="0"/>
            </a:endParaRPr>
          </a:p>
          <a:p>
            <a:pPr lvl="0"/>
            <a:r>
              <a:rPr lang="tr-TR" dirty="0" smtClean="0">
                <a:latin typeface="Impact" panose="020B0806030902050204" pitchFamily="34" charset="0"/>
              </a:rPr>
              <a:t>Yeni Medya ve Bunun Geleneksel Gazetecilik Pratiklerini Sarsması</a:t>
            </a:r>
          </a:p>
          <a:p>
            <a:pPr lvl="0"/>
            <a:r>
              <a:rPr lang="tr-TR" dirty="0" smtClean="0">
                <a:latin typeface="Impact" panose="020B0806030902050204" pitchFamily="34" charset="0"/>
              </a:rPr>
              <a:t>Yeni Teknolojilerin İstihdama Etkileri ve İşsiz Kalan Gazeteciler</a:t>
            </a:r>
          </a:p>
          <a:p>
            <a:pPr lvl="0"/>
            <a:r>
              <a:rPr lang="tr-TR" dirty="0" smtClean="0">
                <a:latin typeface="Impact" panose="020B0806030902050204" pitchFamily="34" charset="0"/>
              </a:rPr>
              <a:t>Çoğulculuk, Katılımcılıkla İlgili Talepler ve Yeni Medyanın Sunduğu İmkanlar</a:t>
            </a:r>
          </a:p>
          <a:p>
            <a:pPr lvl="0"/>
            <a:r>
              <a:rPr lang="tr-TR" dirty="0" smtClean="0">
                <a:latin typeface="Impact" panose="020B0806030902050204" pitchFamily="34" charset="0"/>
              </a:rPr>
              <a:t>Gazetecilik Yapmanın Kendisinin Bir Aktivizme Dönüşmesi</a:t>
            </a:r>
          </a:p>
          <a:p>
            <a:pPr lvl="0"/>
            <a:r>
              <a:rPr lang="tr-TR" dirty="0" smtClean="0">
                <a:latin typeface="Impact" panose="020B0806030902050204" pitchFamily="34" charset="0"/>
              </a:rPr>
              <a:t>Alternatif Gazetecilik Pratikleri (</a:t>
            </a:r>
            <a:r>
              <a:rPr lang="tr-TR" dirty="0" err="1" smtClean="0">
                <a:latin typeface="Impact" panose="020B0806030902050204" pitchFamily="34" charset="0"/>
              </a:rPr>
              <a:t>Aktivist</a:t>
            </a:r>
            <a:r>
              <a:rPr lang="tr-TR" dirty="0" smtClean="0">
                <a:latin typeface="Impact" panose="020B0806030902050204" pitchFamily="34" charset="0"/>
              </a:rPr>
              <a:t> Gazetecilik, Gazetecilik Aktivizmi, Yurttaş Gazeteciliği, Hak Gazeteciliği, Barış Gazeteciliği vb. Kavramlar)</a:t>
            </a:r>
          </a:p>
          <a:p>
            <a:pPr lvl="0"/>
            <a:r>
              <a:rPr lang="tr-TR" dirty="0" smtClean="0">
                <a:latin typeface="Impact" panose="020B0806030902050204" pitchFamily="34" charset="0"/>
              </a:rPr>
              <a:t>Gazetecilerin Çalışma Koşullarının Dönüşmesi (İstihdam, Gelir, İş Tatmini, Meslek Örgütleri)</a:t>
            </a:r>
            <a:endParaRPr lang="tr-TR" dirty="0">
              <a:latin typeface="Impact" panose="020B0806030902050204" pitchFamily="34" charset="0"/>
            </a:endParaRPr>
          </a:p>
        </p:txBody>
      </p:sp>
    </p:spTree>
    <p:extLst>
      <p:ext uri="{BB962C8B-B14F-4D97-AF65-F5344CB8AC3E}">
        <p14:creationId xmlns:p14="http://schemas.microsoft.com/office/powerpoint/2010/main" val="31275173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TM03090434[[fn=Ahşap Türü]]</Template>
  <TotalTime>1358</TotalTime>
  <Words>1551</Words>
  <Application>Microsoft Office PowerPoint</Application>
  <PresentationFormat>Geniş ekran</PresentationFormat>
  <Paragraphs>100</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Calibri</vt:lpstr>
      <vt:lpstr>Impact</vt:lpstr>
      <vt:lpstr>Rockwell</vt:lpstr>
      <vt:lpstr>Rockwell Condensed</vt:lpstr>
      <vt:lpstr>Wingdings</vt:lpstr>
      <vt:lpstr>Wood Type Yazı Tipi</vt:lpstr>
      <vt:lpstr>Gazetecilik ve gazeteci</vt:lpstr>
      <vt:lpstr>Gazetecilik ve gazeteci</vt:lpstr>
      <vt:lpstr>Gazetecilik Profesyonel bir meslek Midir?</vt:lpstr>
      <vt:lpstr>Gazetecilikte etik ilkeler</vt:lpstr>
      <vt:lpstr>Gazetecilikte etik ilkeler</vt:lpstr>
      <vt:lpstr>etik ilkeler konusunda ortak bazı temalar</vt:lpstr>
      <vt:lpstr>Tarafsızlık ilkesi</vt:lpstr>
      <vt:lpstr>İçerik bağımsızlığı</vt:lpstr>
      <vt:lpstr>21. yüzyılda gazeteciliğin durumuna ilişkin kavramlar</vt:lpstr>
      <vt:lpstr>Yeni medya ve gazeteciliğin geleceği</vt:lpstr>
      <vt:lpstr>Yeni medya ve gazeteciliğin geleceği</vt:lpstr>
      <vt:lpstr>Yeni medya ve Alternatif gazetecilik pratikleri</vt:lpstr>
      <vt:lpstr>Yeni habercilik arayışları ve alternatif etik öneriler</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Gazetecilik</dc:title>
  <dc:creator>TEKNIK</dc:creator>
  <cp:lastModifiedBy>TEKNIK</cp:lastModifiedBy>
  <cp:revision>82</cp:revision>
  <cp:lastPrinted>2019-11-06T14:20:07Z</cp:lastPrinted>
  <dcterms:created xsi:type="dcterms:W3CDTF">2019-04-09T11:14:56Z</dcterms:created>
  <dcterms:modified xsi:type="dcterms:W3CDTF">2020-01-02T08:41:44Z</dcterms:modified>
</cp:coreProperties>
</file>