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2" r:id="rId6"/>
    <p:sldId id="263" r:id="rId7"/>
    <p:sldId id="358" r:id="rId8"/>
    <p:sldId id="279" r:id="rId9"/>
    <p:sldId id="301" r:id="rId10"/>
    <p:sldId id="316" r:id="rId11"/>
    <p:sldId id="319" r:id="rId12"/>
    <p:sldId id="32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7AF25-B5B2-4EC4-B7E6-C8288618897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CBBB4-3D05-4876-ADE8-1F6829D427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57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CBBB4-3D05-4876-ADE8-1F6829D4271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95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C7D63-EDEE-4BAA-8114-821250C3D908}" type="datetime1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131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327A-6796-4D3E-B805-68DA0F37C31B}" type="datetime1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9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CE3D-72FB-49EA-8FDB-D26F1BEC64BE}" type="datetime1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87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03DEE-1B70-4D6D-AA1B-BEA0D76D68F6}" type="datetime1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332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4AB35-3501-4268-8368-17BFD6A11D7E}" type="datetime1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685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F86D-FE51-4ADB-A8C6-B32639B45F38}" type="datetime1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754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E4264-8B37-4903-9821-38AFCA0FEC2D}" type="datetime1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74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F16C-4C82-4CAA-8CB6-F3E8A5E3DFDE}" type="datetime1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0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84EF6-8DE4-49FC-B105-F05B87C6DF79}" type="datetime1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42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AA3A-8DDC-4639-8E38-4289C58D1683}" type="datetime1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17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E4BD-29BB-4FD4-A8FC-3F8D7B356E5D}" type="datetime1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006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A2EDB-AA40-407E-846E-02EACA24ADA7}" type="datetime1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9EEA9-8BCF-4FE0-B671-D4C7EE648C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976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0673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Ders </a:t>
            </a:r>
            <a:r>
              <a:rPr lang="tr-TR" dirty="0" err="1" smtClean="0"/>
              <a:t>no</a:t>
            </a:r>
            <a:r>
              <a:rPr lang="tr-TR" dirty="0" smtClean="0"/>
              <a:t> 2-Bilgiyi </a:t>
            </a:r>
            <a:r>
              <a:rPr lang="tr-TR" dirty="0"/>
              <a:t>işleme kuramı: Bilişsel süreçler, özellikleri, öğrenmedeki rolleri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dirty="0" smtClean="0"/>
              <a:t>Not: Bu ders notu aşağıdaki kaynaktan hazırlanmıştır. Bu </a:t>
            </a:r>
            <a:r>
              <a:rPr lang="tr-TR" dirty="0"/>
              <a:t>kaynak öğrencilere </a:t>
            </a:r>
            <a:r>
              <a:rPr lang="tr-TR" dirty="0" smtClean="0"/>
              <a:t>ders materyali olarak sunulmuştur. </a:t>
            </a:r>
          </a:p>
          <a:p>
            <a:pPr algn="l"/>
            <a:r>
              <a:rPr lang="tr-TR" dirty="0" smtClean="0"/>
              <a:t>Kaynak: Senemoğlu, N. (2018). Gelişim, öğrenme ve öğretim: Kuramdan uygulamaya. Ankara: Anı Yayıncılık. (s.267-342 arası okunmalıdır.)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9554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4584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/>
              <a:t>KISA SÜRELİ BELLEKTE BİLGİYİ SAKLAMA SÜREÇLERİ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89710"/>
            <a:ext cx="10515600" cy="5387253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3600" dirty="0" smtClean="0"/>
              <a:t>Sürekli Tekrar</a:t>
            </a:r>
          </a:p>
          <a:p>
            <a:pPr marL="0" indent="0">
              <a:buNone/>
            </a:pPr>
            <a:endParaRPr lang="tr-TR" sz="3600" dirty="0" smtClean="0"/>
          </a:p>
          <a:p>
            <a:r>
              <a:rPr lang="tr-TR" sz="3600" dirty="0"/>
              <a:t>Gruplama</a:t>
            </a:r>
            <a:endParaRPr lang="tr-TR" sz="36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275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/>
              <a:t>BİLGİNİN UZUN SÜRELİ BELLEĞE AKTARILMASINDA KULLANILAN SÜREÇLER </a:t>
            </a:r>
            <a:endParaRPr lang="tr-TR" b="1" dirty="0" smtClean="0"/>
          </a:p>
          <a:p>
            <a:pPr marL="0" indent="0" algn="ctr">
              <a:buNone/>
            </a:pPr>
            <a:endParaRPr lang="tr-TR" b="1" dirty="0" smtClean="0"/>
          </a:p>
          <a:p>
            <a:r>
              <a:rPr lang="tr-TR" dirty="0"/>
              <a:t>Örtük ve Açık </a:t>
            </a:r>
            <a:r>
              <a:rPr lang="tr-TR" dirty="0" smtClean="0"/>
              <a:t>Tekrar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Kodlama / Anlamlandırma</a:t>
            </a:r>
          </a:p>
          <a:p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118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Bilgiyi </a:t>
            </a:r>
            <a:r>
              <a:rPr lang="tr-TR" dirty="0"/>
              <a:t>anlamlı hale getirerek kodlama sürecini zenginleştirmede dört temel öge etkilidir. Bunlar; </a:t>
            </a:r>
            <a:endParaRPr lang="tr-TR" dirty="0" smtClean="0"/>
          </a:p>
          <a:p>
            <a:r>
              <a:rPr lang="tr-TR" dirty="0" smtClean="0"/>
              <a:t>1- </a:t>
            </a:r>
            <a:r>
              <a:rPr lang="tr-TR" dirty="0"/>
              <a:t>Etkinlik, </a:t>
            </a:r>
            <a:endParaRPr lang="tr-TR" dirty="0" smtClean="0"/>
          </a:p>
          <a:p>
            <a:r>
              <a:rPr lang="tr-TR" dirty="0" smtClean="0"/>
              <a:t>2- </a:t>
            </a:r>
            <a:r>
              <a:rPr lang="tr-TR" dirty="0"/>
              <a:t>Örgütleme, </a:t>
            </a:r>
            <a:endParaRPr lang="tr-TR" dirty="0" smtClean="0"/>
          </a:p>
          <a:p>
            <a:r>
              <a:rPr lang="tr-TR" dirty="0" smtClean="0"/>
              <a:t>3- Eklemleme/Ge­nişletme, </a:t>
            </a:r>
          </a:p>
          <a:p>
            <a:r>
              <a:rPr lang="tr-TR" dirty="0" smtClean="0"/>
              <a:t>4- </a:t>
            </a:r>
            <a:r>
              <a:rPr lang="tr-TR" dirty="0"/>
              <a:t>Bellek destekleyici ipuçları kullanma.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09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Bilgiyi İşleme </a:t>
            </a:r>
            <a:r>
              <a:rPr lang="tr-TR" dirty="0" smtClean="0"/>
              <a:t>Kuramı öğrenmeyi </a:t>
            </a:r>
            <a:r>
              <a:rPr lang="tr-TR" dirty="0"/>
              <a:t>bilişsel açıdan ince­leyen kuramlardan </a:t>
            </a:r>
            <a:r>
              <a:rPr lang="tr-TR" dirty="0" smtClean="0"/>
              <a:t>biridir. </a:t>
            </a:r>
          </a:p>
          <a:p>
            <a:r>
              <a:rPr lang="tr-TR" dirty="0" smtClean="0"/>
              <a:t>Bilişsel </a:t>
            </a:r>
            <a:r>
              <a:rPr lang="tr-TR" dirty="0"/>
              <a:t>kuramcılar, gözlenebilen davranışlara ek olarak öğrenenin kafa­sının içinde olup bitenlerle, yani içsel yapılarla, süreçlerle ilgilenmektedirler. </a:t>
            </a:r>
            <a:endParaRPr lang="tr-TR" dirty="0" smtClean="0"/>
          </a:p>
          <a:p>
            <a:r>
              <a:rPr lang="tr-TR" dirty="0" smtClean="0"/>
              <a:t>Bilişsel </a:t>
            </a:r>
            <a:r>
              <a:rPr lang="tr-TR" dirty="0"/>
              <a:t>açıdan öğrenme, bireyin zihinsel yapılarındaki değişme olarak ta­nımlanmaktadır. Bu zihinsel yapılardaki değişme, bireyin davranışlarında de­ğişmeyi ya da yeni davranışlar kazanmasını sağlamaktadır </a:t>
            </a:r>
            <a:r>
              <a:rPr lang="tr-TR" dirty="0" smtClean="0"/>
              <a:t>.</a:t>
            </a: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0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Bilgiyi işleme kuramı temel olarak şu dört soruyu cevaplamaya çalış­maktadır: 1- Yeni bilgi dışarıdan nasıl alınmaktadır? </a:t>
            </a:r>
            <a:endParaRPr lang="tr-TR" dirty="0" smtClean="0"/>
          </a:p>
          <a:p>
            <a:r>
              <a:rPr lang="tr-TR" dirty="0" smtClean="0"/>
              <a:t>2- </a:t>
            </a:r>
            <a:r>
              <a:rPr lang="tr-TR" dirty="0"/>
              <a:t>Alman yeni bil­gi nasıl işlenmektedir? </a:t>
            </a:r>
            <a:endParaRPr lang="tr-TR" dirty="0" smtClean="0"/>
          </a:p>
          <a:p>
            <a:r>
              <a:rPr lang="tr-TR" dirty="0" smtClean="0"/>
              <a:t>3- </a:t>
            </a:r>
            <a:r>
              <a:rPr lang="tr-TR" dirty="0"/>
              <a:t>Bilgi uzun süreli olarak nasıl depolanmaktadır? </a:t>
            </a:r>
            <a:endParaRPr lang="tr-TR" dirty="0" smtClean="0"/>
          </a:p>
          <a:p>
            <a:r>
              <a:rPr lang="tr-TR" dirty="0" smtClean="0"/>
              <a:t>4- </a:t>
            </a:r>
            <a:r>
              <a:rPr lang="tr-TR" dirty="0"/>
              <a:t>Depolanan bilgi nasıl geriye getirilip hatırlanmaktadır?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910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 descr="image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418" y="1690689"/>
            <a:ext cx="9476509" cy="456463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01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Şema’da</a:t>
            </a:r>
            <a:r>
              <a:rPr lang="tr-TR" dirty="0" smtClean="0"/>
              <a:t> </a:t>
            </a:r>
            <a:r>
              <a:rPr lang="tr-TR" dirty="0"/>
              <a:t>görülen yapılar ve öğrenmeyi sağlayan süreçler aşağıda </a:t>
            </a:r>
            <a:r>
              <a:rPr lang="tr-TR" dirty="0" smtClean="0"/>
              <a:t>mad­deler </a:t>
            </a:r>
            <a:r>
              <a:rPr lang="tr-TR" dirty="0"/>
              <a:t>halinde </a:t>
            </a:r>
            <a:r>
              <a:rPr lang="tr-TR" dirty="0" smtClean="0"/>
              <a:t>özetlenmiştir: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1. Çevredeki </a:t>
            </a:r>
            <a:r>
              <a:rPr lang="tr-TR" dirty="0"/>
              <a:t>uyarıcıların alıcılar (duyu organları) </a:t>
            </a:r>
            <a:r>
              <a:rPr lang="tr-TR" dirty="0" smtClean="0"/>
              <a:t>yoluyla alınması</a:t>
            </a:r>
          </a:p>
          <a:p>
            <a:pPr marL="0" indent="0">
              <a:buNone/>
            </a:pPr>
            <a:r>
              <a:rPr lang="tr-TR" dirty="0" smtClean="0"/>
              <a:t>2. Duyusal </a:t>
            </a:r>
            <a:r>
              <a:rPr lang="tr-TR" dirty="0"/>
              <a:t>kayıt yoluyla bilginin kaydedilmesi (Duyusal kayıt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3. </a:t>
            </a:r>
            <a:r>
              <a:rPr lang="tr-TR" dirty="0"/>
              <a:t>Dikkat ve seçici algı süreçleri harekete geçirilerek, duyusal kayıta gelen bilginin seçilerek kısa süreli belleğe </a:t>
            </a:r>
            <a:r>
              <a:rPr lang="tr-TR" dirty="0" smtClean="0"/>
              <a:t>geçirilmesi</a:t>
            </a:r>
          </a:p>
          <a:p>
            <a:pPr marL="0" indent="0">
              <a:buNone/>
            </a:pPr>
            <a:r>
              <a:rPr lang="tr-TR" dirty="0" smtClean="0"/>
              <a:t>4. </a:t>
            </a:r>
            <a:r>
              <a:rPr lang="tr-TR" dirty="0"/>
              <a:t>Bil</a:t>
            </a:r>
            <a:r>
              <a:rPr lang="tr-TR" u="sng" dirty="0"/>
              <a:t>ginin</a:t>
            </a:r>
            <a:r>
              <a:rPr lang="tr-TR" dirty="0"/>
              <a:t> bir müddet kısa süreli bellekte kalabilmesi için zihinsel tekrarı­nın yapılması (Kısa süreli bellek)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326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5. Bilginin </a:t>
            </a:r>
            <a:r>
              <a:rPr lang="tr-TR" dirty="0"/>
              <a:t>uzun süreli bellekte </a:t>
            </a:r>
            <a:r>
              <a:rPr lang="tr-TR" dirty="0" smtClean="0"/>
              <a:t>depolanabilmesi </a:t>
            </a:r>
            <a:r>
              <a:rPr lang="tr-TR" dirty="0"/>
              <a:t>için işleyen bellekte (Kısa süreli bellek) anlamlı kodlamanın </a:t>
            </a:r>
            <a:r>
              <a:rPr lang="tr-TR" dirty="0" smtClean="0"/>
              <a:t>yapılması</a:t>
            </a:r>
          </a:p>
          <a:p>
            <a:pPr marL="0" indent="0">
              <a:buNone/>
            </a:pPr>
            <a:r>
              <a:rPr lang="tr-TR" dirty="0" smtClean="0"/>
              <a:t>6. </a:t>
            </a:r>
            <a:r>
              <a:rPr lang="tr-TR" dirty="0"/>
              <a:t>Kodlanan bilginin uzun süreli bellekte </a:t>
            </a:r>
            <a:r>
              <a:rPr lang="tr-TR" dirty="0" smtClean="0"/>
              <a:t>depolanması</a:t>
            </a:r>
          </a:p>
          <a:p>
            <a:pPr marL="0" indent="0">
              <a:buNone/>
            </a:pPr>
            <a:r>
              <a:rPr lang="tr-TR" dirty="0" smtClean="0"/>
              <a:t>7. </a:t>
            </a:r>
            <a:r>
              <a:rPr lang="tr-TR" dirty="0"/>
              <a:t>Bilginin uzun süreli bellekten işleyen belleğe geri </a:t>
            </a:r>
            <a:r>
              <a:rPr lang="tr-TR" dirty="0" smtClean="0"/>
              <a:t>getirilmesi</a:t>
            </a:r>
          </a:p>
          <a:p>
            <a:pPr marL="0" indent="0">
              <a:buNone/>
            </a:pPr>
            <a:r>
              <a:rPr lang="tr-TR" dirty="0" smtClean="0"/>
              <a:t>8. </a:t>
            </a:r>
            <a:r>
              <a:rPr lang="tr-TR" dirty="0"/>
              <a:t>Bilginin işleyen bellekten yani kısa süreli bellekten tepki üreticiye </a:t>
            </a:r>
            <a:r>
              <a:rPr lang="tr-TR" dirty="0" smtClean="0"/>
              <a:t>gönde­rilmesi</a:t>
            </a:r>
          </a:p>
          <a:p>
            <a:pPr marL="0" indent="0">
              <a:buNone/>
            </a:pPr>
            <a:r>
              <a:rPr lang="tr-TR" dirty="0" smtClean="0"/>
              <a:t>9. </a:t>
            </a:r>
            <a:r>
              <a:rPr lang="tr-TR" dirty="0"/>
              <a:t>Tepki üreticinin bilgiyi vericilere (kaslara) </a:t>
            </a:r>
            <a:r>
              <a:rPr lang="tr-TR" dirty="0" smtClean="0"/>
              <a:t>göndermesi</a:t>
            </a:r>
          </a:p>
          <a:p>
            <a:pPr marL="0" indent="0">
              <a:buNone/>
            </a:pPr>
            <a:r>
              <a:rPr lang="tr-TR" dirty="0" smtClean="0"/>
              <a:t>10. </a:t>
            </a:r>
            <a:r>
              <a:rPr lang="tr-TR" dirty="0"/>
              <a:t>Öğrenenin çevresinde performansını </a:t>
            </a:r>
            <a:r>
              <a:rPr lang="tr-TR" dirty="0" smtClean="0"/>
              <a:t>göstermesi</a:t>
            </a:r>
          </a:p>
          <a:p>
            <a:pPr marL="0" indent="0">
              <a:buNone/>
            </a:pPr>
            <a:r>
              <a:rPr lang="tr-TR" dirty="0" smtClean="0"/>
              <a:t>11. </a:t>
            </a:r>
            <a:r>
              <a:rPr lang="tr-TR" dirty="0"/>
              <a:t>Yürütücü kontrol tarafından tüm bu süreçlerin kontrol edilmesi, düzen­lenmesi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39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Süreçlerin öğrenmeye etkisi ve </a:t>
            </a:r>
            <a:r>
              <a:rPr lang="tr-TR" b="1" dirty="0" err="1" smtClean="0"/>
              <a:t>öğretimsel</a:t>
            </a:r>
            <a:r>
              <a:rPr lang="tr-TR" b="1" dirty="0" smtClean="0"/>
              <a:t> öneriler</a:t>
            </a:r>
            <a:br>
              <a:rPr lang="tr-TR" b="1" dirty="0" smtClean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Kısa Süreli Bellek</a:t>
            </a:r>
          </a:p>
          <a:p>
            <a:r>
              <a:rPr lang="tr-TR" dirty="0" smtClean="0"/>
              <a:t>Kısa </a:t>
            </a:r>
            <a:r>
              <a:rPr lang="tr-TR" dirty="0"/>
              <a:t>süreli belleğin gerek süre bakımından gerekse alabildiği bilgi biri­mi bakımından </a:t>
            </a:r>
            <a:r>
              <a:rPr lang="tr-TR" dirty="0" smtClean="0"/>
              <a:t>kapasitesi sınırlıdır.</a:t>
            </a:r>
          </a:p>
          <a:p>
            <a:r>
              <a:rPr lang="tr-TR" dirty="0" smtClean="0"/>
              <a:t> </a:t>
            </a:r>
            <a:r>
              <a:rPr lang="tr-TR" dirty="0" smtClean="0"/>
              <a:t>Kısa </a:t>
            </a:r>
            <a:r>
              <a:rPr lang="tr-TR" dirty="0"/>
              <a:t>süreli belleğin işlem hacmi</a:t>
            </a:r>
            <a:r>
              <a:rPr lang="tr-TR" u="sng" dirty="0"/>
              <a:t>nin</a:t>
            </a:r>
            <a:r>
              <a:rPr lang="tr-TR" dirty="0"/>
              <a:t> sınırlı olması nedeniyle öğrenci, hızlı bir biçimde art arda gelen fikirleri anlam­landırıp uzun süreli belleğe gönderemeden unutmaktadır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Tekrarlar, gözden geçirmeler, öğrenciye işlem yapması için zaman verilmesi, özetlemeler, kısa süreli belleğin yükünü azaltacak materyallerin ve araçların kullanılması (şemalar, görsel materyaller vb.), öğrencinin kendini izlemesine yardım edilmesi, gruplandırmanın öğretilmesi vb. </a:t>
            </a:r>
          </a:p>
          <a:p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387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Uzun Süreli Bellek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9254"/>
            <a:ext cx="10515600" cy="5548745"/>
          </a:xfrm>
        </p:spPr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Bilginin sürekli depolandığı yer. </a:t>
            </a:r>
          </a:p>
          <a:p>
            <a:pPr algn="just"/>
            <a:r>
              <a:rPr lang="tr-TR" dirty="0" smtClean="0"/>
              <a:t>Kapasitesi sınırsız</a:t>
            </a:r>
          </a:p>
          <a:p>
            <a:pPr algn="just"/>
            <a:r>
              <a:rPr lang="tr-TR" dirty="0" smtClean="0"/>
              <a:t>Bilgiler birbiriyle ilişkili ve organize biçimde saklanır.</a:t>
            </a:r>
          </a:p>
          <a:p>
            <a:pPr algn="just"/>
            <a:r>
              <a:rPr lang="tr-TR" dirty="0" smtClean="0"/>
              <a:t>Ön bilgilerin aktive edilerek uzun dönemli bellekte oluşturulmuş olan şemalarla ilişkilendirilmesi öğrenme için çok önemlidir. </a:t>
            </a:r>
            <a:r>
              <a:rPr lang="tr-TR" dirty="0" smtClean="0"/>
              <a:t>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524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/>
              <a:t>BİLGİNİN DUYUSAL KAYITTAN KISA SÜRELİ BELLEĞE AKTARILMASINI SAĞLAYAN SÜREÇLER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800" dirty="0" smtClean="0"/>
              <a:t>Dikkat</a:t>
            </a:r>
          </a:p>
          <a:p>
            <a:r>
              <a:rPr lang="tr-TR" sz="4800" dirty="0" smtClean="0"/>
              <a:t>Algı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Kaynak: Senemoğlu, N. (2018). Gelişim, öğrenme ve öğretim: Kuramdan uygulamaya. Ankara: Anı Yayıncılık. 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9EEA9-8BCF-4FE0-B671-D4C7EE648C6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717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3257</TotalTime>
  <Words>739</Words>
  <Application>Microsoft Office PowerPoint</Application>
  <PresentationFormat>Geniş ekran</PresentationFormat>
  <Paragraphs>75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 Ders no 2-Bilgiyi işleme kuramı: Bilişsel süreçler, özellikleri, öğrenmedeki rolleri </vt:lpstr>
      <vt:lpstr>PowerPoint Sunusu</vt:lpstr>
      <vt:lpstr>PowerPoint Sunusu</vt:lpstr>
      <vt:lpstr>PowerPoint Sunusu</vt:lpstr>
      <vt:lpstr>PowerPoint Sunusu</vt:lpstr>
      <vt:lpstr>PowerPoint Sunusu</vt:lpstr>
      <vt:lpstr>Süreçlerin öğrenmeye etkisi ve öğretimsel öneriler </vt:lpstr>
      <vt:lpstr>Uzun Süreli Bellek</vt:lpstr>
      <vt:lpstr>BİLGİNİN DUYUSAL KAYITTAN KISA SÜRELİ BELLEĞE AKTARILMASINI SAĞLAYAN SÜREÇLER </vt:lpstr>
      <vt:lpstr>KISA SÜRELİ BELLEKTE BİLGİYİ SAKLAMA SÜREÇLERİ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HAKEM</cp:lastModifiedBy>
  <cp:revision>92</cp:revision>
  <dcterms:created xsi:type="dcterms:W3CDTF">2018-04-06T23:54:17Z</dcterms:created>
  <dcterms:modified xsi:type="dcterms:W3CDTF">2020-05-12T06:39:04Z</dcterms:modified>
</cp:coreProperties>
</file>