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9"/>
  </p:notesMasterIdLst>
  <p:sldIdLst>
    <p:sldId id="284" r:id="rId2"/>
    <p:sldId id="373" r:id="rId3"/>
    <p:sldId id="375" r:id="rId4"/>
    <p:sldId id="376" r:id="rId5"/>
    <p:sldId id="377" r:id="rId6"/>
    <p:sldId id="378" r:id="rId7"/>
    <p:sldId id="37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3" autoAdjust="0"/>
    <p:restoredTop sz="97333" autoAdjust="0"/>
  </p:normalViewPr>
  <p:slideViewPr>
    <p:cSldViewPr>
      <p:cViewPr>
        <p:scale>
          <a:sx n="100" d="100"/>
          <a:sy n="100" d="100"/>
        </p:scale>
        <p:origin x="-146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07924-F77F-4978-A48D-5578ACEA7347}" type="datetimeFigureOut">
              <a:rPr lang="en-GB" smtClean="0"/>
              <a:pPr/>
              <a:t>02/03/2018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C71E-108B-4BFD-8C48-98A791EB4F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F76AF-BA96-4498-AF4E-4E18D2FBDFC6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254037" y="1628800"/>
            <a:ext cx="865653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Elektroanalitik</a:t>
            </a:r>
            <a:r>
              <a:rPr lang="tr-TR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 kimyada </a:t>
            </a:r>
          </a:p>
          <a:p>
            <a:pPr algn="ctr"/>
            <a:r>
              <a:rPr lang="tr-TR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kullanılan </a:t>
            </a:r>
            <a:r>
              <a:rPr lang="tr-TR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istatiksel</a:t>
            </a:r>
            <a:r>
              <a:rPr lang="tr-TR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 terimler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TERİMLER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Ortalama değer</a:t>
            </a:r>
          </a:p>
          <a:p>
            <a:r>
              <a:rPr lang="tr-TR" dirty="0" smtClean="0"/>
              <a:t>Orta değer</a:t>
            </a:r>
          </a:p>
          <a:p>
            <a:r>
              <a:rPr lang="tr-TR" dirty="0" smtClean="0"/>
              <a:t>Kesinlik</a:t>
            </a:r>
          </a:p>
          <a:p>
            <a:r>
              <a:rPr lang="tr-TR" dirty="0" smtClean="0"/>
              <a:t>Doğruluk</a:t>
            </a:r>
          </a:p>
          <a:p>
            <a:r>
              <a:rPr lang="tr-TR" dirty="0" smtClean="0"/>
              <a:t>Spesifiklik ve Seçicilik</a:t>
            </a:r>
          </a:p>
          <a:p>
            <a:r>
              <a:rPr lang="tr-TR" dirty="0" smtClean="0"/>
              <a:t>Çalışılabilir derişim aralığı</a:t>
            </a:r>
          </a:p>
          <a:p>
            <a:r>
              <a:rPr lang="tr-TR" dirty="0" smtClean="0"/>
              <a:t>Tayin sınırı</a:t>
            </a:r>
          </a:p>
          <a:p>
            <a:r>
              <a:rPr lang="tr-TR" dirty="0" smtClean="0"/>
              <a:t>Kantitatif tayin sınırı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Ortalama değer</a:t>
            </a:r>
            <a:r>
              <a:rPr lang="tr-TR" dirty="0" smtClean="0"/>
              <a:t>: bir analizde elde edilen sonuçların toplamının analiz sayısına bölümüdür.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Orta değer</a:t>
            </a:r>
            <a:r>
              <a:rPr lang="tr-TR" dirty="0" smtClean="0"/>
              <a:t>: Analiz sonuçları en küçükten en büyüğe doğru sıraya konur ve ortaya düşen değerdir.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Kesinlik</a:t>
            </a:r>
            <a:r>
              <a:rPr lang="tr-TR" dirty="0" smtClean="0"/>
              <a:t>: Bir analizde elde edilen sonuçların </a:t>
            </a:r>
            <a:r>
              <a:rPr lang="tr-TR" dirty="0" err="1" smtClean="0"/>
              <a:t>biribirine</a:t>
            </a:r>
            <a:r>
              <a:rPr lang="tr-TR" dirty="0" smtClean="0"/>
              <a:t> yakınlığıdır.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Doğruluk:</a:t>
            </a:r>
            <a:r>
              <a:rPr lang="tr-TR" dirty="0" smtClean="0"/>
              <a:t>Bir analizde edilen sonuçların doğru değere yakınlığıdır.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D</a:t>
            </a:r>
            <a:r>
              <a:rPr lang="tr-TR" dirty="0" smtClean="0">
                <a:solidFill>
                  <a:srgbClr val="FF0000"/>
                </a:solidFill>
              </a:rPr>
              <a:t>oğrusal aralık</a:t>
            </a:r>
            <a:r>
              <a:rPr lang="tr-TR" dirty="0" smtClean="0"/>
              <a:t>: Kalibrasyon grafikleri yüksek ve düşük </a:t>
            </a:r>
            <a:r>
              <a:rPr lang="tr-TR" dirty="0" err="1" smtClean="0"/>
              <a:t>derişimlerde</a:t>
            </a:r>
            <a:r>
              <a:rPr lang="tr-TR" dirty="0" smtClean="0"/>
              <a:t> bastırılmış S şeklinde çıkar. Bu ‘’S’’ şeklinin doğrusal kısmına doğrusal aralık  denir.</a:t>
            </a:r>
          </a:p>
          <a:p>
            <a:r>
              <a:rPr lang="tr-TR" dirty="0" smtClean="0"/>
              <a:t>Doğrusal aralığın başladığı noktaya limit of </a:t>
            </a:r>
            <a:r>
              <a:rPr lang="tr-TR" dirty="0" err="1" smtClean="0"/>
              <a:t>Quantification</a:t>
            </a:r>
            <a:r>
              <a:rPr lang="tr-TR" dirty="0" smtClean="0"/>
              <a:t> (LOQ) denir. 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Bir cihazın </a:t>
            </a:r>
            <a:r>
              <a:rPr lang="tr-TR" dirty="0" err="1" smtClean="0"/>
              <a:t>analite</a:t>
            </a:r>
            <a:r>
              <a:rPr lang="tr-TR" dirty="0" smtClean="0"/>
              <a:t> ait sinyalleri seçtiği derişime limit of </a:t>
            </a:r>
            <a:r>
              <a:rPr lang="tr-TR" dirty="0" err="1" smtClean="0"/>
              <a:t>dedection</a:t>
            </a:r>
            <a:r>
              <a:rPr lang="tr-TR" dirty="0" smtClean="0"/>
              <a:t> (LOD) denir.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</a:t>
            </a:r>
            <a:r>
              <a:rPr lang="tr-TR" dirty="0" smtClean="0">
                <a:solidFill>
                  <a:srgbClr val="FF0000"/>
                </a:solidFill>
              </a:rPr>
              <a:t> ve F testi</a:t>
            </a:r>
            <a:r>
              <a:rPr lang="tr-TR" dirty="0" smtClean="0"/>
              <a:t>: t-testi öğrenci testi olarak bilinir.genellikle az sayıda analiz </a:t>
            </a:r>
            <a:r>
              <a:rPr lang="tr-TR" dirty="0" err="1" smtClean="0"/>
              <a:t>yapılnca</a:t>
            </a:r>
            <a:r>
              <a:rPr lang="tr-TR" dirty="0" smtClean="0"/>
              <a:t> kullanılır. Ortalama değer ve standart sapmadan yararlanılır. İki farklı yöntemle elde edilen analiz sonuçlarının ortalamaları arasında fark olup olmadığını göstermek amaçlı yapılır. F testi ise iki ölçüm sonucunun kesinliğini karşılaştırmak amaçlık kullanılır.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VALİDASYON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Analitik yöntemin istenen amaca uygun olmasını sağlayan işlemlerdir.</a:t>
            </a:r>
          </a:p>
          <a:p>
            <a:r>
              <a:rPr lang="tr-TR" dirty="0" smtClean="0">
                <a:solidFill>
                  <a:srgbClr val="FF0000"/>
                </a:solidFill>
                <a:latin typeface="Algerian" pitchFamily="82" charset="0"/>
              </a:rPr>
              <a:t>YÖNTEMİN  VALİDAYONU NE ZAMAN YAPILIR</a:t>
            </a:r>
            <a:r>
              <a:rPr lang="tr-TR" dirty="0" smtClean="0"/>
              <a:t>:</a:t>
            </a:r>
          </a:p>
          <a:p>
            <a:r>
              <a:rPr lang="tr-TR" dirty="0" smtClean="0"/>
              <a:t>Bir yöntem bir </a:t>
            </a:r>
            <a:r>
              <a:rPr lang="tr-TR" dirty="0" err="1" smtClean="0"/>
              <a:t>laboratuvarda</a:t>
            </a:r>
            <a:r>
              <a:rPr lang="tr-TR" dirty="0" smtClean="0"/>
              <a:t> ilk defa uygulandığında,</a:t>
            </a:r>
          </a:p>
          <a:p>
            <a:r>
              <a:rPr lang="tr-TR" dirty="0" smtClean="0"/>
              <a:t>Yeni bir  yöntem  geliştirildiğinde,</a:t>
            </a:r>
          </a:p>
          <a:p>
            <a:r>
              <a:rPr lang="tr-TR" dirty="0" smtClean="0"/>
              <a:t>İki yöntemi karşılaştırmak için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B050"/>
                </a:solidFill>
              </a:rPr>
              <a:t>Kullanılmakta olan yöntemde değişiklik yapıldığında,</a:t>
            </a:r>
          </a:p>
          <a:p>
            <a:r>
              <a:rPr lang="tr-TR" dirty="0" err="1" smtClean="0">
                <a:solidFill>
                  <a:srgbClr val="00B050"/>
                </a:solidFill>
              </a:rPr>
              <a:t>Validasyonu</a:t>
            </a:r>
            <a:r>
              <a:rPr lang="tr-TR" dirty="0" smtClean="0">
                <a:solidFill>
                  <a:srgbClr val="00B050"/>
                </a:solidFill>
              </a:rPr>
              <a:t> yapılmış olan yöntem başka bir </a:t>
            </a:r>
            <a:r>
              <a:rPr lang="tr-TR" dirty="0" err="1" smtClean="0">
                <a:solidFill>
                  <a:srgbClr val="00B050"/>
                </a:solidFill>
              </a:rPr>
              <a:t>laboratuvarda</a:t>
            </a:r>
            <a:r>
              <a:rPr lang="tr-TR" dirty="0" smtClean="0">
                <a:solidFill>
                  <a:srgbClr val="00B050"/>
                </a:solidFill>
              </a:rPr>
              <a:t> kullanılacağı zaman,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Kalite </a:t>
            </a:r>
            <a:r>
              <a:rPr lang="tr-TR" dirty="0" err="1" smtClean="0">
                <a:solidFill>
                  <a:srgbClr val="00B050"/>
                </a:solidFill>
              </a:rPr>
              <a:t>kontrolllerde</a:t>
            </a:r>
            <a:r>
              <a:rPr lang="tr-TR" dirty="0" smtClean="0">
                <a:solidFill>
                  <a:srgbClr val="00B050"/>
                </a:solidFill>
              </a:rPr>
              <a:t> yöntemde değişiklikler olduğu zaman.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2.3.2018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2586</TotalTime>
  <Words>258</Words>
  <Application>Microsoft Office PowerPoint</Application>
  <PresentationFormat>Ekran Gösterisi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Slayt 1</vt:lpstr>
      <vt:lpstr>TERİMLER</vt:lpstr>
      <vt:lpstr>Slayt 3</vt:lpstr>
      <vt:lpstr>Slayt 4</vt:lpstr>
      <vt:lpstr>Slayt 5</vt:lpstr>
      <vt:lpstr>VALİDASYON 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ESMA KILIÇ</dc:creator>
  <cp:lastModifiedBy>kullanicii</cp:lastModifiedBy>
  <cp:revision>341</cp:revision>
  <dcterms:created xsi:type="dcterms:W3CDTF">2011-02-11T07:27:27Z</dcterms:created>
  <dcterms:modified xsi:type="dcterms:W3CDTF">2018-03-02T11:55:57Z</dcterms:modified>
</cp:coreProperties>
</file>