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4" r:id="rId3"/>
    <p:sldMasterId id="2147483696" r:id="rId4"/>
    <p:sldMasterId id="2147483708" r:id="rId5"/>
  </p:sldMasterIdLst>
  <p:sldIdLst>
    <p:sldId id="256" r:id="rId6"/>
    <p:sldId id="257" r:id="rId7"/>
    <p:sldId id="258" r:id="rId8"/>
    <p:sldId id="259" r:id="rId9"/>
    <p:sldId id="260" r:id="rId10"/>
    <p:sldId id="262" r:id="rId11"/>
    <p:sldId id="265" r:id="rId12"/>
    <p:sldId id="263" r:id="rId13"/>
    <p:sldId id="264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-63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ECEA9-9018-4414-95B0-09E166F34208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87B3-01F3-4E61-B9A9-4FA0E1DF216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36861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ECEA9-9018-4414-95B0-09E166F34208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87B3-01F3-4E61-B9A9-4FA0E1DF216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8668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ECEA9-9018-4414-95B0-09E166F34208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87B3-01F3-4E61-B9A9-4FA0E1DF216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6645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2472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269482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80253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12158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86951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410716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448284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78378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ECEA9-9018-4414-95B0-09E166F34208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87B3-01F3-4E61-B9A9-4FA0E1DF216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072912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37811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100979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918631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56305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071082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877515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452869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148446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557803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84792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ECEA9-9018-4414-95B0-09E166F34208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87B3-01F3-4E61-B9A9-4FA0E1DF216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887156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50831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602352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7730031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8612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31425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2219543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174323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7354820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78275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96720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ECEA9-9018-4414-95B0-09E166F34208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87B3-01F3-4E61-B9A9-4FA0E1DF216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91193859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51722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192141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3064391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448098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8019707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8947412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9304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47295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549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86966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ECEA9-9018-4414-95B0-09E166F34208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87B3-01F3-4E61-B9A9-4FA0E1DF216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4187339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0287138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8758734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0002732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4984016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4367378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53855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ECEA9-9018-4414-95B0-09E166F34208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87B3-01F3-4E61-B9A9-4FA0E1DF216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86358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ECEA9-9018-4414-95B0-09E166F34208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87B3-01F3-4E61-B9A9-4FA0E1DF216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970605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ECEA9-9018-4414-95B0-09E166F34208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87B3-01F3-4E61-B9A9-4FA0E1DF216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56553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ECEA9-9018-4414-95B0-09E166F34208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87B3-01F3-4E61-B9A9-4FA0E1DF216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940887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ECEA9-9018-4414-95B0-09E166F34208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E87B3-01F3-4E61-B9A9-4FA0E1DF216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69062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187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53498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88856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33B0A-4A23-443D-9A62-D6E3102ED1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7A113-4F1A-412C-84E1-641FF809502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88874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878496" y="1401417"/>
            <a:ext cx="87762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tr-TR" sz="2800" b="1" dirty="0" smtClean="0">
                <a:solidFill>
                  <a:prstClr val="black"/>
                </a:solidFill>
              </a:rPr>
              <a:t>SHB-101 SOSYOLOJİ</a:t>
            </a:r>
          </a:p>
          <a:p>
            <a:pPr lvl="0" algn="ctr"/>
            <a:endParaRPr lang="tr-TR" sz="2800" b="1" dirty="0" smtClean="0">
              <a:solidFill>
                <a:prstClr val="black"/>
              </a:solidFill>
            </a:endParaRPr>
          </a:p>
          <a:p>
            <a:pPr lvl="0" algn="ctr"/>
            <a:r>
              <a:rPr lang="tr-TR" sz="2800" b="1" dirty="0" smtClean="0">
                <a:solidFill>
                  <a:prstClr val="black"/>
                </a:solidFill>
              </a:rPr>
              <a:t>DERS </a:t>
            </a:r>
            <a:r>
              <a:rPr lang="tr-TR" sz="2800" b="1" dirty="0">
                <a:solidFill>
                  <a:prstClr val="black"/>
                </a:solidFill>
              </a:rPr>
              <a:t>İÇERİĞİNİN TANITILMASI</a:t>
            </a:r>
          </a:p>
          <a:p>
            <a:pPr lvl="0" algn="ctr"/>
            <a:endParaRPr lang="tr-TR" sz="2800" dirty="0">
              <a:solidFill>
                <a:prstClr val="black"/>
              </a:solidFill>
            </a:endParaRPr>
          </a:p>
          <a:p>
            <a:pPr lvl="0" algn="ctr"/>
            <a:r>
              <a:rPr lang="tr-TR" sz="2800" dirty="0">
                <a:solidFill>
                  <a:prstClr val="black"/>
                </a:solidFill>
              </a:rPr>
              <a:t>DOÇ.DR.FİLİZ YILDIRIM</a:t>
            </a:r>
          </a:p>
        </p:txBody>
      </p:sp>
    </p:spTree>
    <p:extLst>
      <p:ext uri="{BB962C8B-B14F-4D97-AF65-F5344CB8AC3E}">
        <p14:creationId xmlns="" xmlns:p14="http://schemas.microsoft.com/office/powerpoint/2010/main" val="1519629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242391" y="447260"/>
            <a:ext cx="8776252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tr-TR" sz="2800" b="1" dirty="0" smtClean="0">
                <a:solidFill>
                  <a:prstClr val="black"/>
                </a:solidFill>
              </a:rPr>
              <a:t>Öğrencilerin Dersten Beklentilerinin Öğrenilmesi</a:t>
            </a:r>
          </a:p>
          <a:p>
            <a:pPr lvl="0" algn="just"/>
            <a:r>
              <a:rPr lang="tr-TR" sz="2800" b="1" dirty="0" smtClean="0">
                <a:solidFill>
                  <a:prstClr val="black"/>
                </a:solidFill>
              </a:rPr>
              <a:t>Ders İçeriğinin Paylaşılması</a:t>
            </a:r>
          </a:p>
          <a:p>
            <a:pPr marL="342900" lvl="0" indent="-342900" algn="ctr" eaLnBrk="0" fontAlgn="base" hangingPunct="0">
              <a:spcBef>
                <a:spcPts val="1000"/>
              </a:spcBef>
              <a:buFont typeface="+mj-lt"/>
              <a:buAutoNum type="arabicPeriod"/>
            </a:pPr>
            <a:r>
              <a:rPr lang="tr-TR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Hafta: Derç İçeriğinin Tanıtılması </a:t>
            </a:r>
          </a:p>
          <a:p>
            <a:pPr marL="342900" lvl="0" indent="-342900" algn="ctr" eaLnBrk="0" fontAlgn="base" hangingPunct="0">
              <a:spcBef>
                <a:spcPts val="1000"/>
              </a:spcBef>
              <a:buFont typeface="+mj-lt"/>
              <a:buAutoNum type="arabicPeriod"/>
            </a:pPr>
            <a:r>
              <a:rPr lang="tr-TR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Hafta: Sosyolojide Temel Kavramlar</a:t>
            </a:r>
          </a:p>
          <a:p>
            <a:pPr marL="342900" lvl="0" indent="-342900" algn="ctr" eaLnBrk="0" fontAlgn="base" hangingPunct="0">
              <a:spcBef>
                <a:spcPts val="1000"/>
              </a:spcBef>
              <a:buFont typeface="+mj-lt"/>
              <a:buAutoNum type="arabicPeriod"/>
            </a:pPr>
            <a:r>
              <a:rPr lang="tr-TR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Eskiçağ ve Ortaçağ</a:t>
            </a:r>
          </a:p>
          <a:p>
            <a:pPr marL="342900" lvl="0" indent="-342900" algn="ctr" eaLnBrk="0" fontAlgn="base" hangingPunct="0">
              <a:spcBef>
                <a:spcPts val="1000"/>
              </a:spcBef>
              <a:buFont typeface="+mj-lt"/>
              <a:buAutoNum type="arabicPeriod"/>
            </a:pPr>
            <a:r>
              <a:rPr lang="tr-TR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Hafta: Bilimsel Devrim ve Aydınlanma Düşüncesi </a:t>
            </a:r>
          </a:p>
          <a:p>
            <a:pPr marL="342900" lvl="0" indent="-342900" algn="ctr" eaLnBrk="0" fontAlgn="base" hangingPunct="0">
              <a:spcBef>
                <a:spcPts val="1000"/>
              </a:spcBef>
              <a:buFont typeface="+mj-lt"/>
              <a:buAutoNum type="arabicPeriod"/>
            </a:pPr>
            <a:r>
              <a:rPr lang="tr-TR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Hafta: Büyük Dönüşümler ve İlk Dönem Sosyolojisi </a:t>
            </a:r>
          </a:p>
          <a:p>
            <a:pPr marL="342900" lvl="0" indent="-342900" algn="ctr" eaLnBrk="0" fontAlgn="base" hangingPunct="0">
              <a:spcBef>
                <a:spcPts val="1000"/>
              </a:spcBef>
              <a:buFont typeface="+mj-lt"/>
              <a:buAutoNum type="arabicPeriod"/>
            </a:pPr>
            <a:r>
              <a:rPr lang="tr-TR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Hafta: Klasik Sosyoloji Teorisi</a:t>
            </a:r>
          </a:p>
          <a:p>
            <a:pPr marL="342900" lvl="0" indent="-342900" algn="ctr" eaLnBrk="0" fontAlgn="base" hangingPunct="0">
              <a:spcBef>
                <a:spcPts val="1000"/>
              </a:spcBef>
              <a:buFont typeface="+mj-lt"/>
              <a:buAutoNum type="arabicPeriod"/>
            </a:pPr>
            <a:r>
              <a:rPr lang="tr-TR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Hafta: Modern Sosyoloji Teorileri</a:t>
            </a:r>
          </a:p>
          <a:p>
            <a:pPr marL="342900" lvl="0" indent="-342900" algn="ctr" eaLnBrk="0" fontAlgn="base" hangingPunct="0">
              <a:spcBef>
                <a:spcPts val="1000"/>
              </a:spcBef>
              <a:buFont typeface="+mj-lt"/>
              <a:buAutoNum type="arabicPeriod"/>
            </a:pPr>
            <a:r>
              <a:rPr lang="tr-TR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Hafta: Ara Sınav </a:t>
            </a:r>
          </a:p>
          <a:p>
            <a:pPr marL="342900" lvl="0" indent="-342900" algn="ctr" eaLnBrk="0" fontAlgn="base" hangingPunct="0">
              <a:spcBef>
                <a:spcPts val="1000"/>
              </a:spcBef>
              <a:buFont typeface="+mj-lt"/>
              <a:buAutoNum type="arabicPeriod"/>
            </a:pPr>
            <a:r>
              <a:rPr lang="tr-TR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Hafta: </a:t>
            </a:r>
            <a:r>
              <a:rPr lang="tr-TR" sz="14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Postmodernite</a:t>
            </a:r>
            <a:r>
              <a:rPr lang="tr-TR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 algn="ctr" eaLnBrk="0" fontAlgn="base" hangingPunct="0">
              <a:spcBef>
                <a:spcPts val="1000"/>
              </a:spcBef>
              <a:buFont typeface="+mj-lt"/>
              <a:buAutoNum type="arabicPeriod"/>
            </a:pPr>
            <a:r>
              <a:rPr lang="tr-TR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Hafta: Küreselleşme </a:t>
            </a:r>
          </a:p>
          <a:p>
            <a:pPr marL="342900" lvl="0" indent="-342900" algn="ctr" eaLnBrk="0" fontAlgn="base" hangingPunct="0">
              <a:spcBef>
                <a:spcPts val="1000"/>
              </a:spcBef>
              <a:buFont typeface="+mj-lt"/>
              <a:buAutoNum type="arabicPeriod"/>
            </a:pPr>
            <a:r>
              <a:rPr lang="tr-TR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Hafta: Toplumsal Gruplar, Kurumlar ve Formel Örgütler</a:t>
            </a:r>
          </a:p>
          <a:p>
            <a:pPr marL="342900" lvl="0" indent="-342900" algn="ctr" eaLnBrk="0" fontAlgn="base" hangingPunct="0">
              <a:spcBef>
                <a:spcPts val="1000"/>
              </a:spcBef>
              <a:buFont typeface="+mj-lt"/>
              <a:buAutoNum type="arabicPeriod"/>
            </a:pPr>
            <a:r>
              <a:rPr lang="tr-TR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Toplum Tipleri ve Toplumsal Etkileşim</a:t>
            </a:r>
          </a:p>
          <a:p>
            <a:pPr marL="342900" lvl="0" indent="-342900" algn="ctr" eaLnBrk="0" fontAlgn="base" hangingPunct="0">
              <a:spcBef>
                <a:spcPts val="1000"/>
              </a:spcBef>
              <a:buFont typeface="+mj-lt"/>
              <a:buAutoNum type="arabicPeriod"/>
            </a:pPr>
            <a:r>
              <a:rPr lang="tr-TR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Kültür </a:t>
            </a:r>
          </a:p>
          <a:p>
            <a:pPr marL="342900" lvl="0" indent="-342900" algn="ctr" eaLnBrk="0" fontAlgn="base" hangingPunct="0">
              <a:spcBef>
                <a:spcPts val="1000"/>
              </a:spcBef>
              <a:buFont typeface="+mj-lt"/>
              <a:buAutoNum type="arabicPeriod"/>
            </a:pPr>
            <a:r>
              <a:rPr lang="tr-TR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Hafta: Sosyolojik Araştırma  </a:t>
            </a:r>
          </a:p>
          <a:p>
            <a:pPr marL="342900" lvl="0" indent="-342900" algn="ctr" eaLnBrk="0" fontAlgn="base" hangingPunct="0">
              <a:spcBef>
                <a:spcPts val="1000"/>
              </a:spcBef>
              <a:buFont typeface="+mj-lt"/>
              <a:buAutoNum type="arabicPeriod"/>
            </a:pPr>
            <a:r>
              <a:rPr lang="tr-TR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Hafta: Sosyolojide Nicel ve Nitel Araştırma</a:t>
            </a:r>
          </a:p>
          <a:p>
            <a:pPr marL="342900" lvl="0" indent="-342900" algn="ctr" eaLnBrk="0" fontAlgn="base" hangingPunct="0">
              <a:spcBef>
                <a:spcPts val="10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tr-TR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Hafta: Final </a:t>
            </a:r>
            <a:endParaRPr lang="tr-TR" sz="1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endParaRPr lang="tr-TR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1398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401417" y="1421296"/>
            <a:ext cx="939247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dirty="0" smtClean="0"/>
              <a:t>Dersin amacı: </a:t>
            </a:r>
            <a:r>
              <a:rPr lang="tr-TR" sz="2800" dirty="0" smtClean="0"/>
              <a:t>Sosyolojinin kökeni, doğuşu, gelişimi, bazı klasik ve modern sosyoloji teorileri, </a:t>
            </a:r>
            <a:r>
              <a:rPr lang="tr-TR" sz="2800" dirty="0" err="1" smtClean="0"/>
              <a:t>postmodernizm</a:t>
            </a:r>
            <a:r>
              <a:rPr lang="tr-TR" sz="2800" dirty="0" smtClean="0"/>
              <a:t>, küreselleşme, toplumsal kurumlar, gruplar, örgütler, toplum tipleri, toplumsal etkileşim, kültür ve sosyolojik araştırma hakkında öğrencilere bilgi kazandırmak amaçlanmaktadır.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3676710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954156" y="238539"/>
            <a:ext cx="9392479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dirty="0" smtClean="0"/>
              <a:t>Derste Yararlanılan Kaynakların Paylaşımı</a:t>
            </a:r>
          </a:p>
          <a:p>
            <a:pPr algn="just"/>
            <a:r>
              <a:rPr lang="tr-TR" dirty="0" err="1" smtClean="0"/>
              <a:t>Arslantürk</a:t>
            </a:r>
            <a:r>
              <a:rPr lang="tr-TR" dirty="0" smtClean="0"/>
              <a:t>, Z. ve Amman, T. (2014). Sosyoloji, Kavramlar, Kurumlar, Süreçler, Teoriler. İstanbul: Çamlıca Yayınları</a:t>
            </a:r>
          </a:p>
          <a:p>
            <a:pPr algn="just"/>
            <a:r>
              <a:rPr lang="tr-TR" dirty="0" err="1" smtClean="0"/>
              <a:t>Azarkan</a:t>
            </a:r>
            <a:r>
              <a:rPr lang="tr-TR" dirty="0" smtClean="0"/>
              <a:t>, A.E. (2003). </a:t>
            </a:r>
            <a:r>
              <a:rPr lang="tr-TR" dirty="0" err="1" smtClean="0"/>
              <a:t>İbn</a:t>
            </a:r>
            <a:r>
              <a:rPr lang="tr-TR" dirty="0" smtClean="0"/>
              <a:t> Haldun’un Devlet Görüşü. Elektronik Sosyal Bilimler Dergisi, 4, http://dergipark.ulakbim.gov.tr/</a:t>
            </a:r>
            <a:r>
              <a:rPr lang="tr-TR" dirty="0" err="1" smtClean="0"/>
              <a:t>esosder</a:t>
            </a:r>
            <a:r>
              <a:rPr lang="tr-TR" dirty="0" smtClean="0"/>
              <a:t>/</a:t>
            </a:r>
            <a:r>
              <a:rPr lang="tr-TR" dirty="0" err="1" smtClean="0"/>
              <a:t>article</a:t>
            </a:r>
            <a:r>
              <a:rPr lang="tr-TR" dirty="0" smtClean="0"/>
              <a:t>/</a:t>
            </a:r>
            <a:r>
              <a:rPr lang="tr-TR" dirty="0" err="1" smtClean="0"/>
              <a:t>view</a:t>
            </a:r>
            <a:r>
              <a:rPr lang="tr-TR" dirty="0" smtClean="0"/>
              <a:t>/5000067895.</a:t>
            </a:r>
          </a:p>
          <a:p>
            <a:pPr algn="just"/>
            <a:r>
              <a:rPr lang="tr-TR" dirty="0" err="1" smtClean="0"/>
              <a:t>Bouthoul</a:t>
            </a:r>
            <a:r>
              <a:rPr lang="tr-TR" dirty="0" smtClean="0"/>
              <a:t>, G. (2016). Sosyoloji Tarihi (Çev. Cemal </a:t>
            </a:r>
            <a:r>
              <a:rPr lang="tr-TR" dirty="0" err="1" smtClean="0"/>
              <a:t>Süreya</a:t>
            </a:r>
            <a:r>
              <a:rPr lang="tr-TR" dirty="0" smtClean="0"/>
              <a:t>). İstanbul: İnkılap Kitabevi Yayın Sanayi ve Ticaret AŞ.</a:t>
            </a:r>
          </a:p>
          <a:p>
            <a:pPr algn="just"/>
            <a:r>
              <a:rPr lang="tr-TR" dirty="0" smtClean="0"/>
              <a:t>Bozkurt, V. (2008). Değişen Dünyada Sosyoloji. Ankara: Ekin Basın Yayım Dağıtım.</a:t>
            </a:r>
          </a:p>
          <a:p>
            <a:pPr algn="just"/>
            <a:r>
              <a:rPr lang="tr-TR" dirty="0" smtClean="0"/>
              <a:t>Cevizci, A. (2017). Aydınlanma Felsefesi. İstanbul: Say Yayınları</a:t>
            </a:r>
          </a:p>
          <a:p>
            <a:pPr algn="just"/>
            <a:r>
              <a:rPr lang="tr-TR" dirty="0" err="1" smtClean="0"/>
              <a:t>Çüçen</a:t>
            </a:r>
            <a:r>
              <a:rPr lang="tr-TR" dirty="0" smtClean="0"/>
              <a:t>, K. (2005). Batı Aydınlanmasının Düşünsel Kökenleri ve Eleştirisi. Prof. Dr. Süleyman Hayri </a:t>
            </a:r>
            <a:r>
              <a:rPr lang="tr-TR" dirty="0" err="1" smtClean="0"/>
              <a:t>Bolay</a:t>
            </a:r>
            <a:r>
              <a:rPr lang="tr-TR" dirty="0" smtClean="0"/>
              <a:t> Armağan Kitabı (s. 115-122). Ankara: Gazi Kitabevi.</a:t>
            </a:r>
          </a:p>
          <a:p>
            <a:pPr algn="just"/>
            <a:r>
              <a:rPr lang="tr-TR" dirty="0" smtClean="0"/>
              <a:t>Gönç-</a:t>
            </a:r>
            <a:r>
              <a:rPr lang="tr-TR" dirty="0" err="1" smtClean="0"/>
              <a:t>Şavran</a:t>
            </a:r>
            <a:r>
              <a:rPr lang="tr-TR" dirty="0" smtClean="0"/>
              <a:t>, T. (2011). Bilim Olarak Sosyolojinin Doğuşu. Eskişehir: Anadolu Üniversitesi.</a:t>
            </a:r>
          </a:p>
          <a:p>
            <a:pPr algn="just"/>
            <a:r>
              <a:rPr lang="tr-TR" dirty="0" err="1" smtClean="0"/>
              <a:t>Giddens</a:t>
            </a:r>
            <a:r>
              <a:rPr lang="tr-TR" dirty="0" smtClean="0"/>
              <a:t>, A. (2005). Sosyoloji. Ankara: Ayraç Yayınevi</a:t>
            </a:r>
          </a:p>
          <a:p>
            <a:pPr algn="just"/>
            <a:r>
              <a:rPr lang="tr-TR" dirty="0" smtClean="0"/>
              <a:t>Kiriş-Yılmaz, N. (2012). Sofistler ‘Sofist’ Miydi? SDÜ Fen Edebiyat Fakültesi Sosyal Bilimler Dergisi, Mayıs 2012, 25, 163-178.</a:t>
            </a:r>
          </a:p>
          <a:p>
            <a:pPr algn="just"/>
            <a:r>
              <a:rPr lang="tr-TR" dirty="0" err="1" smtClean="0"/>
              <a:t>Swingewood</a:t>
            </a:r>
            <a:r>
              <a:rPr lang="tr-TR" dirty="0" smtClean="0"/>
              <a:t>, A. (2009). Sosyolojik Düşüncenin Kısa Tarihi (Çev. </a:t>
            </a:r>
            <a:r>
              <a:rPr lang="tr-TR" dirty="0" err="1" smtClean="0"/>
              <a:t>Osma</a:t>
            </a:r>
            <a:r>
              <a:rPr lang="tr-TR" dirty="0" smtClean="0"/>
              <a:t> Akınbay). İstanbul: Agora Kitaplığı.</a:t>
            </a:r>
          </a:p>
          <a:p>
            <a:pPr algn="just"/>
            <a:r>
              <a:rPr lang="tr-TR" dirty="0" err="1" smtClean="0"/>
              <a:t>Zencirkıran</a:t>
            </a:r>
            <a:r>
              <a:rPr lang="tr-TR" dirty="0" smtClean="0"/>
              <a:t>, M. (2017). Sosyoloji. Bursa: Dora.</a:t>
            </a:r>
          </a:p>
          <a:p>
            <a:pPr algn="just"/>
            <a:r>
              <a:rPr lang="tr-TR" dirty="0" err="1" smtClean="0"/>
              <a:t>Layder</a:t>
            </a:r>
            <a:r>
              <a:rPr lang="tr-TR" dirty="0" smtClean="0"/>
              <a:t>, D. Sosyolojik Araştırma Pratiği (Çev. Serdar Ünal). Ankara: </a:t>
            </a:r>
            <a:r>
              <a:rPr lang="tr-TR" dirty="0" err="1" smtClean="0"/>
              <a:t>Heretik</a:t>
            </a:r>
            <a:r>
              <a:rPr lang="tr-TR" dirty="0" smtClean="0"/>
              <a:t> Yayıncılık</a:t>
            </a:r>
          </a:p>
          <a:p>
            <a:pPr algn="just"/>
            <a:r>
              <a:rPr lang="tr-TR" dirty="0" err="1" smtClean="0"/>
              <a:t>Suğur</a:t>
            </a:r>
            <a:r>
              <a:rPr lang="tr-TR" dirty="0" smtClean="0"/>
              <a:t>, N. (2009). Sosyolojide Araştırma Yöntem ve Teknikleri. Eskişehir: Anadolu Üniversitesi</a:t>
            </a:r>
          </a:p>
          <a:p>
            <a:pPr algn="just"/>
            <a:r>
              <a:rPr lang="tr-TR" dirty="0" err="1" smtClean="0"/>
              <a:t>Ritzer</a:t>
            </a:r>
            <a:r>
              <a:rPr lang="tr-TR" dirty="0" smtClean="0"/>
              <a:t>, G. ve </a:t>
            </a:r>
            <a:r>
              <a:rPr lang="tr-TR" dirty="0" err="1" smtClean="0"/>
              <a:t>Stepnisky</a:t>
            </a:r>
            <a:r>
              <a:rPr lang="tr-TR" dirty="0" smtClean="0"/>
              <a:t>, J. (2013). Çağdaş Sosyoloji Kuramları ve Klasik Kökleri (Çev. Irmak Ertuna </a:t>
            </a:r>
            <a:r>
              <a:rPr lang="tr-TR" dirty="0" err="1" smtClean="0"/>
              <a:t>Howison</a:t>
            </a:r>
            <a:r>
              <a:rPr lang="tr-TR" dirty="0" smtClean="0"/>
              <a:t>). Ankara: De Ki BASIM YAYIM LTD.ŞTİ.</a:t>
            </a:r>
          </a:p>
          <a:p>
            <a:pPr algn="just"/>
            <a:endParaRPr lang="tr-TR" sz="2800" b="1" dirty="0" smtClean="0"/>
          </a:p>
          <a:p>
            <a:pPr algn="just"/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562406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>
          <a:xfrm>
            <a:off x="1415142" y="804409"/>
            <a:ext cx="9144000" cy="1655762"/>
          </a:xfrm>
        </p:spPr>
        <p:txBody>
          <a:bodyPr>
            <a:noAutofit/>
          </a:bodyPr>
          <a:lstStyle/>
          <a:p>
            <a:r>
              <a:rPr lang="tr-TR" sz="2800" dirty="0" smtClean="0">
                <a:cs typeface="Times New Roman" panose="02020603050405020304" pitchFamily="18" charset="0"/>
              </a:rPr>
              <a:t>Sosyoloji ismi</a:t>
            </a:r>
          </a:p>
          <a:p>
            <a:r>
              <a:rPr lang="tr-TR" sz="2800" dirty="0" smtClean="0">
                <a:cs typeface="Times New Roman" panose="02020603050405020304" pitchFamily="18" charset="0"/>
              </a:rPr>
              <a:t>«</a:t>
            </a:r>
            <a:r>
              <a:rPr lang="tr-TR" sz="2800" dirty="0" err="1" smtClean="0">
                <a:cs typeface="Times New Roman" panose="02020603050405020304" pitchFamily="18" charset="0"/>
              </a:rPr>
              <a:t>Augusto</a:t>
            </a:r>
            <a:r>
              <a:rPr lang="tr-TR" sz="2800" dirty="0" smtClean="0"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cs typeface="Times New Roman" panose="02020603050405020304" pitchFamily="18" charset="0"/>
              </a:rPr>
              <a:t>Comte</a:t>
            </a:r>
            <a:r>
              <a:rPr lang="tr-TR" sz="2800" dirty="0" smtClean="0">
                <a:cs typeface="Times New Roman" panose="02020603050405020304" pitchFamily="18" charset="0"/>
              </a:rPr>
              <a:t>»</a:t>
            </a: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Latince…Eş, arkadaş, birliktelik «</a:t>
            </a:r>
            <a:r>
              <a:rPr lang="tr-TR" sz="2800" dirty="0" err="1" smtClean="0">
                <a:cs typeface="Times New Roman" panose="02020603050405020304" pitchFamily="18" charset="0"/>
              </a:rPr>
              <a:t>socius</a:t>
            </a:r>
            <a:r>
              <a:rPr lang="tr-TR" sz="2800" dirty="0" smtClean="0">
                <a:cs typeface="Times New Roman" panose="02020603050405020304" pitchFamily="18" charset="0"/>
              </a:rPr>
              <a:t>»</a:t>
            </a: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Yunanca…inceleme (</a:t>
            </a:r>
            <a:r>
              <a:rPr lang="tr-TR" sz="2800" dirty="0" err="1" smtClean="0">
                <a:cs typeface="Times New Roman" panose="02020603050405020304" pitchFamily="18" charset="0"/>
              </a:rPr>
              <a:t>study</a:t>
            </a:r>
            <a:r>
              <a:rPr lang="tr-TR" sz="2800" dirty="0" smtClean="0">
                <a:cs typeface="Times New Roman" panose="02020603050405020304" pitchFamily="18" charset="0"/>
              </a:rPr>
              <a:t>) anlamında «logos» sözcüklerinin </a:t>
            </a:r>
            <a:r>
              <a:rPr lang="tr-TR" sz="2800" dirty="0" err="1" smtClean="0">
                <a:cs typeface="Times New Roman" panose="02020603050405020304" pitchFamily="18" charset="0"/>
              </a:rPr>
              <a:t>biraraya</a:t>
            </a:r>
            <a:r>
              <a:rPr lang="tr-TR" sz="2800" dirty="0" smtClean="0">
                <a:cs typeface="Times New Roman" panose="02020603050405020304" pitchFamily="18" charset="0"/>
              </a:rPr>
              <a:t> gelmiştir.</a:t>
            </a:r>
          </a:p>
          <a:p>
            <a:endParaRPr lang="tr-TR" sz="2800" dirty="0" smtClean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r>
              <a:rPr lang="tr-TR" sz="28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«Toplumsal üyeliğin temellerinin incelenmesi»</a:t>
            </a:r>
          </a:p>
          <a:p>
            <a:endParaRPr lang="tr-TR" sz="2800" dirty="0">
              <a:cs typeface="Times New Roman" panose="02020603050405020304" pitchFamily="18" charset="0"/>
            </a:endParaRPr>
          </a:p>
          <a:p>
            <a:r>
              <a:rPr lang="tr-TR" sz="2800" dirty="0" smtClean="0"/>
              <a:t>(Bozkurt, 2008). 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825997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>
          <a:xfrm>
            <a:off x="1415142" y="804409"/>
            <a:ext cx="9144000" cy="1655762"/>
          </a:xfrm>
        </p:spPr>
        <p:txBody>
          <a:bodyPr>
            <a:noAutofit/>
          </a:bodyPr>
          <a:lstStyle/>
          <a:p>
            <a:r>
              <a:rPr lang="tr-TR" sz="2800" dirty="0" smtClean="0">
                <a:cs typeface="Times New Roman" panose="02020603050405020304" pitchFamily="18" charset="0"/>
              </a:rPr>
              <a:t>Sadece toplumu inceleyen bir bilim dalı değil (</a:t>
            </a:r>
            <a:r>
              <a:rPr lang="tr-TR" sz="2800" dirty="0" smtClean="0"/>
              <a:t>Bozkurt, 2008).</a:t>
            </a:r>
          </a:p>
          <a:p>
            <a:endParaRPr lang="tr-TR" sz="2800" dirty="0"/>
          </a:p>
          <a:p>
            <a:r>
              <a:rPr lang="tr-TR" sz="2800" dirty="0" err="1" smtClean="0"/>
              <a:t>Durkheim’a</a:t>
            </a:r>
            <a:r>
              <a:rPr lang="tr-TR" sz="2800" dirty="0" smtClean="0"/>
              <a:t> göre toplumsal kurumları</a:t>
            </a:r>
          </a:p>
          <a:p>
            <a:r>
              <a:rPr lang="tr-TR" sz="2800" dirty="0" err="1" smtClean="0"/>
              <a:t>Giddens’a</a:t>
            </a:r>
            <a:r>
              <a:rPr lang="tr-TR" sz="2800" dirty="0" smtClean="0"/>
              <a:t> göre toplumsal olayları</a:t>
            </a:r>
          </a:p>
          <a:p>
            <a:r>
              <a:rPr lang="tr-TR" sz="2800" dirty="0" err="1" smtClean="0"/>
              <a:t>Weber’e</a:t>
            </a:r>
            <a:r>
              <a:rPr lang="tr-TR" sz="2800" dirty="0" smtClean="0"/>
              <a:t> göre toplumsal eylemi/davranışı</a:t>
            </a:r>
          </a:p>
          <a:p>
            <a:r>
              <a:rPr lang="tr-TR" sz="2800" dirty="0" err="1" smtClean="0"/>
              <a:t>Simmel’e</a:t>
            </a:r>
            <a:r>
              <a:rPr lang="tr-TR" sz="2800" dirty="0" smtClean="0"/>
              <a:t> göre insan ilişkilerini inceler (Bozkurt, 2008). </a:t>
            </a:r>
          </a:p>
          <a:p>
            <a:r>
              <a:rPr lang="tr-TR" sz="2800" dirty="0" smtClean="0"/>
              <a:t> 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4228531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>
          <a:xfrm>
            <a:off x="1415142" y="804409"/>
            <a:ext cx="9144000" cy="1655762"/>
          </a:xfrm>
        </p:spPr>
        <p:txBody>
          <a:bodyPr>
            <a:noAutofit/>
          </a:bodyPr>
          <a:lstStyle/>
          <a:p>
            <a:r>
              <a:rPr lang="tr-TR" sz="2800" dirty="0" smtClean="0">
                <a:cs typeface="Times New Roman" panose="02020603050405020304" pitchFamily="18" charset="0"/>
              </a:rPr>
              <a:t>Sadece toplumu inceleyen bir bilim dalı değil (</a:t>
            </a:r>
            <a:r>
              <a:rPr lang="tr-TR" sz="2800" dirty="0" smtClean="0"/>
              <a:t>Bozkurt, 2008).</a:t>
            </a:r>
          </a:p>
          <a:p>
            <a:endParaRPr lang="tr-TR" sz="2800" dirty="0"/>
          </a:p>
          <a:p>
            <a:r>
              <a:rPr lang="tr-TR" sz="2800" dirty="0" err="1" smtClean="0"/>
              <a:t>Durkheim’a</a:t>
            </a:r>
            <a:r>
              <a:rPr lang="tr-TR" sz="2800" dirty="0" smtClean="0"/>
              <a:t> göre toplumsal kurumları</a:t>
            </a:r>
          </a:p>
          <a:p>
            <a:r>
              <a:rPr lang="tr-TR" sz="2800" dirty="0" err="1" smtClean="0"/>
              <a:t>Giddens’a</a:t>
            </a:r>
            <a:r>
              <a:rPr lang="tr-TR" sz="2800" dirty="0" smtClean="0"/>
              <a:t> göre toplumsal olayları</a:t>
            </a:r>
          </a:p>
          <a:p>
            <a:r>
              <a:rPr lang="tr-TR" sz="2800" dirty="0" err="1" smtClean="0"/>
              <a:t>Weber’e</a:t>
            </a:r>
            <a:r>
              <a:rPr lang="tr-TR" sz="2800" dirty="0" smtClean="0"/>
              <a:t> göre toplumsal eylemi/davranışı</a:t>
            </a:r>
          </a:p>
          <a:p>
            <a:r>
              <a:rPr lang="tr-TR" sz="2800" dirty="0" err="1" smtClean="0"/>
              <a:t>Simmel’e</a:t>
            </a:r>
            <a:r>
              <a:rPr lang="tr-TR" sz="2800" dirty="0" smtClean="0"/>
              <a:t> göre insan ilişkilerini inceler (Bozkurt, 2008). </a:t>
            </a:r>
          </a:p>
          <a:p>
            <a:r>
              <a:rPr lang="tr-TR" sz="2800" dirty="0" smtClean="0"/>
              <a:t> 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4228531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>
          <a:xfrm>
            <a:off x="1415142" y="804409"/>
            <a:ext cx="9144000" cy="1655762"/>
          </a:xfrm>
        </p:spPr>
        <p:txBody>
          <a:bodyPr>
            <a:noAutofit/>
          </a:bodyPr>
          <a:lstStyle/>
          <a:p>
            <a:r>
              <a:rPr lang="tr-TR" sz="2800" dirty="0" smtClean="0">
                <a:cs typeface="Times New Roman" panose="02020603050405020304" pitchFamily="18" charset="0"/>
              </a:rPr>
              <a:t>Sosyoloji içinde yaşadığımız dünyayı anlamaya çalışan bir bilim dalı. </a:t>
            </a:r>
          </a:p>
          <a:p>
            <a:endParaRPr lang="tr-TR" sz="2800" dirty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Alan son derece geniştir. </a:t>
            </a:r>
          </a:p>
          <a:p>
            <a:endParaRPr lang="tr-TR" sz="2800" dirty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Göç, toplumsal değişme, sanayileşme, romantik aşk, din, savaş, hukuk, suç, gençlik sorunları ve </a:t>
            </a:r>
            <a:r>
              <a:rPr lang="tr-TR" sz="2800" dirty="0" smtClean="0"/>
              <a:t>küreselleşme vb. sosyolojinin ilgilendiği konulardan sadece bir kısmını oluşturur (Bozkurt, 2008). 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3768663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>
          <a:xfrm>
            <a:off x="1415142" y="804409"/>
            <a:ext cx="9144000" cy="1655762"/>
          </a:xfrm>
        </p:spPr>
        <p:txBody>
          <a:bodyPr>
            <a:noAutofit/>
          </a:bodyPr>
          <a:lstStyle/>
          <a:p>
            <a:r>
              <a:rPr lang="tr-TR" sz="2800" b="1" dirty="0" smtClean="0">
                <a:cs typeface="Times New Roman" panose="02020603050405020304" pitchFamily="18" charset="0"/>
              </a:rPr>
              <a:t>Yararlanılan Kaynaklar</a:t>
            </a:r>
          </a:p>
          <a:p>
            <a:pPr algn="just"/>
            <a:r>
              <a:rPr lang="tr-TR" sz="2800" dirty="0" smtClean="0"/>
              <a:t>Bozkurt, V. (2008). Değişen Dünyada Sosyoloji. Ankara: Ekin Basın Yayım Dağıtım.</a:t>
            </a:r>
          </a:p>
          <a:p>
            <a:pPr algn="just"/>
            <a:endParaRPr lang="tr-TR" sz="2800" dirty="0" smtClean="0">
              <a:cs typeface="Times New Roman" panose="02020603050405020304" pitchFamily="18" charset="0"/>
            </a:endParaRPr>
          </a:p>
          <a:p>
            <a:pPr algn="just"/>
            <a:endParaRPr lang="tr-TR" sz="2800" dirty="0">
              <a:solidFill>
                <a:prstClr val="black"/>
              </a:solidFill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28642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619</Words>
  <Application>Microsoft Office PowerPoint</Application>
  <PresentationFormat>Özel</PresentationFormat>
  <Paragraphs>73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5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Office Teması</vt:lpstr>
      <vt:lpstr>1_Office Teması</vt:lpstr>
      <vt:lpstr>3_Office Teması</vt:lpstr>
      <vt:lpstr>2_Office Teması</vt:lpstr>
      <vt:lpstr>4_Office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</dc:creator>
  <cp:lastModifiedBy>Fl</cp:lastModifiedBy>
  <cp:revision>5</cp:revision>
  <dcterms:created xsi:type="dcterms:W3CDTF">2017-10-25T19:09:07Z</dcterms:created>
  <dcterms:modified xsi:type="dcterms:W3CDTF">2017-10-26T13:04:04Z</dcterms:modified>
</cp:coreProperties>
</file>