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dirty="0" smtClean="0">
                <a:solidFill>
                  <a:srgbClr val="660066"/>
                </a:solidFill>
              </a:rPr>
              <a:t> </a:t>
            </a:r>
            <a:r>
              <a:rPr lang="en-US" sz="4000" dirty="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5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Kurtuluş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Yılları</a:t>
            </a:r>
            <a:r>
              <a:rPr lang="en-US" sz="2800">
                <a:solidFill>
                  <a:srgbClr val="660066"/>
                </a:solidFill>
              </a:rPr>
              <a:t> </a:t>
            </a:r>
            <a:r>
              <a:rPr lang="en-US" sz="2800" smtClean="0">
                <a:solidFill>
                  <a:srgbClr val="660066"/>
                </a:solidFill>
              </a:rPr>
              <a:t>IV (</a:t>
            </a:r>
            <a:r>
              <a:rPr lang="en-US" sz="2800" dirty="0">
                <a:solidFill>
                  <a:srgbClr val="660066"/>
                </a:solidFill>
              </a:rPr>
              <a:t>1919-1923)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Lozan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Barış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Antlaşması</a:t>
            </a:r>
            <a:r>
              <a:rPr lang="en-US" sz="3200" dirty="0" smtClean="0">
                <a:solidFill>
                  <a:srgbClr val="660066"/>
                </a:solidFill>
              </a:rPr>
              <a:t>, 24 </a:t>
            </a:r>
            <a:r>
              <a:rPr lang="en-US" sz="3200" dirty="0" err="1" smtClean="0">
                <a:solidFill>
                  <a:srgbClr val="660066"/>
                </a:solidFill>
              </a:rPr>
              <a:t>Temmuz</a:t>
            </a:r>
            <a:r>
              <a:rPr lang="en-US" sz="3200" dirty="0" smtClean="0">
                <a:solidFill>
                  <a:srgbClr val="660066"/>
                </a:solidFill>
              </a:rPr>
              <a:t> 1923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Antlaşması’nın</a:t>
            </a:r>
            <a:r>
              <a:rPr lang="en-US" dirty="0"/>
              <a:t> </a:t>
            </a:r>
            <a:r>
              <a:rPr lang="en-US" dirty="0" err="1" smtClean="0"/>
              <a:t>İncelenmesi</a:t>
            </a:r>
            <a:r>
              <a:rPr lang="en-US" dirty="0" smtClean="0"/>
              <a:t> (</a:t>
            </a:r>
            <a:r>
              <a:rPr lang="en-US" dirty="0" err="1" smtClean="0"/>
              <a:t>Bağıt</a:t>
            </a:r>
            <a:r>
              <a:rPr lang="en-US" dirty="0" smtClean="0"/>
              <a:t> No.1)</a:t>
            </a:r>
          </a:p>
          <a:p>
            <a:pPr marL="82296" indent="0">
              <a:buNone/>
            </a:pPr>
            <a:r>
              <a:rPr lang="en-US" dirty="0" err="1" smtClean="0"/>
              <a:t>Antlaşma</a:t>
            </a:r>
            <a:r>
              <a:rPr lang="en-US" dirty="0" smtClean="0"/>
              <a:t>, 143 </a:t>
            </a:r>
            <a:r>
              <a:rPr lang="en-US" dirty="0" err="1" smtClean="0"/>
              <a:t>maddeden</a:t>
            </a:r>
            <a:r>
              <a:rPr lang="en-US" dirty="0" smtClean="0"/>
              <a:t> </a:t>
            </a:r>
            <a:r>
              <a:rPr lang="en-US" dirty="0" err="1" smtClean="0"/>
              <a:t>oluşmaktadır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b="1" dirty="0" err="1" smtClean="0"/>
              <a:t>Siyasal</a:t>
            </a:r>
            <a:r>
              <a:rPr lang="en-US" b="1" dirty="0" smtClean="0"/>
              <a:t> </a:t>
            </a:r>
            <a:r>
              <a:rPr lang="en-US" b="1" dirty="0" err="1" smtClean="0"/>
              <a:t>Hükümler</a:t>
            </a:r>
            <a:r>
              <a:rPr lang="en-US" b="1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Sınırlar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Konferansta</a:t>
            </a:r>
            <a:r>
              <a:rPr lang="en-US" dirty="0" smtClean="0"/>
              <a:t>, 1921’de </a:t>
            </a:r>
            <a:r>
              <a:rPr lang="en-US" dirty="0" err="1" smtClean="0"/>
              <a:t>saptanmış</a:t>
            </a:r>
            <a:r>
              <a:rPr lang="en-US" dirty="0" smtClean="0"/>
              <a:t> 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1639’da </a:t>
            </a:r>
            <a:r>
              <a:rPr lang="en-US" dirty="0" err="1" smtClean="0"/>
              <a:t>saptanmış</a:t>
            </a:r>
            <a:r>
              <a:rPr lang="en-US" dirty="0" smtClean="0"/>
              <a:t> İran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görüşülmedi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Güney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: </a:t>
            </a:r>
            <a:r>
              <a:rPr lang="en-US" dirty="0" err="1" smtClean="0"/>
              <a:t>Suriye’yle</a:t>
            </a:r>
            <a:r>
              <a:rPr lang="en-US" dirty="0" smtClean="0"/>
              <a:t>, 20 </a:t>
            </a:r>
            <a:r>
              <a:rPr lang="en-US" dirty="0" err="1" smtClean="0"/>
              <a:t>Ekim</a:t>
            </a:r>
            <a:r>
              <a:rPr lang="en-US" dirty="0" smtClean="0"/>
              <a:t> 1921 </a:t>
            </a:r>
            <a:r>
              <a:rPr lang="en-US" dirty="0" err="1" smtClean="0"/>
              <a:t>Türk-Fransız</a:t>
            </a:r>
            <a:r>
              <a:rPr lang="en-US" dirty="0" smtClean="0"/>
              <a:t> </a:t>
            </a:r>
            <a:r>
              <a:rPr lang="en-US" dirty="0" err="1" smtClean="0"/>
              <a:t>Sözleşmesi’nin</a:t>
            </a:r>
            <a:r>
              <a:rPr lang="en-US" dirty="0" smtClean="0"/>
              <a:t> </a:t>
            </a:r>
            <a:r>
              <a:rPr lang="en-US" dirty="0" err="1" smtClean="0"/>
              <a:t>saptadığı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 </a:t>
            </a:r>
            <a:r>
              <a:rPr lang="en-US" dirty="0" err="1" smtClean="0"/>
              <a:t>Irak’la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saptanamadı</a:t>
            </a:r>
            <a:r>
              <a:rPr lang="en-US" dirty="0" smtClean="0"/>
              <a:t>. </a:t>
            </a:r>
            <a:r>
              <a:rPr lang="en-US" dirty="0" err="1" smtClean="0"/>
              <a:t>Getirilen</a:t>
            </a:r>
            <a:r>
              <a:rPr lang="en-US" dirty="0" smtClean="0"/>
              <a:t> </a:t>
            </a:r>
            <a:r>
              <a:rPr lang="en-US" dirty="0" err="1" smtClean="0"/>
              <a:t>hüküm</a:t>
            </a:r>
            <a:r>
              <a:rPr lang="en-US" dirty="0" smtClean="0"/>
              <a:t>: </a:t>
            </a:r>
            <a:r>
              <a:rPr lang="en-US" dirty="0" err="1" smtClean="0"/>
              <a:t>Madde</a:t>
            </a:r>
            <a:r>
              <a:rPr lang="en-US" dirty="0" smtClean="0"/>
              <a:t> 3/2: “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antlaşmanın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girişinden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 </a:t>
            </a:r>
            <a:r>
              <a:rPr lang="en-US" dirty="0" err="1" smtClean="0"/>
              <a:t>dokuz</a:t>
            </a:r>
            <a:r>
              <a:rPr lang="en-US" dirty="0" smtClean="0"/>
              <a:t> </a:t>
            </a:r>
            <a:r>
              <a:rPr lang="en-US" dirty="0" err="1" smtClean="0"/>
              <a:t>aylık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İngiltere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dostça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saptanacaktır</a:t>
            </a:r>
            <a:r>
              <a:rPr lang="en-US" dirty="0" smtClean="0"/>
              <a:t>. </a:t>
            </a:r>
            <a:r>
              <a:rPr lang="en-US" dirty="0" err="1" smtClean="0"/>
              <a:t>Anlaşmaya</a:t>
            </a:r>
            <a:r>
              <a:rPr lang="en-US" dirty="0" smtClean="0"/>
              <a:t> </a:t>
            </a:r>
            <a:r>
              <a:rPr lang="en-US" dirty="0" err="1" smtClean="0"/>
              <a:t>varılamazsa</a:t>
            </a:r>
            <a:r>
              <a:rPr lang="en-US" dirty="0" smtClean="0"/>
              <a:t>, </a:t>
            </a:r>
            <a:r>
              <a:rPr lang="en-US" dirty="0" err="1" smtClean="0"/>
              <a:t>sorun</a:t>
            </a:r>
            <a:r>
              <a:rPr lang="en-US" dirty="0" smtClean="0"/>
              <a:t> </a:t>
            </a:r>
            <a:r>
              <a:rPr lang="en-US" dirty="0" err="1" smtClean="0"/>
              <a:t>MC’ye</a:t>
            </a:r>
            <a:r>
              <a:rPr lang="en-US" dirty="0" smtClean="0"/>
              <a:t> </a:t>
            </a:r>
            <a:r>
              <a:rPr lang="en-US" dirty="0" err="1" smtClean="0"/>
              <a:t>götürülecektir</a:t>
            </a:r>
            <a:r>
              <a:rPr lang="en-US" dirty="0" smtClean="0"/>
              <a:t>. 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çizgisi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alınacak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r>
              <a:rPr lang="en-US" dirty="0" smtClean="0"/>
              <a:t> </a:t>
            </a:r>
            <a:r>
              <a:rPr lang="en-US" dirty="0" err="1" smtClean="0"/>
              <a:t>beklerken</a:t>
            </a:r>
            <a:r>
              <a:rPr lang="en-US" dirty="0" smtClean="0"/>
              <a:t>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hükümetleri</a:t>
            </a:r>
            <a:r>
              <a:rPr lang="en-US" dirty="0" smtClean="0"/>
              <a:t>, </a:t>
            </a:r>
            <a:r>
              <a:rPr lang="en-US" dirty="0" err="1" smtClean="0"/>
              <a:t>kesin</a:t>
            </a:r>
            <a:r>
              <a:rPr lang="en-US" dirty="0" smtClean="0"/>
              <a:t> </a:t>
            </a:r>
            <a:r>
              <a:rPr lang="en-US" dirty="0" err="1" smtClean="0"/>
              <a:t>geleceği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karara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toprakların</a:t>
            </a:r>
            <a:r>
              <a:rPr lang="en-US" dirty="0" smtClean="0"/>
              <a:t> </a:t>
            </a:r>
            <a:r>
              <a:rPr lang="en-US" dirty="0" err="1" smtClean="0"/>
              <a:t>şimdiki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değişiklik</a:t>
            </a:r>
            <a:r>
              <a:rPr lang="en-US" dirty="0" smtClean="0"/>
              <a:t> </a:t>
            </a:r>
            <a:r>
              <a:rPr lang="en-US" dirty="0" err="1" smtClean="0"/>
              <a:t>yapacak</a:t>
            </a:r>
            <a:r>
              <a:rPr lang="en-US" dirty="0" smtClean="0"/>
              <a:t> </a:t>
            </a:r>
            <a:r>
              <a:rPr lang="en-US" dirty="0" err="1" smtClean="0"/>
              <a:t>nitelikte</a:t>
            </a:r>
            <a:r>
              <a:rPr lang="en-US" dirty="0" smtClean="0"/>
              <a:t> </a:t>
            </a:r>
            <a:r>
              <a:rPr lang="en-US" dirty="0" err="1" smtClean="0"/>
              <a:t>hiçbir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harekette</a:t>
            </a:r>
            <a:r>
              <a:rPr lang="en-US" dirty="0" smtClean="0"/>
              <a:t> </a:t>
            </a:r>
            <a:r>
              <a:rPr lang="en-US" dirty="0" err="1" smtClean="0"/>
              <a:t>bulunmamayı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yükümlenirler</a:t>
            </a:r>
            <a:r>
              <a:rPr lang="en-US" dirty="0" smtClean="0"/>
              <a:t>.”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954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err="1" smtClean="0"/>
              <a:t>Adalar</a:t>
            </a:r>
            <a:r>
              <a:rPr lang="en-US" dirty="0" smtClean="0"/>
              <a:t>: </a:t>
            </a:r>
            <a:r>
              <a:rPr lang="en-US" dirty="0" err="1" smtClean="0"/>
              <a:t>Madde</a:t>
            </a:r>
            <a:r>
              <a:rPr lang="en-US" dirty="0" smtClean="0"/>
              <a:t> 12, 13 </a:t>
            </a:r>
            <a:r>
              <a:rPr lang="en-US" dirty="0" err="1" smtClean="0"/>
              <a:t>ve</a:t>
            </a:r>
            <a:r>
              <a:rPr lang="en-US" dirty="0" smtClean="0"/>
              <a:t> 14; </a:t>
            </a:r>
            <a:r>
              <a:rPr lang="en-US" dirty="0" err="1" smtClean="0"/>
              <a:t>Gökçeada</a:t>
            </a:r>
            <a:r>
              <a:rPr lang="en-US" dirty="0" smtClean="0"/>
              <a:t>, Bozcaada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Tavşan</a:t>
            </a:r>
            <a:r>
              <a:rPr lang="en-US" dirty="0" smtClean="0"/>
              <a:t> </a:t>
            </a:r>
            <a:r>
              <a:rPr lang="en-US" dirty="0" err="1" smtClean="0"/>
              <a:t>adaları</a:t>
            </a:r>
            <a:r>
              <a:rPr lang="en-US" dirty="0" smtClean="0"/>
              <a:t> </a:t>
            </a:r>
            <a:r>
              <a:rPr lang="en-US" dirty="0" err="1" smtClean="0"/>
              <a:t>dışındaki</a:t>
            </a:r>
            <a:r>
              <a:rPr lang="en-US" dirty="0" smtClean="0"/>
              <a:t> </a:t>
            </a:r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Ege</a:t>
            </a:r>
            <a:r>
              <a:rPr lang="en-US" dirty="0" smtClean="0"/>
              <a:t> </a:t>
            </a:r>
            <a:r>
              <a:rPr lang="en-US" dirty="0" err="1" smtClean="0"/>
              <a:t>Adalarını</a:t>
            </a:r>
            <a:r>
              <a:rPr lang="en-US" dirty="0" smtClean="0"/>
              <a:t> </a:t>
            </a:r>
            <a:r>
              <a:rPr lang="en-US" dirty="0" err="1" smtClean="0"/>
              <a:t>silahsızlandırmak</a:t>
            </a:r>
            <a:r>
              <a:rPr lang="en-US" dirty="0" smtClean="0"/>
              <a:t> </a:t>
            </a:r>
            <a:r>
              <a:rPr lang="en-US" dirty="0" err="1" smtClean="0"/>
              <a:t>koşuluyla</a:t>
            </a:r>
            <a:r>
              <a:rPr lang="en-US" dirty="0" smtClean="0"/>
              <a:t> </a:t>
            </a:r>
            <a:r>
              <a:rPr lang="en-US" dirty="0" err="1" smtClean="0"/>
              <a:t>Yunanistan’a</a:t>
            </a:r>
            <a:r>
              <a:rPr lang="en-US" dirty="0" smtClean="0"/>
              <a:t> </a:t>
            </a:r>
            <a:r>
              <a:rPr lang="en-US" dirty="0" err="1" smtClean="0"/>
              <a:t>vermekteydi</a:t>
            </a:r>
            <a:r>
              <a:rPr lang="en-US" dirty="0" smtClean="0"/>
              <a:t>. </a:t>
            </a:r>
            <a:r>
              <a:rPr lang="en-US" dirty="0" err="1" smtClean="0"/>
              <a:t>Madde</a:t>
            </a:r>
            <a:r>
              <a:rPr lang="en-US" dirty="0" smtClean="0"/>
              <a:t> 15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Oniki</a:t>
            </a:r>
            <a:r>
              <a:rPr lang="en-US" dirty="0" smtClean="0"/>
              <a:t> </a:t>
            </a:r>
            <a:r>
              <a:rPr lang="en-US" dirty="0" err="1" smtClean="0"/>
              <a:t>Adaları</a:t>
            </a:r>
            <a:r>
              <a:rPr lang="en-US" dirty="0" smtClean="0"/>
              <a:t> </a:t>
            </a:r>
            <a:r>
              <a:rPr lang="en-US" dirty="0" err="1" smtClean="0"/>
              <a:t>İtalya’ya</a:t>
            </a:r>
            <a:r>
              <a:rPr lang="en-US" dirty="0" smtClean="0"/>
              <a:t> </a:t>
            </a:r>
            <a:r>
              <a:rPr lang="en-US" dirty="0" err="1" smtClean="0"/>
              <a:t>devretmekteydi</a:t>
            </a:r>
            <a:r>
              <a:rPr lang="en-US" dirty="0" smtClean="0"/>
              <a:t>. </a:t>
            </a:r>
            <a:r>
              <a:rPr lang="en-US" dirty="0" err="1" smtClean="0"/>
              <a:t>Madde</a:t>
            </a:r>
            <a:r>
              <a:rPr lang="en-US" dirty="0" smtClean="0"/>
              <a:t> 20; 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ingiliz</a:t>
            </a:r>
            <a:r>
              <a:rPr lang="en-US" dirty="0" smtClean="0"/>
              <a:t> </a:t>
            </a:r>
            <a:r>
              <a:rPr lang="en-US" dirty="0" err="1" smtClean="0"/>
              <a:t>Hükümetince</a:t>
            </a:r>
            <a:r>
              <a:rPr lang="en-US" dirty="0" smtClean="0"/>
              <a:t> 5 </a:t>
            </a:r>
            <a:r>
              <a:rPr lang="en-US" dirty="0" err="1" smtClean="0"/>
              <a:t>Kasım</a:t>
            </a:r>
            <a:r>
              <a:rPr lang="en-US" dirty="0" smtClean="0"/>
              <a:t> 1914’te </a:t>
            </a:r>
            <a:r>
              <a:rPr lang="en-US" dirty="0" err="1" smtClean="0"/>
              <a:t>ilan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, </a:t>
            </a:r>
            <a:r>
              <a:rPr lang="en-US" dirty="0" err="1" smtClean="0"/>
              <a:t>Kıbrıs’ın</a:t>
            </a:r>
            <a:r>
              <a:rPr lang="en-US" dirty="0" smtClean="0"/>
              <a:t> </a:t>
            </a:r>
            <a:r>
              <a:rPr lang="en-US" dirty="0" err="1" smtClean="0"/>
              <a:t>İngiltere’ye</a:t>
            </a:r>
            <a:r>
              <a:rPr lang="en-US" dirty="0" smtClean="0"/>
              <a:t> </a:t>
            </a:r>
            <a:r>
              <a:rPr lang="en-US" dirty="0" err="1" smtClean="0"/>
              <a:t>katılışını</a:t>
            </a:r>
            <a:r>
              <a:rPr lang="en-US" dirty="0" smtClean="0"/>
              <a:t> </a:t>
            </a:r>
            <a:r>
              <a:rPr lang="en-US" dirty="0" err="1" smtClean="0"/>
              <a:t>tanıdığını</a:t>
            </a:r>
            <a:r>
              <a:rPr lang="en-US" dirty="0" smtClean="0"/>
              <a:t> </a:t>
            </a:r>
            <a:r>
              <a:rPr lang="en-US" dirty="0" err="1" smtClean="0"/>
              <a:t>bildirir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38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dirty="0" err="1" smtClean="0"/>
              <a:t>Kapitülasyonlar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Madde</a:t>
            </a:r>
            <a:r>
              <a:rPr lang="en-US" dirty="0" smtClean="0"/>
              <a:t> 28: </a:t>
            </a:r>
            <a:r>
              <a:rPr lang="en-US" dirty="0" err="1" smtClean="0"/>
              <a:t>Taraflar</a:t>
            </a:r>
            <a:r>
              <a:rPr lang="en-US" dirty="0" smtClean="0"/>
              <a:t>, </a:t>
            </a:r>
            <a:r>
              <a:rPr lang="en-US" dirty="0" err="1" smtClean="0"/>
              <a:t>Türkiye’deki</a:t>
            </a:r>
            <a:r>
              <a:rPr lang="en-US" dirty="0" smtClean="0"/>
              <a:t> </a:t>
            </a:r>
            <a:r>
              <a:rPr lang="en-US" dirty="0" err="1" smtClean="0"/>
              <a:t>kapitülasyonların</a:t>
            </a:r>
            <a:r>
              <a:rPr lang="en-US" dirty="0" smtClean="0"/>
              <a:t> </a:t>
            </a:r>
            <a:r>
              <a:rPr lang="en-US" dirty="0" err="1" smtClean="0"/>
              <a:t>kaldırıldığını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Azınlıkların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r>
              <a:rPr lang="en-US" dirty="0" smtClean="0"/>
              <a:t>: (</a:t>
            </a:r>
            <a:r>
              <a:rPr lang="en-US" dirty="0" err="1" smtClean="0"/>
              <a:t>Madde</a:t>
            </a:r>
            <a:r>
              <a:rPr lang="en-US" dirty="0" smtClean="0"/>
              <a:t> 37-45)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b="1" dirty="0" smtClean="0"/>
              <a:t>Mali </a:t>
            </a:r>
            <a:r>
              <a:rPr lang="en-US" b="1" dirty="0" err="1" smtClean="0"/>
              <a:t>Hükümler</a:t>
            </a:r>
            <a:r>
              <a:rPr lang="en-US" b="1" dirty="0" smtClean="0"/>
              <a:t>:  </a:t>
            </a:r>
            <a:r>
              <a:rPr lang="en-US" dirty="0" smtClean="0"/>
              <a:t>Bu </a:t>
            </a:r>
            <a:r>
              <a:rPr lang="en-US" dirty="0" err="1" smtClean="0"/>
              <a:t>başlık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,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Düyun</a:t>
            </a:r>
            <a:r>
              <a:rPr lang="en-US" dirty="0" smtClean="0"/>
              <a:t>-u </a:t>
            </a:r>
            <a:r>
              <a:rPr lang="en-US" dirty="0" err="1" smtClean="0"/>
              <a:t>Umumiye</a:t>
            </a:r>
            <a:r>
              <a:rPr lang="en-US" dirty="0" smtClean="0"/>
              <a:t> </a:t>
            </a:r>
            <a:r>
              <a:rPr lang="en-US" dirty="0" err="1" smtClean="0"/>
              <a:t>Osmaniye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46.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4’e </a:t>
            </a:r>
            <a:r>
              <a:rPr lang="en-US" dirty="0" err="1" smtClean="0"/>
              <a:t>bölümüyordu</a:t>
            </a:r>
            <a:r>
              <a:rPr lang="en-US" dirty="0" smtClean="0"/>
              <a:t>: </a:t>
            </a:r>
            <a:r>
              <a:rPr lang="en-US" dirty="0" err="1" smtClean="0"/>
              <a:t>Türkiye</a:t>
            </a:r>
            <a:r>
              <a:rPr lang="en-US" dirty="0" smtClean="0"/>
              <a:t>, 1912-1913 Balkan </a:t>
            </a:r>
            <a:r>
              <a:rPr lang="en-US" dirty="0" err="1" smtClean="0"/>
              <a:t>Savaşları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kendilerine</a:t>
            </a:r>
            <a:r>
              <a:rPr lang="en-US" dirty="0" smtClean="0"/>
              <a:t> </a:t>
            </a:r>
            <a:r>
              <a:rPr lang="en-US" dirty="0" err="1" smtClean="0"/>
              <a:t>Osmanlı’dan</a:t>
            </a:r>
            <a:r>
              <a:rPr lang="en-US" dirty="0" smtClean="0"/>
              <a:t>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katılmış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, </a:t>
            </a:r>
            <a:r>
              <a:rPr lang="en-US" dirty="0" err="1" smtClean="0"/>
              <a:t>Adaların</a:t>
            </a:r>
            <a:r>
              <a:rPr lang="en-US" dirty="0" smtClean="0"/>
              <a:t> </a:t>
            </a:r>
            <a:r>
              <a:rPr lang="en-US" dirty="0" err="1" smtClean="0"/>
              <a:t>katıldığı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, </a:t>
            </a:r>
            <a:r>
              <a:rPr lang="en-US" dirty="0" err="1" smtClean="0"/>
              <a:t>Osmanlı’dan</a:t>
            </a:r>
            <a:r>
              <a:rPr lang="en-US" dirty="0" smtClean="0"/>
              <a:t> </a:t>
            </a:r>
            <a:r>
              <a:rPr lang="en-US" dirty="0" err="1" smtClean="0"/>
              <a:t>ayrılarak</a:t>
            </a:r>
            <a:r>
              <a:rPr lang="en-US" dirty="0" smtClean="0"/>
              <a:t> </a:t>
            </a:r>
            <a:r>
              <a:rPr lang="en-US" dirty="0" err="1" smtClean="0"/>
              <a:t>Asya’da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kurulmuş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5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Konferans’taki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Bağıtların</a:t>
            </a:r>
            <a:r>
              <a:rPr lang="en-US" dirty="0" smtClean="0"/>
              <a:t> </a:t>
            </a:r>
            <a:r>
              <a:rPr lang="en-US" dirty="0" err="1" smtClean="0"/>
              <a:t>İncelenmesi</a:t>
            </a:r>
            <a:endParaRPr lang="en-US" dirty="0" smtClean="0"/>
          </a:p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Lozan</a:t>
            </a:r>
            <a:r>
              <a:rPr lang="en-US" b="1" dirty="0" smtClean="0"/>
              <a:t> </a:t>
            </a:r>
            <a:r>
              <a:rPr lang="en-US" b="1" dirty="0" err="1" smtClean="0"/>
              <a:t>Boğazlar</a:t>
            </a:r>
            <a:r>
              <a:rPr lang="en-US" b="1" dirty="0" smtClean="0"/>
              <a:t> </a:t>
            </a:r>
            <a:r>
              <a:rPr lang="en-US" b="1" dirty="0" err="1" smtClean="0"/>
              <a:t>Sözleşmesi</a:t>
            </a:r>
            <a:r>
              <a:rPr lang="en-US" b="1" dirty="0" smtClean="0"/>
              <a:t> (</a:t>
            </a:r>
            <a:r>
              <a:rPr lang="en-US" b="1" dirty="0" err="1" smtClean="0"/>
              <a:t>Bağıt</a:t>
            </a:r>
            <a:r>
              <a:rPr lang="en-US" b="1" dirty="0" smtClean="0"/>
              <a:t> No. II)</a:t>
            </a:r>
          </a:p>
          <a:p>
            <a:pPr marL="82296" indent="0">
              <a:buNone/>
            </a:pPr>
            <a:r>
              <a:rPr lang="en-US" dirty="0" err="1" smtClean="0"/>
              <a:t>Madde</a:t>
            </a:r>
            <a:r>
              <a:rPr lang="en-US" dirty="0" smtClean="0"/>
              <a:t> 1: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Madde</a:t>
            </a:r>
            <a:r>
              <a:rPr lang="en-US" dirty="0" smtClean="0"/>
              <a:t> 2: </a:t>
            </a:r>
            <a:r>
              <a:rPr lang="en-US" dirty="0" err="1" smtClean="0"/>
              <a:t>geçişin</a:t>
            </a:r>
            <a:r>
              <a:rPr lang="en-US" dirty="0" smtClean="0"/>
              <a:t> </a:t>
            </a:r>
            <a:r>
              <a:rPr lang="en-US" dirty="0" err="1" smtClean="0"/>
              <a:t>düzenlenmesi</a:t>
            </a:r>
            <a:r>
              <a:rPr lang="en-US" dirty="0" smtClean="0"/>
              <a:t>: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gemileri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uçaklar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avaş</a:t>
            </a:r>
            <a:r>
              <a:rPr lang="en-US" dirty="0" smtClean="0"/>
              <a:t> </a:t>
            </a:r>
            <a:r>
              <a:rPr lang="en-US" dirty="0" err="1" smtClean="0"/>
              <a:t>gemileri</a:t>
            </a:r>
            <a:r>
              <a:rPr lang="en-US" dirty="0" smtClean="0"/>
              <a:t>,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uçaklar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uçak</a:t>
            </a:r>
            <a:r>
              <a:rPr lang="en-US" dirty="0" smtClean="0"/>
              <a:t> </a:t>
            </a:r>
            <a:r>
              <a:rPr lang="en-US" dirty="0" err="1" smtClean="0"/>
              <a:t>gemileri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ayrım</a:t>
            </a:r>
            <a:r>
              <a:rPr lang="en-US" dirty="0" smtClean="0"/>
              <a:t> </a:t>
            </a:r>
            <a:r>
              <a:rPr lang="en-US" dirty="0" err="1" smtClean="0"/>
              <a:t>yaratıldı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9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Yerleşmeye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Yargı</a:t>
            </a:r>
            <a:r>
              <a:rPr lang="en-US" b="1" dirty="0" smtClean="0"/>
              <a:t> </a:t>
            </a:r>
            <a:r>
              <a:rPr lang="en-US" b="1" dirty="0" err="1" smtClean="0"/>
              <a:t>Yetkisine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Sözleşme</a:t>
            </a:r>
            <a:r>
              <a:rPr lang="en-US" b="1" dirty="0" smtClean="0"/>
              <a:t> (</a:t>
            </a:r>
            <a:r>
              <a:rPr lang="en-US" b="1" dirty="0" err="1" smtClean="0"/>
              <a:t>Bapıt</a:t>
            </a:r>
            <a:r>
              <a:rPr lang="en-US" b="1" dirty="0" smtClean="0"/>
              <a:t> No. IV)</a:t>
            </a:r>
          </a:p>
          <a:p>
            <a:pPr marL="82296" indent="0">
              <a:buNone/>
            </a:pP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girişinden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7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geçerli</a:t>
            </a:r>
            <a:r>
              <a:rPr lang="en-US" dirty="0" smtClean="0"/>
              <a:t> </a:t>
            </a:r>
            <a:r>
              <a:rPr lang="en-US" dirty="0" err="1" smtClean="0"/>
              <a:t>kılındı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Ticaret</a:t>
            </a:r>
            <a:r>
              <a:rPr lang="en-US" b="1" dirty="0" smtClean="0"/>
              <a:t> </a:t>
            </a:r>
            <a:r>
              <a:rPr lang="en-US" b="1" dirty="0" err="1" smtClean="0"/>
              <a:t>Sözleşmesi</a:t>
            </a:r>
            <a:r>
              <a:rPr lang="en-US" b="1" dirty="0" smtClean="0"/>
              <a:t> (</a:t>
            </a:r>
            <a:r>
              <a:rPr lang="en-US" b="1" dirty="0" err="1" smtClean="0"/>
              <a:t>Bağıt</a:t>
            </a:r>
            <a:r>
              <a:rPr lang="en-US" b="1" dirty="0" smtClean="0"/>
              <a:t> No. V)</a:t>
            </a:r>
          </a:p>
          <a:p>
            <a:pPr marL="82296" indent="0">
              <a:buNone/>
            </a:pPr>
            <a:r>
              <a:rPr lang="en-US" dirty="0" smtClean="0"/>
              <a:t>Bu </a:t>
            </a:r>
            <a:r>
              <a:rPr lang="en-US" dirty="0" err="1" smtClean="0"/>
              <a:t>sözleşme</a:t>
            </a:r>
            <a:r>
              <a:rPr lang="en-US" dirty="0" smtClean="0"/>
              <a:t>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egemenliğini</a:t>
            </a:r>
            <a:r>
              <a:rPr lang="en-US" dirty="0" smtClean="0"/>
              <a:t> </a:t>
            </a:r>
            <a:r>
              <a:rPr lang="en-US" dirty="0" err="1" smtClean="0"/>
              <a:t>gümrükler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sınırlandırmaktaydı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4018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Sorunlarına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Bildiri</a:t>
            </a:r>
            <a:r>
              <a:rPr lang="en-US" b="1" dirty="0" smtClean="0"/>
              <a:t> (</a:t>
            </a:r>
            <a:r>
              <a:rPr lang="en-US" b="1" dirty="0" err="1" smtClean="0"/>
              <a:t>Bağıt</a:t>
            </a:r>
            <a:r>
              <a:rPr lang="en-US" b="1" dirty="0" smtClean="0"/>
              <a:t> No. X)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Yargı</a:t>
            </a:r>
            <a:r>
              <a:rPr lang="en-US" b="1" dirty="0" smtClean="0"/>
              <a:t> </a:t>
            </a:r>
            <a:r>
              <a:rPr lang="en-US" b="1" dirty="0" err="1" smtClean="0"/>
              <a:t>Yönetimine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Bildiri</a:t>
            </a:r>
            <a:r>
              <a:rPr lang="en-US" b="1" dirty="0" smtClean="0"/>
              <a:t> (</a:t>
            </a:r>
            <a:r>
              <a:rPr lang="en-US" b="1" dirty="0" err="1" smtClean="0"/>
              <a:t>Bağıt</a:t>
            </a:r>
            <a:r>
              <a:rPr lang="en-US" b="1" dirty="0" smtClean="0"/>
              <a:t> No. XI)</a:t>
            </a:r>
          </a:p>
          <a:p>
            <a:pPr marL="82296" indent="0">
              <a:buNone/>
            </a:pP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gemenliği</a:t>
            </a:r>
            <a:r>
              <a:rPr lang="en-US" dirty="0" smtClean="0"/>
              <a:t>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sınırlandırdı</a:t>
            </a:r>
            <a:r>
              <a:rPr lang="en-US" dirty="0" smtClean="0"/>
              <a:t>. 5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geçerliliğini</a:t>
            </a:r>
            <a:r>
              <a:rPr lang="en-US" dirty="0" smtClean="0"/>
              <a:t> </a:t>
            </a:r>
            <a:r>
              <a:rPr lang="en-US" dirty="0" err="1" smtClean="0"/>
              <a:t>yitirdi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Osmanlı</a:t>
            </a:r>
            <a:r>
              <a:rPr lang="en-US" b="1" dirty="0" smtClean="0"/>
              <a:t> </a:t>
            </a:r>
            <a:r>
              <a:rPr lang="en-US" b="1" dirty="0" err="1" smtClean="0"/>
              <a:t>İmparatorluğu’nda</a:t>
            </a:r>
            <a:r>
              <a:rPr lang="en-US" b="1" dirty="0" smtClean="0"/>
              <a:t> </a:t>
            </a:r>
            <a:r>
              <a:rPr lang="en-US" b="1" dirty="0" err="1" smtClean="0"/>
              <a:t>Birtakım</a:t>
            </a:r>
            <a:r>
              <a:rPr lang="en-US" b="1" dirty="0" smtClean="0"/>
              <a:t> </a:t>
            </a:r>
            <a:r>
              <a:rPr lang="en-US" b="1" dirty="0" err="1" smtClean="0"/>
              <a:t>İmtiyazlara</a:t>
            </a:r>
            <a:r>
              <a:rPr lang="en-US" b="1" dirty="0" smtClean="0"/>
              <a:t> </a:t>
            </a:r>
            <a:r>
              <a:rPr lang="en-US" b="1" dirty="0" err="1" smtClean="0"/>
              <a:t>İlişkin</a:t>
            </a:r>
            <a:r>
              <a:rPr lang="en-US" b="1" dirty="0" smtClean="0"/>
              <a:t> </a:t>
            </a:r>
            <a:r>
              <a:rPr lang="en-US" b="1" dirty="0" err="1" smtClean="0"/>
              <a:t>Protokol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Bildiri</a:t>
            </a:r>
            <a:r>
              <a:rPr lang="en-US" b="1" dirty="0" smtClean="0"/>
              <a:t> (</a:t>
            </a:r>
            <a:r>
              <a:rPr lang="en-US" b="1" dirty="0" err="1" smtClean="0"/>
              <a:t>Bağıt</a:t>
            </a:r>
            <a:r>
              <a:rPr lang="en-US" b="1" dirty="0" smtClean="0"/>
              <a:t> no. XII)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63445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Lozan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Barış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Antlaşması</a:t>
            </a:r>
            <a:r>
              <a:rPr lang="en-US" sz="3200" dirty="0">
                <a:solidFill>
                  <a:srgbClr val="660066"/>
                </a:solidFill>
              </a:rPr>
              <a:t>, 24 </a:t>
            </a:r>
            <a:r>
              <a:rPr lang="en-US" sz="3200" dirty="0" err="1">
                <a:solidFill>
                  <a:srgbClr val="660066"/>
                </a:solidFill>
              </a:rPr>
              <a:t>Temmuz</a:t>
            </a:r>
            <a:r>
              <a:rPr lang="en-US" sz="3200" dirty="0">
                <a:solidFill>
                  <a:srgbClr val="660066"/>
                </a:solidFill>
              </a:rPr>
              <a:t> 1923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Lozan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Sevr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Farklar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Sevr’in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İmparatorluğu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ileride</a:t>
            </a:r>
            <a:r>
              <a:rPr lang="en-US" dirty="0" smtClean="0"/>
              <a:t> </a:t>
            </a:r>
            <a:r>
              <a:rPr lang="en-US" dirty="0" err="1" smtClean="0"/>
              <a:t>getirilecek</a:t>
            </a:r>
            <a:r>
              <a:rPr lang="en-US" dirty="0" smtClean="0"/>
              <a:t> </a:t>
            </a:r>
            <a:r>
              <a:rPr lang="en-US" dirty="0" err="1" smtClean="0"/>
              <a:t>hükümleri</a:t>
            </a:r>
            <a:r>
              <a:rPr lang="en-US" dirty="0" smtClean="0"/>
              <a:t> </a:t>
            </a:r>
            <a:r>
              <a:rPr lang="en-US" dirty="0" err="1" smtClean="0"/>
              <a:t>şimdiden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etmiş</a:t>
            </a:r>
            <a:r>
              <a:rPr lang="en-US" dirty="0" smtClean="0"/>
              <a:t> </a:t>
            </a:r>
            <a:r>
              <a:rPr lang="en-US" dirty="0" err="1" smtClean="0"/>
              <a:t>sayılır</a:t>
            </a:r>
            <a:r>
              <a:rPr lang="en-US" dirty="0" smtClean="0"/>
              <a:t>” </a:t>
            </a:r>
            <a:r>
              <a:rPr lang="en-US" dirty="0" err="1" smtClean="0"/>
              <a:t>biçimindeki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çek</a:t>
            </a:r>
            <a:r>
              <a:rPr lang="en-US" dirty="0" smtClean="0"/>
              <a:t> </a:t>
            </a:r>
            <a:r>
              <a:rPr lang="en-US" dirty="0" err="1" smtClean="0"/>
              <a:t>Lozan’a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Kürdistan</a:t>
            </a:r>
            <a:r>
              <a:rPr lang="en-US" dirty="0" smtClean="0"/>
              <a:t>, </a:t>
            </a:r>
            <a:r>
              <a:rPr lang="en-US" dirty="0" err="1" smtClean="0"/>
              <a:t>Ermenistan</a:t>
            </a:r>
            <a:r>
              <a:rPr lang="en-US" dirty="0" smtClean="0"/>
              <a:t>, İzmir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hüküm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Kapitülayonlar</a:t>
            </a:r>
            <a:r>
              <a:rPr lang="en-US" dirty="0" smtClean="0"/>
              <a:t> </a:t>
            </a:r>
            <a:r>
              <a:rPr lang="en-US" dirty="0" err="1" smtClean="0"/>
              <a:t>kaldırılmıştır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Maliye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r>
              <a:rPr lang="en-US" dirty="0" smtClean="0"/>
              <a:t> </a:t>
            </a:r>
            <a:r>
              <a:rPr lang="en-US" dirty="0" err="1" smtClean="0"/>
              <a:t>kaldırılmıştır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r>
              <a:rPr lang="en-US" dirty="0" smtClean="0"/>
              <a:t>, “</a:t>
            </a:r>
            <a:r>
              <a:rPr lang="en-US" dirty="0" err="1" smtClean="0"/>
              <a:t>özerk</a:t>
            </a:r>
            <a:r>
              <a:rPr lang="en-US" dirty="0" smtClean="0"/>
              <a:t>” </a:t>
            </a:r>
            <a:r>
              <a:rPr lang="en-US" dirty="0" err="1" smtClean="0"/>
              <a:t>biçimiyle</a:t>
            </a:r>
            <a:r>
              <a:rPr lang="en-US" dirty="0" smtClean="0"/>
              <a:t> </a:t>
            </a:r>
            <a:r>
              <a:rPr lang="en-US" dirty="0" err="1" smtClean="0"/>
              <a:t>kalkmıştır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belgenin</a:t>
            </a:r>
            <a:r>
              <a:rPr lang="en-US" dirty="0" smtClean="0"/>
              <a:t> </a:t>
            </a:r>
            <a:r>
              <a:rPr lang="en-US" dirty="0" err="1" smtClean="0"/>
              <a:t>azınlık</a:t>
            </a:r>
            <a:r>
              <a:rPr lang="en-US" dirty="0" smtClean="0"/>
              <a:t> </a:t>
            </a:r>
            <a:r>
              <a:rPr lang="en-US" dirty="0" err="1" smtClean="0"/>
              <a:t>hükümleri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farklar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r>
              <a:rPr lang="en-US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26737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168</TotalTime>
  <Words>554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  <vt:lpstr>Lozan Barış Antlaşması, 24 Temmuz 1923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29</cp:revision>
  <dcterms:created xsi:type="dcterms:W3CDTF">2019-01-06T15:26:19Z</dcterms:created>
  <dcterms:modified xsi:type="dcterms:W3CDTF">2019-09-21T09:39:57Z</dcterms:modified>
</cp:coreProperties>
</file>