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7C60B-5DBA-4B20-AC6E-3F9ECEEE4C0B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74557-D2E9-417F-AFD9-7B5761131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9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458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7FF234-1CC6-4977-8C6B-8EFC01651729}" type="slidenum">
              <a:rPr lang="tr-TR" altLang="tr-TR" smtClean="0">
                <a:solidFill>
                  <a:prstClr val="black"/>
                </a:solidFill>
              </a:rPr>
              <a:pPr/>
              <a:t>8</a:t>
            </a:fld>
            <a:endParaRPr lang="tr-TR" altLang="tr-T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6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67F5F-E6FE-4BD4-8087-6D6ADFA67E7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2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C330-7B52-47BC-B75E-5B02F9FC5FF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6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C713-5246-4920-A483-FBA05F23BE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2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5C24-4B2A-4089-B015-F146B75EA6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39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9920-A76B-4D0F-88C6-65CD8DCE9E1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8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87DD-426E-455C-87EE-32BC34A16E2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8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CC8C-0DD3-4901-B7E2-F41F5C9349F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F719-96C4-4E6B-A269-B46E138B11B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0E82-9024-4B2A-A3EA-980956E0AC6B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0985-AF9E-400B-AC96-CF9FF7A3B45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2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B3BB-D141-42F4-B06C-86627AF14D86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9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2A17-BE5D-47FF-A5B9-586201CE948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5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4F46-F4CB-4D03-A3B1-9390D517B359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0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E8C2-964B-4589-A95A-A6D7BBF7349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239F-BF94-4D25-B40D-0C5DEC9E473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9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5DB5-F508-4EFE-B1AB-46674FE35BC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1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D567-5CDD-4257-9D43-85EFC004E06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9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056CA5-5E65-4727-A4A9-F537B8DD70F0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8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TURİZM </a:t>
            </a: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PAZARLAMASINDA GÜNCEL YALAŞIMLAR</a:t>
            </a:r>
            <a:endParaRPr lang="tr-TR" altLang="tr-TR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pPr eaLnBrk="1" hangingPunct="1"/>
            <a:r>
              <a:rPr lang="tr-TR" altLang="tr-TR" sz="3200" smtClean="0"/>
              <a:t>Emir Hilmi Üner</a:t>
            </a:r>
          </a:p>
        </p:txBody>
      </p:sp>
    </p:spTree>
    <p:extLst>
      <p:ext uri="{BB962C8B-B14F-4D97-AF65-F5344CB8AC3E}">
        <p14:creationId xmlns:p14="http://schemas.microsoft.com/office/powerpoint/2010/main" val="190027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dirty="0">
                <a:solidFill>
                  <a:srgbClr val="C00000"/>
                </a:solidFill>
                <a:latin typeface="+mn-lt"/>
              </a:rPr>
              <a:t>Pazarlama İle İlgili </a:t>
            </a:r>
            <a:r>
              <a:rPr lang="tr-TR" altLang="tr-TR" dirty="0" smtClean="0">
                <a:solidFill>
                  <a:srgbClr val="C00000"/>
                </a:solidFill>
                <a:latin typeface="+mn-lt"/>
              </a:rPr>
              <a:t>Temel Kavramlar</a:t>
            </a:r>
            <a:endParaRPr lang="tr-TR" alt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600" smtClean="0">
                <a:solidFill>
                  <a:srgbClr val="FF0000"/>
                </a:solidFill>
              </a:rPr>
              <a:t>İhtiyaç:</a:t>
            </a:r>
            <a:r>
              <a:rPr lang="tr-TR" altLang="tr-TR" sz="3600" smtClean="0"/>
              <a:t> İnsanların hayatlarını sürdürebilmelerini sağlayan gereksinimleridir. İhtiyaçlar giderildiğinde insana  mutluluk ve tatmin sağlarlar.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600" smtClean="0">
                <a:solidFill>
                  <a:srgbClr val="FF0000"/>
                </a:solidFill>
              </a:rPr>
              <a:t>İstek:</a:t>
            </a:r>
            <a:r>
              <a:rPr lang="tr-TR" altLang="tr-TR" sz="3600" smtClean="0"/>
              <a:t> İhtiyaçlardan doğan tüketim (mal ve ürün satın alma) eğilimidir. </a:t>
            </a:r>
          </a:p>
        </p:txBody>
      </p:sp>
    </p:spTree>
    <p:extLst>
      <p:ext uri="{BB962C8B-B14F-4D97-AF65-F5344CB8AC3E}">
        <p14:creationId xmlns:p14="http://schemas.microsoft.com/office/powerpoint/2010/main" val="19392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  <a:solidFill>
                  <a:srgbClr val="C00000"/>
                </a:solidFill>
              </a:rPr>
              <a:t>Temel Kavramlar</a:t>
            </a:r>
            <a:endParaRPr lang="tr-TR" altLang="tr-TR" smtClean="0">
              <a:ln>
                <a:noFill/>
              </a:ln>
            </a:endParaRPr>
          </a:p>
        </p:txBody>
      </p:sp>
      <p:sp>
        <p:nvSpPr>
          <p:cNvPr id="18435" name="İçerik Yer Tutucusu 2"/>
          <p:cNvSpPr>
            <a:spLocks noGrp="1"/>
          </p:cNvSpPr>
          <p:nvPr>
            <p:ph idx="1"/>
          </p:nvPr>
        </p:nvSpPr>
        <p:spPr>
          <a:xfrm>
            <a:off x="661988" y="2133600"/>
            <a:ext cx="10868025" cy="4583113"/>
          </a:xfrm>
        </p:spPr>
        <p:txBody>
          <a:bodyPr/>
          <a:lstStyle/>
          <a:p>
            <a:r>
              <a:rPr lang="tr-TR" altLang="tr-TR" sz="4400" smtClean="0">
                <a:solidFill>
                  <a:srgbClr val="C00000"/>
                </a:solidFill>
              </a:rPr>
              <a:t>Ürün: </a:t>
            </a:r>
            <a:r>
              <a:rPr lang="tr-TR" altLang="tr-TR" sz="4000" smtClean="0">
                <a:solidFill>
                  <a:schemeClr val="tx1"/>
                </a:solidFill>
              </a:rPr>
              <a:t>Tüketicilerin ihtiyaçlarını karşılamak için üretilen ve pazara sunulan mal ve hizmetlerdir.</a:t>
            </a:r>
          </a:p>
          <a:p>
            <a:r>
              <a:rPr lang="tr-TR" altLang="tr-TR" sz="4000" smtClean="0">
                <a:solidFill>
                  <a:srgbClr val="C00000"/>
                </a:solidFill>
              </a:rPr>
              <a:t>Mal: </a:t>
            </a:r>
            <a:r>
              <a:rPr lang="tr-TR" altLang="tr-TR" sz="4000" smtClean="0">
                <a:solidFill>
                  <a:schemeClr val="tx1"/>
                </a:solidFill>
              </a:rPr>
              <a:t>Tüketicilerin ihtiyaçlarını karşılamak için üretilen fiziksel ve somut nitelikteki ürünlerdir.</a:t>
            </a:r>
          </a:p>
          <a:p>
            <a:r>
              <a:rPr lang="tr-TR" altLang="tr-TR" sz="4000" smtClean="0">
                <a:solidFill>
                  <a:srgbClr val="C00000"/>
                </a:solidFill>
              </a:rPr>
              <a:t>Hizmet: </a:t>
            </a:r>
            <a:r>
              <a:rPr lang="tr-TR" altLang="tr-TR" sz="4000" smtClean="0">
                <a:solidFill>
                  <a:schemeClr val="tx1"/>
                </a:solidFill>
              </a:rPr>
              <a:t>Tüketicilerin ihtiyaçlarını karşılamak için üretilen soyut nitelikteki ürünlerdir.</a:t>
            </a:r>
          </a:p>
          <a:p>
            <a:endParaRPr lang="tr-TR" altLang="tr-TR" sz="440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8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ln>
                  <a:noFill/>
                </a:ln>
                <a:solidFill>
                  <a:srgbClr val="C00000"/>
                </a:solidFill>
              </a:rPr>
              <a:t>Pazarlama İle İlgili Temel Kavramlar</a:t>
            </a:r>
            <a:endParaRPr lang="tr-TR" altLang="tr-TR" smtClean="0">
              <a:ln>
                <a:noFill/>
              </a:ln>
            </a:endParaRPr>
          </a:p>
        </p:txBody>
      </p:sp>
      <p:sp>
        <p:nvSpPr>
          <p:cNvPr id="1945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B15E28"/>
              </a:buClr>
            </a:pPr>
            <a:r>
              <a:rPr lang="tr-TR" altLang="tr-TR" sz="3600" smtClean="0">
                <a:solidFill>
                  <a:srgbClr val="FF0000"/>
                </a:solidFill>
              </a:rPr>
              <a:t>Talep:</a:t>
            </a:r>
            <a:r>
              <a:rPr lang="tr-TR" altLang="tr-TR" sz="3600" smtClean="0"/>
              <a:t> Satın alma gücüne sahip tüketicilerin satın almak istedikleri mal ve hizmetlerdir. </a:t>
            </a:r>
          </a:p>
          <a:p>
            <a:pPr algn="just" eaLnBrk="1" hangingPunct="1">
              <a:lnSpc>
                <a:spcPct val="90000"/>
              </a:lnSpc>
              <a:buClr>
                <a:srgbClr val="B15E28"/>
              </a:buClr>
            </a:pPr>
            <a:r>
              <a:rPr lang="tr-TR" altLang="tr-TR" sz="3600" smtClean="0">
                <a:solidFill>
                  <a:srgbClr val="FF0000"/>
                </a:solidFill>
              </a:rPr>
              <a:t>Arz:</a:t>
            </a:r>
            <a:r>
              <a:rPr lang="tr-TR" altLang="tr-TR" sz="3600" smtClean="0"/>
              <a:t> Tüketicilerin talebini karşılamak amacıyla üreticiler tarafından pazara sunulan mal ve hizmetlerdir. </a:t>
            </a:r>
            <a:endParaRPr lang="tr-TR" altLang="tr-TR" sz="3200" smtClean="0"/>
          </a:p>
        </p:txBody>
      </p:sp>
    </p:spTree>
    <p:extLst>
      <p:ext uri="{BB962C8B-B14F-4D97-AF65-F5344CB8AC3E}">
        <p14:creationId xmlns:p14="http://schemas.microsoft.com/office/powerpoint/2010/main" val="20272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ln>
                  <a:noFill/>
                </a:ln>
                <a:solidFill>
                  <a:srgbClr val="C00000"/>
                </a:solidFill>
              </a:rPr>
              <a:t>Pazarlama İle İlgili Temel Kavramlar</a:t>
            </a:r>
            <a:endParaRPr lang="tr-TR" altLang="tr-TR" smtClean="0">
              <a:ln>
                <a:noFill/>
              </a:ln>
            </a:endParaRPr>
          </a:p>
        </p:txBody>
      </p:sp>
      <p:sp>
        <p:nvSpPr>
          <p:cNvPr id="20483" name="İçerik Yer Tutucusu 2"/>
          <p:cNvSpPr>
            <a:spLocks noGrp="1"/>
          </p:cNvSpPr>
          <p:nvPr>
            <p:ph idx="1"/>
          </p:nvPr>
        </p:nvSpPr>
        <p:spPr>
          <a:xfrm>
            <a:off x="1295400" y="2557463"/>
            <a:ext cx="10210800" cy="3317875"/>
          </a:xfrm>
        </p:spPr>
        <p:txBody>
          <a:bodyPr/>
          <a:lstStyle/>
          <a:p>
            <a:pPr eaLnBrk="1" hangingPunct="1"/>
            <a:r>
              <a:rPr lang="tr-TR" altLang="tr-TR" sz="3900" smtClean="0">
                <a:solidFill>
                  <a:srgbClr val="FF0000"/>
                </a:solidFill>
              </a:rPr>
              <a:t>Pazar: </a:t>
            </a:r>
            <a:r>
              <a:rPr lang="tr-TR" altLang="tr-TR" sz="3900" smtClean="0"/>
              <a:t>Tüketici (talep) ve üreticilerin (arz) satış ve satın alma amacıyla karşı karşıya geldikleri ortamdır*.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smtClean="0">
              <a:solidFill>
                <a:srgbClr val="FF0000"/>
              </a:solidFill>
            </a:endParaRPr>
          </a:p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2018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ln>
                  <a:noFill/>
                </a:ln>
                <a:solidFill>
                  <a:srgbClr val="C00000"/>
                </a:solidFill>
              </a:rPr>
              <a:t>Pazarlama İle İlgili Temel Kavramlar</a:t>
            </a:r>
            <a:endParaRPr lang="tr-TR" altLang="tr-TR" smtClean="0">
              <a:ln>
                <a:noFill/>
              </a:ln>
            </a:endParaRPr>
          </a:p>
        </p:txBody>
      </p:sp>
      <p:sp>
        <p:nvSpPr>
          <p:cNvPr id="21507" name="İçerik Yer Tutucusu 2"/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3690937"/>
          </a:xfrm>
        </p:spPr>
        <p:txBody>
          <a:bodyPr/>
          <a:lstStyle/>
          <a:p>
            <a:pPr eaLnBrk="1" hangingPunct="1"/>
            <a:r>
              <a:rPr lang="tr-TR" altLang="tr-TR" sz="3600" smtClean="0">
                <a:solidFill>
                  <a:srgbClr val="FF0000"/>
                </a:solidFill>
              </a:rPr>
              <a:t>Memnuniyet:</a:t>
            </a:r>
            <a:r>
              <a:rPr lang="tr-TR" altLang="tr-TR" sz="3600" smtClean="0"/>
              <a:t> Ürünün (mal yada hizmet) müşteri beklentilerini karşılama düzeyidir*</a:t>
            </a:r>
          </a:p>
          <a:p>
            <a:pPr eaLnBrk="1" hangingPunct="1"/>
            <a:endParaRPr lang="tr-TR" altLang="tr-TR" sz="3600" smtClean="0"/>
          </a:p>
          <a:p>
            <a:pPr eaLnBrk="1" hangingPunct="1"/>
            <a:r>
              <a:rPr lang="tr-TR" altLang="tr-TR" sz="3600" smtClean="0">
                <a:solidFill>
                  <a:srgbClr val="FF0000"/>
                </a:solidFill>
              </a:rPr>
              <a:t>Kalite</a:t>
            </a:r>
            <a:r>
              <a:rPr lang="tr-TR" altLang="tr-TR" sz="3600" smtClean="0"/>
              <a:t> Müşteri ihtiyaçlarını karşılayan ürünün ya da hizmetin niteliklerinin toplamıdır.</a:t>
            </a:r>
          </a:p>
        </p:txBody>
      </p:sp>
    </p:spTree>
    <p:extLst>
      <p:ext uri="{BB962C8B-B14F-4D97-AF65-F5344CB8AC3E}">
        <p14:creationId xmlns:p14="http://schemas.microsoft.com/office/powerpoint/2010/main" val="10613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Pazarlamanın Tanımı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438400"/>
            <a:ext cx="10972800" cy="4144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smtClean="0"/>
              <a:t>Pazarlama en basit tanımıyla; iki veya daha fazla taraf arasında gerçekleşen bir değişim sürecidir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smtClean="0"/>
              <a:t>Pazarlamayı, tüketicilerin istek ve ihtiyaçları doğrultusunda üretilen mal veya hizmetlerin, üretim sürecinden başlayarak satış sonrası desteği de kapsayan bir değiş tokuş süreci olarak tanımlamak mümkündür. </a:t>
            </a:r>
          </a:p>
        </p:txBody>
      </p:sp>
    </p:spTree>
    <p:extLst>
      <p:ext uri="{BB962C8B-B14F-4D97-AF65-F5344CB8AC3E}">
        <p14:creationId xmlns:p14="http://schemas.microsoft.com/office/powerpoint/2010/main" val="2048118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Pazarlamaya Giriş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438400"/>
            <a:ext cx="10744200" cy="4038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smtClean="0"/>
              <a:t>Pazarlama faaliyetleri pazar* (piyasa) adı verilen ve çeşitli öğelerden oluşan bir pazarlama sistemi içinde gerçekleşir. Bu sistemin işleyişinde en genel halde üç grup aktör rol oynamaktadır. Bunlar;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smtClean="0"/>
              <a:t>Üreticiler,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smtClean="0"/>
              <a:t>Tüketiciler,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smtClean="0"/>
              <a:t>Aracılardır</a:t>
            </a:r>
          </a:p>
        </p:txBody>
      </p:sp>
    </p:spTree>
    <p:extLst>
      <p:ext uri="{BB962C8B-B14F-4D97-AF65-F5344CB8AC3E}">
        <p14:creationId xmlns:p14="http://schemas.microsoft.com/office/powerpoint/2010/main" val="1303435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ln>
                  <a:noFill/>
                </a:ln>
              </a:rPr>
              <a:t>Pazarı (Piyasayı) Oluşturan Öğeler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557463"/>
            <a:ext cx="10210800" cy="331787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90000"/>
              </a:lnSpc>
              <a:buClr>
                <a:srgbClr val="B15E28"/>
              </a:buClr>
              <a:buFont typeface="Arial"/>
              <a:buNone/>
              <a:defRPr/>
            </a:pPr>
            <a:r>
              <a:rPr lang="tr-TR" altLang="tr-TR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Üreticiler:</a:t>
            </a:r>
            <a:r>
              <a:rPr lang="tr-TR" alt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  <a:p>
            <a:pPr algn="just" eaLnBrk="1" fontAlgn="auto" hangingPunct="1">
              <a:lnSpc>
                <a:spcPct val="90000"/>
              </a:lnSpc>
              <a:buClr>
                <a:srgbClr val="B15E28"/>
              </a:buClr>
              <a:buFont typeface="Arial"/>
              <a:buChar char="•"/>
              <a:defRPr/>
            </a:pPr>
            <a:r>
              <a:rPr lang="tr-TR" alt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</a:t>
            </a:r>
            <a:r>
              <a:rPr lang="tr-TR" alt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azarlama </a:t>
            </a:r>
            <a:r>
              <a:rPr lang="tr-TR" alt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sisteminin birinci öğesi olup pazarın ihtiyacı olan mal ve hizmetleri üretim faktörlerini bir araya getirerek üreten </a:t>
            </a:r>
            <a:r>
              <a:rPr lang="tr-TR" alt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taraftır</a:t>
            </a:r>
            <a:r>
              <a:rPr lang="tr-TR" alt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r>
              <a:rPr lang="tr-TR" alt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Üreticilerin başlıca </a:t>
            </a:r>
            <a:r>
              <a:rPr lang="tr-TR" alt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amaçları ise kar </a:t>
            </a:r>
            <a:r>
              <a:rPr lang="tr-TR" alt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elde etmektir.</a:t>
            </a:r>
            <a:endParaRPr lang="tr-TR" altLang="tr-TR" sz="3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262</Words>
  <Application>Microsoft Office PowerPoint</Application>
  <PresentationFormat>Geniş ekran</PresentationFormat>
  <Paragraphs>31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Organik</vt:lpstr>
      <vt:lpstr>TURİZM PAZARLAMASINDA GÜNCEL YALAŞIMLAR</vt:lpstr>
      <vt:lpstr>Pazarlama İle İlgili Temel Kavramlar</vt:lpstr>
      <vt:lpstr>Temel Kavramlar</vt:lpstr>
      <vt:lpstr>Pazarlama İle İlgili Temel Kavramlar</vt:lpstr>
      <vt:lpstr>Pazarlama İle İlgili Temel Kavramlar</vt:lpstr>
      <vt:lpstr>Pazarlama İle İlgili Temel Kavramlar</vt:lpstr>
      <vt:lpstr>Pazarlamanın Tanımı</vt:lpstr>
      <vt:lpstr>Pazarlamaya Giriş</vt:lpstr>
      <vt:lpstr>Pazarı (Piyasayı) Oluşturan Öğeler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TURİZM PAZARLAMASINDA GÜNCEL YALAŞIMLAR</dc:title>
  <dc:creator>emir üner</dc:creator>
  <cp:lastModifiedBy>emir üner</cp:lastModifiedBy>
  <cp:revision>1</cp:revision>
  <dcterms:created xsi:type="dcterms:W3CDTF">2017-10-29T11:58:33Z</dcterms:created>
  <dcterms:modified xsi:type="dcterms:W3CDTF">2017-10-29T12:02:17Z</dcterms:modified>
</cp:coreProperties>
</file>