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>
                <a:latin typeface="Garamond" panose="02020404030301010803" pitchFamily="18" charset="0"/>
              </a:rPr>
              <a:t>ULS0104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 smtClean="0"/>
              <a:t>Sorular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11 Eylül dünya tarihinde bir dönüm noktası mıdır?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Savaş’ın kazananı var mı?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 dünyayı daha güvenli mi kıldı?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Soğuk Savaş’tan kaçınılabilir miydi?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Hitler olmasaydı İkinci Dünya Savaşı çıkar mıydı?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1900 öncesi dünyada Avrupa neden ve nasıl başat bir etkiye sahipti?</a:t>
            </a:r>
          </a:p>
          <a:p>
            <a:pPr>
              <a:spcBef>
                <a:spcPts val="0"/>
              </a:spcBef>
            </a:pPr>
            <a:r>
              <a:rPr lang="tr-TR" sz="1600" dirty="0" smtClean="0">
                <a:latin typeface="Garamond" panose="02020404030301010803" pitchFamily="18" charset="0"/>
              </a:rPr>
              <a:t>1871’deki bütünleşmenin ardından Almanya ne bakımdan ve neden bir sorun oldu?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IV.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Küresel Politika Öncesi-II</a:t>
            </a:r>
          </a:p>
          <a:p>
            <a:pPr indent="0" algn="ctr">
              <a:buNone/>
            </a:pP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2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Tarihsel Bağlam’’,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55-83.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/>
              <a:t>Küresel </a:t>
            </a:r>
            <a:r>
              <a:rPr lang="tr-TR" sz="2000" dirty="0" err="1" smtClean="0"/>
              <a:t>Polİtİka</a:t>
            </a:r>
            <a:r>
              <a:rPr lang="tr-TR" sz="2000" dirty="0" smtClean="0"/>
              <a:t> </a:t>
            </a:r>
            <a:r>
              <a:rPr lang="tr-TR" sz="2000" dirty="0" err="1" smtClean="0"/>
              <a:t>Öncesİ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>
                <a:latin typeface="+mn-lt"/>
              </a:rPr>
              <a:t>Kavramlar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Batı: Avrupa mirasına sahip toplumları ifade eder. Bu mirasın kökenleri Yahudi-Hristiyan dini ile modern çağda liberalizmin fikir ve değerleri tarafından şekillendirilen klasik Yunan ve Roma öğretisinde yatar. </a:t>
            </a:r>
            <a:endParaRPr lang="tr-TR" sz="1600" dirty="0" smtClean="0"/>
          </a:p>
          <a:p>
            <a:pPr algn="just"/>
            <a:r>
              <a:rPr lang="tr-TR" sz="1600" dirty="0"/>
              <a:t>Modernleşme: Genellikle ekonomik ilerleme, teknolojik gelişme ve siyasi ve toplumsal yaşamın rasyonel örgütlenmesini ima eden süreç. </a:t>
            </a:r>
          </a:p>
          <a:p>
            <a:pPr algn="just"/>
            <a:r>
              <a:rPr lang="tr-TR" sz="1600" dirty="0"/>
              <a:t>Rönesans: Öğrenme ve sanatta önemli gelişmeler kat etmiş klasik Yunan ve Roma’ya yeniden ilgi duyulmasından ilham alan kültürel hareket. 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400" dirty="0"/>
              <a:t>Küresel </a:t>
            </a:r>
            <a:r>
              <a:rPr lang="tr-TR" sz="2400" dirty="0" err="1"/>
              <a:t>Polİtİka</a:t>
            </a:r>
            <a:r>
              <a:rPr lang="tr-TR" sz="2400" dirty="0"/>
              <a:t> </a:t>
            </a:r>
            <a:r>
              <a:rPr lang="tr-TR" sz="2400" dirty="0" err="1"/>
              <a:t>Öncesİ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cap="none" dirty="0"/>
              <a:t>Kavramlar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2600" dirty="0"/>
              <a:t>Aydınlanma: Akıl ve ilerleme adına siyaset, bilim ve dine dair geleneksel inanışları sorgulayan entelektüel bir hareket. </a:t>
            </a:r>
            <a:endParaRPr lang="tr-TR" sz="2600" dirty="0" smtClean="0"/>
          </a:p>
          <a:p>
            <a:pPr algn="just">
              <a:spcBef>
                <a:spcPts val="0"/>
              </a:spcBef>
            </a:pPr>
            <a:r>
              <a:rPr lang="tr-TR" sz="2600" dirty="0"/>
              <a:t>Total Savaş: Geniş kapsamlı zorunlu askerliği, ekonominin askeri amaçlara yönlendirilmesini ve sivil veya askeri düşman hedeflerinin kitlesel tahribatı yoluyla koşulsuz teslim amacını kapsayan ve toplumu her açıdan içine katan savaş. </a:t>
            </a:r>
          </a:p>
          <a:p>
            <a:pPr algn="just">
              <a:spcBef>
                <a:spcPts val="0"/>
              </a:spcBef>
            </a:pPr>
            <a:r>
              <a:rPr lang="tr-TR" sz="2600" dirty="0"/>
              <a:t>Şovenizm: Ulusal şovenizmde olduğu gibi genellikle üstünlük inancına dayalı olarak bir amaç yada gruba sorgusuzca ve düşünmeden bağlanma. </a:t>
            </a:r>
          </a:p>
          <a:p>
            <a:pPr>
              <a:spcBef>
                <a:spcPts val="0"/>
              </a:spcBef>
            </a:pPr>
            <a:endParaRPr lang="tr-TR" sz="3200" dirty="0"/>
          </a:p>
          <a:p>
            <a:pPr>
              <a:spcBef>
                <a:spcPts val="0"/>
              </a:spcBef>
            </a:pPr>
            <a:endParaRPr lang="tr-TR" sz="29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sz="2000" dirty="0"/>
              <a:t>Otarşi: Ekonomik kaynakların güvence altına alınması ve diğer devletlere olan ekonomik bağımlılığın azaltılması amacına yönelik ve genellikle yayılmacılık ve fetihle ilişkilendirilen ekonomik kendine yeterlilik</a:t>
            </a:r>
            <a:r>
              <a:rPr lang="tr-TR" sz="2000" dirty="0" smtClean="0"/>
              <a:t>.</a:t>
            </a:r>
          </a:p>
          <a:p>
            <a:pPr algn="just"/>
            <a:r>
              <a:rPr lang="tr-TR" sz="2000" dirty="0"/>
              <a:t>Yatıştırma: Savaştan kaçınma ve politik amaçlarını değiştireceği ümidiyle saldırgana ödünler vermeye dayalı dış politika stratejisi.</a:t>
            </a:r>
          </a:p>
          <a:p>
            <a:pPr algn="just"/>
            <a:r>
              <a:rPr lang="tr-TR" sz="2000" dirty="0"/>
              <a:t>Sosyal </a:t>
            </a:r>
            <a:r>
              <a:rPr lang="tr-TR" sz="2000" dirty="0" err="1"/>
              <a:t>Darwinizm</a:t>
            </a:r>
            <a:r>
              <a:rPr lang="tr-TR" sz="2000" dirty="0"/>
              <a:t>: Toplumsal varoluşun </a:t>
            </a:r>
            <a:r>
              <a:rPr lang="tr-TR" sz="2000" dirty="0" err="1"/>
              <a:t>uluslarası</a:t>
            </a:r>
            <a:r>
              <a:rPr lang="tr-TR" sz="2000" dirty="0"/>
              <a:t> çatışma ve muhtemelen savaşın kaçınılmaz olduğu anlamında en güçlü olanın hayatta kalması ilkesiyle rekabet veya mücadele tarafından tanımlandığı inancı.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1700" dirty="0"/>
              <a:t>Üçüncü dünya: Soğuk savaş döneminde batı ve doğu bloklarına girmeyen dünyayı ifade eder. Üçüncü dünya bu anlamda bağlantısızdır. Ekonomik bağımlılığı ve yaygın fakirlik sorununu çağrıştırması nedeniyle aşağılayıcı çağrışımla yapar. </a:t>
            </a:r>
            <a:endParaRPr lang="tr-TR" sz="1700" dirty="0" smtClean="0"/>
          </a:p>
          <a:p>
            <a:pPr algn="just">
              <a:spcBef>
                <a:spcPts val="0"/>
              </a:spcBef>
            </a:pPr>
            <a:r>
              <a:rPr lang="tr-TR" sz="1700" dirty="0"/>
              <a:t>Süper güç: Geleneksel büyük güçten daha fazla güce sahip olmayı ifade eder. Küresel erişim, kendi bloğunda başat olma, nükleer silahlar dahil üstün askeri kapasite.</a:t>
            </a:r>
          </a:p>
          <a:p>
            <a:pPr algn="just">
              <a:spcBef>
                <a:spcPts val="0"/>
              </a:spcBef>
            </a:pPr>
            <a:r>
              <a:rPr lang="tr-TR" sz="1700" dirty="0" err="1"/>
              <a:t>Brinkmanship</a:t>
            </a:r>
            <a:r>
              <a:rPr lang="tr-TR" sz="1700" dirty="0"/>
              <a:t>: Rakibi geri adım atmaya ikna etmek amacıyla anlaşmazlığı savaşı bile riske edecek noktaya kadar tırmandırma stratejisi. </a:t>
            </a:r>
          </a:p>
          <a:p>
            <a:pPr>
              <a:spcBef>
                <a:spcPts val="0"/>
              </a:spcBef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1600" dirty="0"/>
              <a:t>Karşılıklı kesin yıkım: İki tarafın da yok edilemeyen bir ikinci vuruş kapasitesine sahip olduğu ve herhangi bir tarafın nükleer bir saldırısının yalnızca kendi yıkımını kesinleştirdiği bir durum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dirty="0"/>
              <a:t>Detant: Gevşeme, yumuşama. Başlangıçta rakip olan devletler arasındaki gerilimin gevşemesi. Genellikle soğuk savaşın bir aşamasını ifade etmek için kullanılır. </a:t>
            </a:r>
            <a:endParaRPr lang="tr-TR" sz="1600" dirty="0" smtClean="0"/>
          </a:p>
          <a:p>
            <a:pPr algn="just"/>
            <a:r>
              <a:rPr lang="tr-TR" sz="1600" dirty="0"/>
              <a:t>Otokrasi: Siyasi gücün tek bir yönetici ve tipik olarak </a:t>
            </a:r>
            <a:r>
              <a:rPr lang="tr-TR" sz="1600" dirty="0" err="1"/>
              <a:t>monarkın</a:t>
            </a:r>
            <a:r>
              <a:rPr lang="tr-TR" sz="1600" dirty="0"/>
              <a:t> elinde toplanmasıdır</a:t>
            </a:r>
            <a:r>
              <a:rPr lang="tr-TR" sz="1600" dirty="0" smtClean="0"/>
              <a:t>.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 err="1"/>
              <a:t>Perestroika</a:t>
            </a:r>
            <a:r>
              <a:rPr lang="tr-TR" sz="1600" dirty="0"/>
              <a:t>: Yeniden yapılanma.  Sovyetler birliğinin merkezi veya planlı ekonomisinde piyasa reformları yapılmasını anlatmak için kullanılır. </a:t>
            </a:r>
            <a:endParaRPr lang="tr-TR" sz="1600" dirty="0" smtClean="0"/>
          </a:p>
          <a:p>
            <a:pPr algn="just"/>
            <a:r>
              <a:rPr lang="tr-TR" sz="1600" dirty="0"/>
              <a:t>Glasnost: Açıklık. Sovyetler birliğinde tek parti </a:t>
            </a:r>
            <a:r>
              <a:rPr lang="tr-TR" sz="1600" dirty="0" smtClean="0"/>
              <a:t>komünist </a:t>
            </a:r>
            <a:r>
              <a:rPr lang="tr-TR" sz="1600" dirty="0"/>
              <a:t>devleti bağlamında ifade özgürlüğü belirtmek için kullanılmıştır. </a:t>
            </a:r>
          </a:p>
          <a:p>
            <a:pPr algn="just"/>
            <a:r>
              <a:rPr lang="tr-TR" sz="1600" dirty="0"/>
              <a:t>Brejnev Doktrini: </a:t>
            </a:r>
            <a:r>
              <a:rPr lang="tr-TR" sz="1600" dirty="0" err="1" smtClean="0"/>
              <a:t>Leonid</a:t>
            </a:r>
            <a:r>
              <a:rPr lang="tr-TR" sz="1600" dirty="0" smtClean="0"/>
              <a:t> </a:t>
            </a:r>
            <a:r>
              <a:rPr lang="tr-TR" sz="1600" dirty="0"/>
              <a:t>Brejnev tarafından 1968’de ilan edilen ve Varşova Paktı üyelerinin yalnızca kısmi egemenliğe sahip olduğunu savunan ve olası Sovyet müdahalesini </a:t>
            </a:r>
            <a:r>
              <a:rPr lang="tr-TR" sz="1600" dirty="0" err="1"/>
              <a:t>haklılaştıran</a:t>
            </a:r>
            <a:r>
              <a:rPr lang="tr-TR" sz="1600" dirty="0"/>
              <a:t> doktrin.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Küresel </a:t>
            </a:r>
            <a:r>
              <a:rPr lang="tr-TR" sz="2000" dirty="0" err="1"/>
              <a:t>Polİtİka</a:t>
            </a:r>
            <a:r>
              <a:rPr lang="tr-TR" sz="2000" dirty="0"/>
              <a:t> </a:t>
            </a:r>
            <a:r>
              <a:rPr lang="tr-TR" sz="2000" dirty="0" err="1"/>
              <a:t>Öncesİ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Kapitalist çevreleme: Rus iç savaşı sırasında geliştirilen ve kapitalist devletlerin </a:t>
            </a:r>
            <a:r>
              <a:rPr lang="tr-TR" sz="1600" dirty="0" smtClean="0"/>
              <a:t>komünizmi </a:t>
            </a:r>
            <a:r>
              <a:rPr lang="tr-TR" sz="1600" dirty="0"/>
              <a:t>yıkmak amacıyla aktif bir biçimde Sovyetler </a:t>
            </a:r>
            <a:r>
              <a:rPr lang="tr-TR" sz="1600" dirty="0" smtClean="0"/>
              <a:t>Birliği’nin </a:t>
            </a:r>
            <a:r>
              <a:rPr lang="tr-TR" sz="1600" dirty="0"/>
              <a:t>düzenini bozmaya çalıştığını savunana bir teori. </a:t>
            </a:r>
            <a:endParaRPr lang="tr-TR" sz="1600" dirty="0" smtClean="0"/>
          </a:p>
          <a:p>
            <a:r>
              <a:rPr lang="tr-TR" sz="1600" dirty="0" smtClean="0"/>
              <a:t>Tampon bölge: Potansiyel hasımlar arasında yer alan ve özellikle kara temelli saldırı olasılığını azaltan bölge, devlet veya devletler grubu.</a:t>
            </a:r>
          </a:p>
          <a:p>
            <a:r>
              <a:rPr lang="tr-TR" sz="1600" dirty="0" smtClean="0"/>
              <a:t>Belle </a:t>
            </a:r>
            <a:r>
              <a:rPr lang="tr-TR" sz="1600" dirty="0" err="1" smtClean="0"/>
              <a:t>époque</a:t>
            </a:r>
            <a:r>
              <a:rPr lang="tr-TR" sz="1600" dirty="0" smtClean="0"/>
              <a:t>: Güzel Çağ. Avrupa’da 19. Yüzyıl’ın sonuyla, Birinci Dünya Savaşı arasındaki barış dönemi. Altın Çağ olarak da bilinir.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751</TotalTime>
  <Words>628</Words>
  <Application>Microsoft Office PowerPoint</Application>
  <PresentationFormat>Ekran Gösterisi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ULS0104  UluslararasI Polİtİka-I</vt:lpstr>
      <vt:lpstr>IV. hafta</vt:lpstr>
      <vt:lpstr>Küresel Polİtİka Öncesİ Kavramlar</vt:lpstr>
      <vt:lpstr> 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Kavramlar</vt:lpstr>
      <vt:lpstr>Küresel Polİtİka Öncesİ Sorular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202</cp:revision>
  <dcterms:created xsi:type="dcterms:W3CDTF">2018-02-05T17:47:31Z</dcterms:created>
  <dcterms:modified xsi:type="dcterms:W3CDTF">2020-01-12T23:37:21Z</dcterms:modified>
</cp:coreProperties>
</file>