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1" r:id="rId5"/>
    <p:sldId id="259" r:id="rId6"/>
    <p:sldId id="260" r:id="rId7"/>
    <p:sldId id="264" r:id="rId8"/>
    <p:sldId id="262" r:id="rId9"/>
    <p:sldId id="263" r:id="rId10"/>
    <p:sldId id="265" r:id="rId11"/>
    <p:sldId id="266" r:id="rId12"/>
    <p:sldId id="267"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729"/>
  </p:normalViewPr>
  <p:slideViewPr>
    <p:cSldViewPr>
      <p:cViewPr varScale="1">
        <p:scale>
          <a:sx n="109" d="100"/>
          <a:sy n="109" d="100"/>
        </p:scale>
        <p:origin x="1720" y="1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0" name="Rectangle 9"/>
          <p:cNvSpPr/>
          <p:nvPr/>
        </p:nvSpPr>
        <p:spPr>
          <a:xfrm>
            <a:off x="1007534" y="0"/>
            <a:ext cx="5898825"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6906359"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958856" y="3428999"/>
            <a:ext cx="4138550" cy="2268559"/>
          </a:xfrm>
        </p:spPr>
        <p:txBody>
          <a:bodyPr anchor="t">
            <a:normAutofit/>
          </a:bodyPr>
          <a:lstStyle>
            <a:lvl1pPr algn="r">
              <a:defRPr sz="4200"/>
            </a:lvl1pPr>
          </a:lstStyle>
          <a:p>
            <a:r>
              <a:rPr lang="tr-TR"/>
              <a:t>Asıl başlık stilini düzenlemek için tıklayın</a:t>
            </a:r>
            <a:endParaRPr lang="en-US" dirty="0"/>
          </a:p>
        </p:txBody>
      </p:sp>
      <p:sp>
        <p:nvSpPr>
          <p:cNvPr id="3" name="Subtitle 2"/>
          <p:cNvSpPr>
            <a:spLocks noGrp="1"/>
          </p:cNvSpPr>
          <p:nvPr>
            <p:ph type="subTitle" idx="1"/>
          </p:nvPr>
        </p:nvSpPr>
        <p:spPr>
          <a:xfrm>
            <a:off x="2131292" y="2268787"/>
            <a:ext cx="3966114" cy="1160213"/>
          </a:xfrm>
        </p:spPr>
        <p:txBody>
          <a:bodyPr tIns="0" anchor="b">
            <a:normAutofit/>
          </a:bodyPr>
          <a:lstStyle>
            <a:lvl1pPr marL="0" indent="0" algn="r">
              <a:buNone/>
              <a:defRPr sz="1600" b="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D9F75050-0E15-4C5B-92B0-66D068882F1F}" type="datetimeFigureOut">
              <a:rPr lang="tr-TR" smtClean="0"/>
              <a:pPr/>
              <a:t>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rIns="45720"/>
          <a:lstStyle/>
          <a:p>
            <a:fld id="{B1DEFA8C-F947-479F-BE07-76B6B3F80BF1}" type="slidenum">
              <a:rPr lang="tr-TR" smtClean="0"/>
              <a:pPr/>
              <a:t>‹#›</a:t>
            </a:fld>
            <a:endParaRPr lang="tr-TR"/>
          </a:p>
        </p:txBody>
      </p:sp>
      <p:sp>
        <p:nvSpPr>
          <p:cNvPr id="24" name="TextBox 23"/>
          <p:cNvSpPr txBox="1"/>
          <p:nvPr/>
        </p:nvSpPr>
        <p:spPr>
          <a:xfrm>
            <a:off x="1641440" y="3262168"/>
            <a:ext cx="311727" cy="430887"/>
          </a:xfrm>
          <a:prstGeom prst="rect">
            <a:avLst/>
          </a:prstGeom>
          <a:noFill/>
        </p:spPr>
        <p:txBody>
          <a:bodyPr wrap="square" rtlCol="0">
            <a:spAutoFit/>
          </a:bodyPr>
          <a:lstStyle/>
          <a:p>
            <a:pPr algn="r"/>
            <a:r>
              <a:rPr lang="en-US" sz="2200" dirty="0">
                <a:solidFill>
                  <a:schemeClr val="accent6"/>
                </a:solidFill>
                <a:latin typeface="Wingdings 3" panose="05040102010807070707" pitchFamily="18" charset="2"/>
              </a:rPr>
              <a:t>z</a:t>
            </a:r>
            <a:endParaRPr lang="en-US" sz="22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12891937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10" name="Rectangle 9"/>
          <p:cNvSpPr/>
          <p:nvPr/>
        </p:nvSpPr>
        <p:spPr>
          <a:xfrm>
            <a:off x="1007534" y="0"/>
            <a:ext cx="7315560"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832116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TextBox 16"/>
          <p:cNvSpPr txBox="1"/>
          <p:nvPr/>
        </p:nvSpPr>
        <p:spPr>
          <a:xfrm>
            <a:off x="1651862" y="636541"/>
            <a:ext cx="311727" cy="338554"/>
          </a:xfrm>
          <a:prstGeom prst="rect">
            <a:avLst/>
          </a:prstGeom>
          <a:noFill/>
        </p:spPr>
        <p:txBody>
          <a:bodyPr wrap="square" rtlCol="0">
            <a:spAutoFit/>
          </a:bodyPr>
          <a:lstStyle/>
          <a:p>
            <a:pPr algn="r"/>
            <a:r>
              <a:rPr lang="en-US" sz="1600" dirty="0">
                <a:solidFill>
                  <a:schemeClr val="accent6"/>
                </a:solidFill>
                <a:latin typeface="Wingdings 3" panose="05040102010807070707" pitchFamily="18" charset="2"/>
              </a:rPr>
              <a:t>z</a:t>
            </a:r>
            <a:endParaRPr lang="en-US" sz="16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58857" y="808057"/>
            <a:ext cx="5885350" cy="1077229"/>
          </a:xfrm>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120792" y="2049878"/>
            <a:ext cx="5723414" cy="4000066"/>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D9F75050-0E15-4C5B-92B0-66D068882F1F}" type="datetimeFigureOut">
              <a:rPr lang="tr-TR" smtClean="0"/>
              <a:pPr/>
              <a:t>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7966747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18" name="Rectangle 17"/>
          <p:cNvSpPr/>
          <p:nvPr/>
        </p:nvSpPr>
        <p:spPr>
          <a:xfrm>
            <a:off x="1007534" y="0"/>
            <a:ext cx="7315560"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 name="Rectangle 18"/>
          <p:cNvSpPr/>
          <p:nvPr/>
        </p:nvSpPr>
        <p:spPr>
          <a:xfrm>
            <a:off x="832116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TextBox 22"/>
          <p:cNvSpPr txBox="1"/>
          <p:nvPr/>
        </p:nvSpPr>
        <p:spPr>
          <a:xfrm rot="5400000">
            <a:off x="7688343" y="480678"/>
            <a:ext cx="311727" cy="338554"/>
          </a:xfrm>
          <a:prstGeom prst="rect">
            <a:avLst/>
          </a:prstGeom>
          <a:noFill/>
        </p:spPr>
        <p:txBody>
          <a:bodyPr wrap="square" rtlCol="0">
            <a:spAutoFit/>
          </a:bodyPr>
          <a:lstStyle/>
          <a:p>
            <a:pPr algn="r"/>
            <a:r>
              <a:rPr lang="en-US" sz="1600" dirty="0">
                <a:solidFill>
                  <a:schemeClr val="accent6"/>
                </a:solidFill>
                <a:latin typeface="Wingdings 3" panose="05040102010807070707" pitchFamily="18" charset="2"/>
              </a:rPr>
              <a:t>z</a:t>
            </a:r>
            <a:endParaRPr lang="en-US" sz="16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6849317" y="805818"/>
            <a:ext cx="994889" cy="5244126"/>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964598" y="970410"/>
            <a:ext cx="4715441" cy="5079534"/>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D9F75050-0E15-4C5B-92B0-66D068882F1F}" type="datetimeFigureOut">
              <a:rPr lang="tr-TR" smtClean="0"/>
              <a:pPr/>
              <a:t>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584814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9" name="Rectangle 8"/>
          <p:cNvSpPr/>
          <p:nvPr/>
        </p:nvSpPr>
        <p:spPr>
          <a:xfrm>
            <a:off x="832116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07534" y="0"/>
            <a:ext cx="7315560"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ct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D9F75050-0E15-4C5B-92B0-66D068882F1F}" type="datetimeFigureOut">
              <a:rPr lang="tr-TR" smtClean="0"/>
              <a:pPr/>
              <a:t>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TextBox 6"/>
          <p:cNvSpPr txBox="1"/>
          <p:nvPr/>
        </p:nvSpPr>
        <p:spPr>
          <a:xfrm>
            <a:off x="1651862" y="636541"/>
            <a:ext cx="311727" cy="338554"/>
          </a:xfrm>
          <a:prstGeom prst="rect">
            <a:avLst/>
          </a:prstGeom>
          <a:noFill/>
        </p:spPr>
        <p:txBody>
          <a:bodyPr wrap="square" rtlCol="0">
            <a:spAutoFit/>
          </a:bodyPr>
          <a:lstStyle/>
          <a:p>
            <a:pPr algn="r"/>
            <a:r>
              <a:rPr lang="en-US" sz="1600" dirty="0">
                <a:solidFill>
                  <a:schemeClr val="accent6"/>
                </a:solidFill>
                <a:latin typeface="Wingdings 3" panose="05040102010807070707" pitchFamily="18" charset="2"/>
              </a:rPr>
              <a:t>z</a:t>
            </a:r>
            <a:endParaRPr lang="en-US" sz="16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20037045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10" name="Rectangle 9"/>
          <p:cNvSpPr/>
          <p:nvPr/>
        </p:nvSpPr>
        <p:spPr>
          <a:xfrm>
            <a:off x="1007534" y="0"/>
            <a:ext cx="7315560"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832116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957405" y="3199028"/>
            <a:ext cx="5967420" cy="1372971"/>
          </a:xfrm>
        </p:spPr>
        <p:txBody>
          <a:bodyPr anchor="t">
            <a:normAutofit/>
          </a:bodyPr>
          <a:lstStyle>
            <a:lvl1pPr algn="r">
              <a:defRPr sz="28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2121131" y="2272143"/>
            <a:ext cx="5803294" cy="926885"/>
          </a:xfrm>
        </p:spPr>
        <p:txBody>
          <a:bodyPr tIns="0" anchor="b">
            <a:normAutofit/>
          </a:bodyPr>
          <a:lstStyle>
            <a:lvl1pPr marL="0" indent="0" algn="r">
              <a:buNone/>
              <a:defRPr sz="16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D9F75050-0E15-4C5B-92B0-66D068882F1F}" type="datetimeFigureOut">
              <a:rPr lang="tr-TR" smtClean="0"/>
              <a:pPr/>
              <a:t>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16" name="TextBox 15"/>
          <p:cNvSpPr txBox="1"/>
          <p:nvPr/>
        </p:nvSpPr>
        <p:spPr>
          <a:xfrm>
            <a:off x="1644924" y="3023993"/>
            <a:ext cx="311727" cy="338554"/>
          </a:xfrm>
          <a:prstGeom prst="rect">
            <a:avLst/>
          </a:prstGeom>
          <a:noFill/>
        </p:spPr>
        <p:txBody>
          <a:bodyPr wrap="square" rtlCol="0">
            <a:spAutoFit/>
          </a:bodyPr>
          <a:lstStyle/>
          <a:p>
            <a:pPr algn="r"/>
            <a:r>
              <a:rPr lang="en-US" sz="1600" dirty="0">
                <a:solidFill>
                  <a:schemeClr val="accent6"/>
                </a:solidFill>
                <a:latin typeface="Wingdings 3" panose="05040102010807070707" pitchFamily="18" charset="2"/>
              </a:rPr>
              <a:t>z</a:t>
            </a:r>
            <a:endParaRPr lang="en-US" sz="16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31685078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12" name="Rectangle 11"/>
          <p:cNvSpPr/>
          <p:nvPr/>
        </p:nvSpPr>
        <p:spPr>
          <a:xfrm>
            <a:off x="1007534" y="0"/>
            <a:ext cx="7315560"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961426" y="805818"/>
            <a:ext cx="5882780" cy="10817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965406" y="2056800"/>
            <a:ext cx="2855547" cy="3993144"/>
          </a:xfrm>
        </p:spPr>
        <p:txBody>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4984679" y="2056800"/>
            <a:ext cx="2859527" cy="3993144"/>
          </a:xfrm>
        </p:spPr>
        <p:txBody>
          <a:body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D9F75050-0E15-4C5B-92B0-66D068882F1F}" type="datetimeFigureOut">
              <a:rPr lang="tr-TR" smtClean="0"/>
              <a:pPr/>
              <a:t>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11" name="Rectangle 10"/>
          <p:cNvSpPr/>
          <p:nvPr/>
        </p:nvSpPr>
        <p:spPr>
          <a:xfrm>
            <a:off x="832116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 name="TextBox 18"/>
          <p:cNvSpPr txBox="1"/>
          <p:nvPr/>
        </p:nvSpPr>
        <p:spPr>
          <a:xfrm>
            <a:off x="1651862" y="636541"/>
            <a:ext cx="311727" cy="338554"/>
          </a:xfrm>
          <a:prstGeom prst="rect">
            <a:avLst/>
          </a:prstGeom>
          <a:noFill/>
        </p:spPr>
        <p:txBody>
          <a:bodyPr wrap="square" rtlCol="0">
            <a:spAutoFit/>
          </a:bodyPr>
          <a:lstStyle/>
          <a:p>
            <a:pPr algn="r"/>
            <a:r>
              <a:rPr lang="en-US" sz="1600" dirty="0">
                <a:solidFill>
                  <a:schemeClr val="accent6"/>
                </a:solidFill>
                <a:latin typeface="Wingdings 3" panose="05040102010807070707" pitchFamily="18" charset="2"/>
              </a:rPr>
              <a:t>z</a:t>
            </a:r>
            <a:endParaRPr lang="en-US" sz="16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33969070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4" name="Rectangle 13"/>
          <p:cNvSpPr/>
          <p:nvPr/>
        </p:nvSpPr>
        <p:spPr>
          <a:xfrm>
            <a:off x="1007534" y="0"/>
            <a:ext cx="7315560"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832116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TextBox 23"/>
          <p:cNvSpPr txBox="1"/>
          <p:nvPr/>
        </p:nvSpPr>
        <p:spPr>
          <a:xfrm>
            <a:off x="1651862" y="636541"/>
            <a:ext cx="311727" cy="338554"/>
          </a:xfrm>
          <a:prstGeom prst="rect">
            <a:avLst/>
          </a:prstGeom>
          <a:noFill/>
        </p:spPr>
        <p:txBody>
          <a:bodyPr wrap="square" rtlCol="0">
            <a:spAutoFit/>
          </a:bodyPr>
          <a:lstStyle/>
          <a:p>
            <a:pPr algn="r"/>
            <a:r>
              <a:rPr lang="en-US" sz="1600" dirty="0">
                <a:solidFill>
                  <a:schemeClr val="accent6"/>
                </a:solidFill>
                <a:latin typeface="Wingdings 3" panose="05040102010807070707" pitchFamily="18" charset="2"/>
              </a:rPr>
              <a:t>z</a:t>
            </a:r>
            <a:endParaRPr lang="en-US" sz="16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63589" y="805818"/>
            <a:ext cx="5880617" cy="1077020"/>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963589" y="2054563"/>
            <a:ext cx="2857364" cy="713818"/>
          </a:xfrm>
        </p:spPr>
        <p:txBody>
          <a:bodyPr anchor="b">
            <a:noAutofit/>
          </a:bodyPr>
          <a:lstStyle>
            <a:lvl1pPr marL="0" indent="0" algn="l">
              <a:lnSpc>
                <a:spcPct val="100000"/>
              </a:lnSpc>
              <a:buNone/>
              <a:defRPr sz="2000" b="0" cap="none" baseline="0">
                <a:solidFill>
                  <a:schemeClr val="accent6"/>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1962510" y="2851330"/>
            <a:ext cx="2858443" cy="3198613"/>
          </a:xfrm>
        </p:spPr>
        <p:txBody>
          <a:bodyPr/>
          <a:lstStyle/>
          <a:p>
            <a:pPr lvl="0"/>
            <a:r>
              <a:rPr lang="tr-TR"/>
              <a:t>Asıl metin stillerini düzenle
İkinci düzey
Üçüncü düzey
Dördüncü düzey
Beşinci düzey</a:t>
            </a:r>
            <a:endParaRPr lang="en-US" dirty="0"/>
          </a:p>
        </p:txBody>
      </p:sp>
      <p:sp>
        <p:nvSpPr>
          <p:cNvPr id="5" name="Text Placeholder 4"/>
          <p:cNvSpPr>
            <a:spLocks noGrp="1"/>
          </p:cNvSpPr>
          <p:nvPr>
            <p:ph type="body" sz="quarter" idx="3"/>
          </p:nvPr>
        </p:nvSpPr>
        <p:spPr>
          <a:xfrm>
            <a:off x="4984679" y="2054563"/>
            <a:ext cx="2859527" cy="713818"/>
          </a:xfrm>
        </p:spPr>
        <p:txBody>
          <a:bodyPr anchor="b">
            <a:noAutofit/>
          </a:bodyPr>
          <a:lstStyle>
            <a:lvl1pPr marL="0" indent="0" algn="l">
              <a:lnSpc>
                <a:spcPct val="100000"/>
              </a:lnSpc>
              <a:buNone/>
              <a:defRPr sz="2000" b="0" cap="none" baseline="0">
                <a:solidFill>
                  <a:schemeClr val="accent6"/>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4984680" y="2851330"/>
            <a:ext cx="2859526" cy="3198613"/>
          </a:xfrm>
        </p:spPr>
        <p:txBody>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D9F75050-0E15-4C5B-92B0-66D068882F1F}" type="datetimeFigureOut">
              <a:rPr lang="tr-TR" smtClean="0"/>
              <a:pPr/>
              <a:t>8.05.2020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7393543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9" name="Rectangle 8"/>
          <p:cNvSpPr/>
          <p:nvPr/>
        </p:nvSpPr>
        <p:spPr>
          <a:xfrm>
            <a:off x="1007534" y="0"/>
            <a:ext cx="7315560"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832116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TextBox 15"/>
          <p:cNvSpPr txBox="1"/>
          <p:nvPr/>
        </p:nvSpPr>
        <p:spPr>
          <a:xfrm>
            <a:off x="1651862" y="636541"/>
            <a:ext cx="311727" cy="338554"/>
          </a:xfrm>
          <a:prstGeom prst="rect">
            <a:avLst/>
          </a:prstGeom>
          <a:noFill/>
        </p:spPr>
        <p:txBody>
          <a:bodyPr wrap="square" rtlCol="0">
            <a:spAutoFit/>
          </a:bodyPr>
          <a:lstStyle/>
          <a:p>
            <a:pPr algn="r"/>
            <a:r>
              <a:rPr lang="en-US" sz="1600" dirty="0">
                <a:solidFill>
                  <a:schemeClr val="accent6"/>
                </a:solidFill>
                <a:latin typeface="Wingdings 3" panose="05040102010807070707" pitchFamily="18" charset="2"/>
              </a:rPr>
              <a:t>z</a:t>
            </a:r>
            <a:endParaRPr lang="en-US" sz="1600" dirty="0">
              <a:solidFill>
                <a:schemeClr val="accent6"/>
              </a:solidFill>
              <a:latin typeface="MS Shell Dlg 2" panose="020B0604030504040204" pitchFamily="34" charset="0"/>
            </a:endParaRPr>
          </a:p>
        </p:txBody>
      </p: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D9F75050-0E15-4C5B-92B0-66D068882F1F}" type="datetimeFigureOut">
              <a:rPr lang="tr-TR" smtClean="0"/>
              <a:pPr/>
              <a:t>8.05.2020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77058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9" name="Rectangle 8"/>
          <p:cNvSpPr/>
          <p:nvPr/>
        </p:nvSpPr>
        <p:spPr>
          <a:xfrm>
            <a:off x="1007534" y="0"/>
            <a:ext cx="7315560"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832116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D9F75050-0E15-4C5B-92B0-66D068882F1F}" type="datetimeFigureOut">
              <a:rPr lang="tr-TR" smtClean="0"/>
              <a:pPr/>
              <a:t>8.05.2020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7139734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17" name="Rectangle 16"/>
          <p:cNvSpPr/>
          <p:nvPr/>
        </p:nvSpPr>
        <p:spPr>
          <a:xfrm>
            <a:off x="1007534" y="0"/>
            <a:ext cx="7315560"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832116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 name="TextBox 21"/>
          <p:cNvSpPr txBox="1"/>
          <p:nvPr/>
        </p:nvSpPr>
        <p:spPr>
          <a:xfrm>
            <a:off x="1179466" y="1127642"/>
            <a:ext cx="311727" cy="338554"/>
          </a:xfrm>
          <a:prstGeom prst="rect">
            <a:avLst/>
          </a:prstGeom>
          <a:noFill/>
        </p:spPr>
        <p:txBody>
          <a:bodyPr wrap="square" rtlCol="0">
            <a:spAutoFit/>
          </a:bodyPr>
          <a:lstStyle/>
          <a:p>
            <a:pPr algn="r"/>
            <a:r>
              <a:rPr lang="en-US" sz="1600" dirty="0">
                <a:solidFill>
                  <a:schemeClr val="accent6"/>
                </a:solidFill>
                <a:latin typeface="Wingdings 3" panose="05040102010807070707" pitchFamily="18" charset="2"/>
              </a:rPr>
              <a:t>z</a:t>
            </a:r>
            <a:endParaRPr lang="en-US" sz="16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485983" y="1296618"/>
            <a:ext cx="2120703" cy="1889075"/>
          </a:xfrm>
        </p:spPr>
        <p:txBody>
          <a:bodyPr anchor="b">
            <a:normAutofit/>
          </a:bodyPr>
          <a:lstStyle>
            <a:lvl1pPr algn="l">
              <a:defRPr sz="2000"/>
            </a:lvl1pPr>
          </a:lstStyle>
          <a:p>
            <a:r>
              <a:rPr lang="tr-TR"/>
              <a:t>Asıl başlık stilini düzenlemek için tıklayın</a:t>
            </a:r>
            <a:endParaRPr lang="en-US" dirty="0"/>
          </a:p>
        </p:txBody>
      </p:sp>
      <p:sp>
        <p:nvSpPr>
          <p:cNvPr id="3" name="Content Placeholder 2"/>
          <p:cNvSpPr>
            <a:spLocks noGrp="1"/>
          </p:cNvSpPr>
          <p:nvPr>
            <p:ph idx="1"/>
          </p:nvPr>
        </p:nvSpPr>
        <p:spPr>
          <a:xfrm>
            <a:off x="4088538" y="805818"/>
            <a:ext cx="3755668" cy="5244126"/>
          </a:xfrm>
        </p:spPr>
        <p:txBody>
          <a:bodyPr anchor="ct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1485982" y="3186155"/>
            <a:ext cx="2120703" cy="2386397"/>
          </a:xfrm>
        </p:spPr>
        <p:txBody>
          <a:bodyPr>
            <a:normAutofit/>
          </a:bodyPr>
          <a:lstStyle>
            <a:lvl1pPr marL="0" indent="0" algn="l">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D9F75050-0E15-4C5B-92B0-66D068882F1F}" type="datetimeFigureOut">
              <a:rPr lang="tr-TR" smtClean="0"/>
              <a:pPr/>
              <a:t>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5894853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11" name="Rectangle 10"/>
          <p:cNvSpPr/>
          <p:nvPr/>
        </p:nvSpPr>
        <p:spPr>
          <a:xfrm>
            <a:off x="1007534" y="0"/>
            <a:ext cx="7315560"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832116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TextBox 12"/>
          <p:cNvSpPr txBox="1"/>
          <p:nvPr/>
        </p:nvSpPr>
        <p:spPr>
          <a:xfrm>
            <a:off x="1179466" y="1127642"/>
            <a:ext cx="311727" cy="338554"/>
          </a:xfrm>
          <a:prstGeom prst="rect">
            <a:avLst/>
          </a:prstGeom>
          <a:noFill/>
        </p:spPr>
        <p:txBody>
          <a:bodyPr wrap="square" rtlCol="0">
            <a:spAutoFit/>
          </a:bodyPr>
          <a:lstStyle/>
          <a:p>
            <a:pPr algn="r"/>
            <a:r>
              <a:rPr lang="en-US" sz="1600" dirty="0">
                <a:solidFill>
                  <a:schemeClr val="accent6"/>
                </a:solidFill>
                <a:latin typeface="Wingdings 3" panose="05040102010807070707" pitchFamily="18" charset="2"/>
              </a:rPr>
              <a:t>z</a:t>
            </a:r>
            <a:endParaRPr lang="en-US" sz="1600" dirty="0">
              <a:solidFill>
                <a:schemeClr val="accent6"/>
              </a:solidFill>
              <a:latin typeface="MS Shell Dlg 2" panose="020B0604030504040204" pitchFamily="34" charset="0"/>
            </a:endParaRPr>
          </a:p>
        </p:txBody>
      </p:sp>
      <p:sp>
        <p:nvSpPr>
          <p:cNvPr id="3" name="Picture Placeholder 2"/>
          <p:cNvSpPr>
            <a:spLocks noGrp="1" noChangeAspect="1"/>
          </p:cNvSpPr>
          <p:nvPr>
            <p:ph type="pic" idx="1"/>
          </p:nvPr>
        </p:nvSpPr>
        <p:spPr>
          <a:xfrm>
            <a:off x="4582987" y="3229"/>
            <a:ext cx="3727769"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1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a:t>Resim eklemek için simgeye tıklayın</a:t>
            </a:r>
            <a:endParaRPr lang="en-US" dirty="0"/>
          </a:p>
        </p:txBody>
      </p:sp>
      <p:sp>
        <p:nvSpPr>
          <p:cNvPr id="2" name="Title 1"/>
          <p:cNvSpPr>
            <a:spLocks noGrp="1"/>
          </p:cNvSpPr>
          <p:nvPr>
            <p:ph type="title"/>
          </p:nvPr>
        </p:nvSpPr>
        <p:spPr>
          <a:xfrm>
            <a:off x="1486671" y="1296618"/>
            <a:ext cx="2603212" cy="1886308"/>
          </a:xfrm>
        </p:spPr>
        <p:txBody>
          <a:bodyPr anchor="b">
            <a:normAutofit/>
          </a:bodyPr>
          <a:lstStyle>
            <a:lvl1pPr algn="l">
              <a:defRPr sz="240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1485984" y="3182928"/>
            <a:ext cx="2603794" cy="2386394"/>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D9F75050-0E15-4C5B-92B0-66D068882F1F}" type="datetimeFigureOut">
              <a:rPr lang="tr-TR" smtClean="0"/>
              <a:pPr/>
              <a:t>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7641445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1371060" y="2912532"/>
            <a:ext cx="7772939" cy="3945467"/>
          </a:xfrm>
          <a:prstGeom prst="rect">
            <a:avLst/>
          </a:prstGeom>
        </p:spPr>
      </p:pic>
      <p:pic>
        <p:nvPicPr>
          <p:cNvPr id="15" name="Picture 14"/>
          <p:cNvPicPr>
            <a:picLocks noChangeAspect="1"/>
          </p:cNvPicPr>
          <p:nvPr/>
        </p:nvPicPr>
        <p:blipFill rotWithShape="1">
          <a:blip r:embed="rId14">
            <a:extLst>
              <a:ext uri="{28A0092B-C50C-407E-A947-70E740481C1C}">
                <a14:useLocalDpi xmlns:a14="http://schemas.microsoft.com/office/drawing/2010/main" val="0"/>
              </a:ext>
            </a:extLst>
          </a:blip>
          <a:srcRect r="24998"/>
          <a:stretch/>
        </p:blipFill>
        <p:spPr>
          <a:xfrm>
            <a:off x="1" y="0"/>
            <a:ext cx="9143999" cy="6858000"/>
          </a:xfrm>
          <a:prstGeom prst="rect">
            <a:avLst/>
          </a:prstGeom>
        </p:spPr>
      </p:pic>
      <p:sp>
        <p:nvSpPr>
          <p:cNvPr id="12" name="Rectangle 11"/>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961317" y="808057"/>
            <a:ext cx="5878011" cy="1077229"/>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126236" y="2049878"/>
            <a:ext cx="5713092" cy="4000066"/>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 Level</a:t>
            </a:r>
          </a:p>
          <a:p>
            <a:pPr lvl="8"/>
            <a:r>
              <a:rPr lang="en-US" dirty="0"/>
              <a:t>Ninth Level</a:t>
            </a:r>
          </a:p>
        </p:txBody>
      </p:sp>
      <p:sp>
        <p:nvSpPr>
          <p:cNvPr id="4" name="Date Placeholder 3"/>
          <p:cNvSpPr>
            <a:spLocks noGrp="1"/>
          </p:cNvSpPr>
          <p:nvPr>
            <p:ph type="dt" sz="half" idx="2"/>
          </p:nvPr>
        </p:nvSpPr>
        <p:spPr>
          <a:xfrm rot="5400000">
            <a:off x="-828294" y="5272451"/>
            <a:ext cx="2662729" cy="179188"/>
          </a:xfrm>
          <a:prstGeom prst="rect">
            <a:avLst/>
          </a:prstGeom>
        </p:spPr>
        <p:txBody>
          <a:bodyPr vert="horz" lIns="91440" tIns="18288" rIns="91440" bIns="45720" rtlCol="0" anchor="t"/>
          <a:lstStyle>
            <a:lvl1pPr algn="r">
              <a:defRPr sz="900">
                <a:solidFill>
                  <a:schemeClr val="tx1">
                    <a:tint val="75000"/>
                  </a:schemeClr>
                </a:solidFill>
                <a:latin typeface="+mn-lt"/>
              </a:defRPr>
            </a:lvl1pPr>
          </a:lstStyle>
          <a:p>
            <a:fld id="{D9F75050-0E15-4C5B-92B0-66D068882F1F}" type="datetimeFigureOut">
              <a:rPr lang="tr-TR" smtClean="0"/>
              <a:pPr/>
              <a:t>8.05.2020</a:t>
            </a:fld>
            <a:endParaRPr lang="tr-TR"/>
          </a:p>
        </p:txBody>
      </p:sp>
      <p:sp>
        <p:nvSpPr>
          <p:cNvPr id="5" name="Footer Placeholder 4"/>
          <p:cNvSpPr>
            <a:spLocks noGrp="1"/>
          </p:cNvSpPr>
          <p:nvPr>
            <p:ph type="ftr" sz="quarter" idx="3"/>
          </p:nvPr>
        </p:nvSpPr>
        <p:spPr>
          <a:xfrm rot="5400000">
            <a:off x="-2258177" y="3658900"/>
            <a:ext cx="5885352" cy="183663"/>
          </a:xfrm>
          <a:prstGeom prst="rect">
            <a:avLst/>
          </a:prstGeom>
        </p:spPr>
        <p:txBody>
          <a:bodyPr vert="horz" lIns="91440" tIns="45720" rIns="91440" bIns="18288" rtlCol="0" anchor="b"/>
          <a:lstStyle>
            <a:lvl1pPr algn="r">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162136" y="164594"/>
            <a:ext cx="638312" cy="322850"/>
          </a:xfrm>
          <a:prstGeom prst="rect">
            <a:avLst/>
          </a:prstGeom>
        </p:spPr>
        <p:txBody>
          <a:bodyPr vert="horz" lIns="91440" tIns="45720" rIns="45720" bIns="45720" rtlCol="0" anchor="ctr"/>
          <a:lstStyle>
            <a:lvl1pPr algn="r">
              <a:defRPr sz="1600">
                <a:solidFill>
                  <a:schemeClr val="tx1">
                    <a:tint val="75000"/>
                  </a:schemeClr>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318363629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r" defTabSz="685800" rtl="0" eaLnBrk="1" latinLnBrk="0" hangingPunct="1">
        <a:lnSpc>
          <a:spcPct val="90000"/>
        </a:lnSpc>
        <a:spcBef>
          <a:spcPct val="0"/>
        </a:spcBef>
        <a:buNone/>
        <a:defRPr sz="2800" b="0" i="0" kern="1200" cap="none">
          <a:solidFill>
            <a:schemeClr val="tx1"/>
          </a:solidFill>
          <a:effectLst/>
          <a:latin typeface="+mj-lt"/>
          <a:ea typeface="+mj-ea"/>
          <a:cs typeface="+mj-cs"/>
        </a:defRPr>
      </a:lvl1pPr>
    </p:titleStyle>
    <p:bodyStyle>
      <a:lvl1pPr marL="258366" indent="-258366" algn="l" defTabSz="685800" rtl="0" eaLnBrk="1" latinLnBrk="0" hangingPunct="1">
        <a:lnSpc>
          <a:spcPct val="120000"/>
        </a:lnSpc>
        <a:spcBef>
          <a:spcPts val="750"/>
        </a:spcBef>
        <a:spcAft>
          <a:spcPts val="45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1pPr>
      <a:lvl2pPr marL="596504" indent="-253604" algn="l" defTabSz="685800" rtl="0" eaLnBrk="1" latinLnBrk="0" hangingPunct="1">
        <a:lnSpc>
          <a:spcPct val="120000"/>
        </a:lnSpc>
        <a:spcBef>
          <a:spcPts val="375"/>
        </a:spcBef>
        <a:spcAft>
          <a:spcPts val="45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2pPr>
      <a:lvl3pPr marL="944166" indent="-258366" algn="l" defTabSz="685800" rtl="0" eaLnBrk="1" latinLnBrk="0" hangingPunct="1">
        <a:lnSpc>
          <a:spcPct val="120000"/>
        </a:lnSpc>
        <a:spcBef>
          <a:spcPts val="375"/>
        </a:spcBef>
        <a:spcAft>
          <a:spcPts val="45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3pPr>
      <a:lvl4pPr marL="1282304" indent="-253604" algn="l" defTabSz="685800" rtl="0" eaLnBrk="1" latinLnBrk="0" hangingPunct="1">
        <a:lnSpc>
          <a:spcPct val="120000"/>
        </a:lnSpc>
        <a:spcBef>
          <a:spcPts val="375"/>
        </a:spcBef>
        <a:spcAft>
          <a:spcPts val="45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4pPr>
      <a:lvl5pPr marL="1629966" indent="-258366" algn="l" defTabSz="685800" rtl="0" eaLnBrk="1" latinLnBrk="0" hangingPunct="1">
        <a:lnSpc>
          <a:spcPct val="120000"/>
        </a:lnSpc>
        <a:spcBef>
          <a:spcPts val="375"/>
        </a:spcBef>
        <a:spcAft>
          <a:spcPts val="45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1975104" indent="-256032" algn="l" defTabSz="685800" rtl="0" eaLnBrk="1" latinLnBrk="0" hangingPunct="1">
        <a:lnSpc>
          <a:spcPct val="120000"/>
        </a:lnSpc>
        <a:spcBef>
          <a:spcPts val="375"/>
        </a:spcBef>
        <a:spcAft>
          <a:spcPts val="450"/>
        </a:spcAft>
        <a:buClr>
          <a:schemeClr val="accent6"/>
        </a:buClr>
        <a:buSzPct val="90000"/>
        <a:buFont typeface="Wingdings" panose="05000000000000000000" pitchFamily="2" charset="2"/>
        <a:buChar char="§"/>
        <a:defRPr sz="1100" kern="1200" baseline="0">
          <a:solidFill>
            <a:schemeClr val="tx1"/>
          </a:solidFill>
          <a:effectLst/>
          <a:latin typeface="+mn-lt"/>
          <a:ea typeface="+mn-ea"/>
          <a:cs typeface="+mn-cs"/>
        </a:defRPr>
      </a:lvl6pPr>
      <a:lvl7pPr marL="2240280" indent="-256032" algn="l" defTabSz="685800" rtl="0" eaLnBrk="1" latinLnBrk="0" hangingPunct="1">
        <a:lnSpc>
          <a:spcPct val="120000"/>
        </a:lnSpc>
        <a:spcBef>
          <a:spcPts val="375"/>
        </a:spcBef>
        <a:spcAft>
          <a:spcPts val="450"/>
        </a:spcAft>
        <a:buClr>
          <a:schemeClr val="accent6"/>
        </a:buClr>
        <a:buSzPct val="90000"/>
        <a:buFont typeface="Wingdings" panose="05000000000000000000" pitchFamily="2" charset="2"/>
        <a:buChar char="§"/>
        <a:defRPr sz="1100" kern="1200" baseline="0">
          <a:solidFill>
            <a:schemeClr val="tx1"/>
          </a:solidFill>
          <a:effectLst/>
          <a:latin typeface="+mn-lt"/>
          <a:ea typeface="+mn-ea"/>
          <a:cs typeface="+mn-cs"/>
        </a:defRPr>
      </a:lvl7pPr>
      <a:lvl8pPr marL="2670048" indent="-256032" algn="l" defTabSz="685800" rtl="0" eaLnBrk="1" latinLnBrk="0" hangingPunct="1">
        <a:lnSpc>
          <a:spcPct val="120000"/>
        </a:lnSpc>
        <a:spcBef>
          <a:spcPts val="375"/>
        </a:spcBef>
        <a:spcAft>
          <a:spcPts val="450"/>
        </a:spcAft>
        <a:buClr>
          <a:schemeClr val="accent6"/>
        </a:buClr>
        <a:buSzPct val="90000"/>
        <a:buFont typeface="Wingdings" panose="05000000000000000000" pitchFamily="2" charset="2"/>
        <a:buChar char="§"/>
        <a:defRPr sz="1100" kern="1200" baseline="0">
          <a:solidFill>
            <a:schemeClr val="tx1"/>
          </a:solidFill>
          <a:effectLst/>
          <a:latin typeface="+mn-lt"/>
          <a:ea typeface="+mn-ea"/>
          <a:cs typeface="+mn-cs"/>
        </a:defRPr>
      </a:lvl8pPr>
      <a:lvl9pPr marL="3017520" indent="-256032" algn="l" defTabSz="685800" rtl="0" eaLnBrk="1" latinLnBrk="0" hangingPunct="1">
        <a:lnSpc>
          <a:spcPct val="120000"/>
        </a:lnSpc>
        <a:spcBef>
          <a:spcPts val="375"/>
        </a:spcBef>
        <a:spcAft>
          <a:spcPts val="450"/>
        </a:spcAft>
        <a:buClr>
          <a:schemeClr val="accent6"/>
        </a:buClr>
        <a:buSzPct val="90000"/>
        <a:buFont typeface="Wingdings" panose="05000000000000000000" pitchFamily="2" charset="2"/>
        <a:buChar char="§"/>
        <a:defRPr sz="1100" kern="120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bilim.nedir.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cevre.nedir.co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763688" y="908720"/>
            <a:ext cx="5112568" cy="2268559"/>
          </a:xfrm>
          <a:solidFill>
            <a:schemeClr val="accent2"/>
          </a:solidFill>
        </p:spPr>
        <p:txBody>
          <a:bodyPr/>
          <a:lstStyle/>
          <a:p>
            <a:r>
              <a:rPr lang="tr-TR" b="1" dirty="0">
                <a:solidFill>
                  <a:schemeClr val="bg1"/>
                </a:solidFill>
              </a:rPr>
              <a:t>Ekolojik Algı Gelişimi</a:t>
            </a:r>
          </a:p>
        </p:txBody>
      </p:sp>
      <p:sp>
        <p:nvSpPr>
          <p:cNvPr id="3" name="2 Alt Başlık"/>
          <p:cNvSpPr>
            <a:spLocks noGrp="1"/>
          </p:cNvSpPr>
          <p:nvPr>
            <p:ph type="subTitle" idx="1"/>
          </p:nvPr>
        </p:nvSpPr>
        <p:spPr>
          <a:xfrm>
            <a:off x="971600" y="3886200"/>
            <a:ext cx="5616624" cy="1752600"/>
          </a:xfrm>
        </p:spPr>
        <p:txBody>
          <a:bodyPr/>
          <a:lstStyle/>
          <a:p>
            <a:r>
              <a:rPr lang="tr-TR" dirty="0"/>
              <a:t>Dr. Öğretim Üyesi  Gökçe Karaman Benli</a:t>
            </a:r>
          </a:p>
          <a:p>
            <a:r>
              <a:rPr lang="tr-TR" dirty="0"/>
              <a:t>Ankara Üniversitesi Eğitim Bilimleri Fakültesi Okul Öncesi </a:t>
            </a:r>
            <a:r>
              <a:rPr lang="tr-TR"/>
              <a:t>Eğitim Anabilim Dalı</a:t>
            </a:r>
            <a:endParaRPr lang="tr-TR" dirty="0"/>
          </a:p>
          <a:p>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a:t>Bu deneyler sonucunda bebeklerin ne kadar erken derinlik algısını kazandıkları ve sonuca gitmedeki problemi çözmede sürünme becerisini kullanabildiklerini görmemizi sağladı.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a:t>Bebeklerin motor becerileri geliştikçe </a:t>
            </a:r>
            <a:r>
              <a:rPr lang="tr-TR" dirty="0" err="1"/>
              <a:t>sağlayımları</a:t>
            </a:r>
            <a:r>
              <a:rPr lang="tr-TR" dirty="0"/>
              <a:t> da gelişir. Özellikle keşif davranışları karşılaştıkları bir nesne üzerindeki tepkilerini zaman geçtikçe şekillendirmelerine fırsat verir.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a:t>Ekolojik algı gelişimi, çocukların çevreye olan duyarlılıklarını değiştirir. Bebeklerde itme, çekme, emekleme ve yürüme gibi motor etkinlikler onların yeni yaşantılara karşı daha gelişmiş motor becerileri edinmelerini sağlar.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a:solidFill>
                  <a:srgbClr val="FF0000"/>
                </a:solidFill>
              </a:rPr>
              <a:t>Ekoloji nedir?</a:t>
            </a:r>
            <a:br>
              <a:rPr lang="tr-TR" dirty="0">
                <a:solidFill>
                  <a:srgbClr val="FF0000"/>
                </a:solidFill>
              </a:rPr>
            </a:br>
            <a:endParaRPr lang="tr-TR" dirty="0">
              <a:solidFill>
                <a:srgbClr val="FF0000"/>
              </a:solidFill>
            </a:endParaRPr>
          </a:p>
        </p:txBody>
      </p:sp>
      <p:sp>
        <p:nvSpPr>
          <p:cNvPr id="3" name="2 İçerik Yer Tutucusu"/>
          <p:cNvSpPr>
            <a:spLocks noGrp="1"/>
          </p:cNvSpPr>
          <p:nvPr>
            <p:ph idx="1"/>
          </p:nvPr>
        </p:nvSpPr>
        <p:spPr>
          <a:xfrm>
            <a:off x="1403648" y="2049878"/>
            <a:ext cx="6435680" cy="4000066"/>
          </a:xfrm>
        </p:spPr>
        <p:txBody>
          <a:bodyPr>
            <a:normAutofit/>
          </a:bodyPr>
          <a:lstStyle/>
          <a:p>
            <a:r>
              <a:rPr lang="tr-TR" sz="3600" dirty="0"/>
              <a:t>Hayvan ve bitkilerin çevreleri, birbirleri ve insanoğlu ile olan ilişkilerini inceleyen </a:t>
            </a:r>
            <a:r>
              <a:rPr lang="tr-TR" sz="3600" dirty="0">
                <a:hlinkClick r:id="rId2"/>
              </a:rPr>
              <a:t>bilim</a:t>
            </a:r>
            <a:r>
              <a:rPr lang="tr-TR" sz="3600" dirty="0"/>
              <a:t> dalı.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a:t>Ekoloji ve </a:t>
            </a:r>
            <a:r>
              <a:rPr lang="tr-TR" dirty="0">
                <a:hlinkClick r:id="rId2"/>
              </a:rPr>
              <a:t>çevre</a:t>
            </a:r>
            <a:r>
              <a:rPr lang="tr-TR" dirty="0"/>
              <a:t> çok sık kullanılan fakat manaları birbirine karışan iki kelime olmuştur. </a:t>
            </a:r>
          </a:p>
          <a:p>
            <a:r>
              <a:rPr lang="tr-TR" dirty="0"/>
              <a:t>İnsan çevresi, fiziksel (</a:t>
            </a:r>
            <a:r>
              <a:rPr lang="tr-TR" dirty="0" err="1"/>
              <a:t>abiotik</a:t>
            </a:r>
            <a:r>
              <a:rPr lang="tr-TR" dirty="0"/>
              <a:t>) ve biyolojik (</a:t>
            </a:r>
            <a:r>
              <a:rPr lang="tr-TR" dirty="0" err="1"/>
              <a:t>biotik</a:t>
            </a:r>
            <a:r>
              <a:rPr lang="tr-TR" dirty="0"/>
              <a:t>) olarak ikiye ayrılır. Jeofizik, meteoroloji, hidroloji, oşinografi, klimatoloji gibi bilimler fiziksel çevre ile ilgilenir.</a:t>
            </a:r>
          </a:p>
          <a:p>
            <a:r>
              <a:rPr lang="tr-TR" dirty="0"/>
              <a:t> </a:t>
            </a:r>
            <a:r>
              <a:rPr lang="tr-TR" dirty="0">
                <a:solidFill>
                  <a:srgbClr val="FF0000"/>
                </a:solidFill>
              </a:rPr>
              <a:t>Biyolojik çevre ise antropoloji, sosyoloji, biyoloji, ekoloji gibi bilimler tarafından incelenir.</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a:t>İnsanoğlu teneffüs ettiği havayı ve içtiği suyu kirletir. Eğer bu kirli havayı ve suyu sırf fiziksel çevre yönünden düzenlemek isterse, bu, çevre ile ilgili bir durumdur. Fakat bu durumdan etkilenen bitki ve hayvanları düşünerek yaparsa bu durum </a:t>
            </a:r>
            <a:r>
              <a:rPr lang="tr-TR" dirty="0">
                <a:solidFill>
                  <a:srgbClr val="FF0000"/>
                </a:solidFill>
              </a:rPr>
              <a:t>ekolojik</a:t>
            </a:r>
            <a:r>
              <a:rPr lang="tr-TR" dirty="0"/>
              <a:t> bir hale dönüşür.</a:t>
            </a:r>
          </a:p>
          <a:p>
            <a:pPr>
              <a:buNone/>
            </a:pP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000496" y="1600200"/>
            <a:ext cx="4686304" cy="4525963"/>
          </a:xfrm>
        </p:spPr>
        <p:txBody>
          <a:bodyPr/>
          <a:lstStyle/>
          <a:p>
            <a:r>
              <a:rPr lang="tr-TR" dirty="0" err="1"/>
              <a:t>Eleanor</a:t>
            </a:r>
            <a:r>
              <a:rPr lang="tr-TR" dirty="0"/>
              <a:t> </a:t>
            </a:r>
            <a:r>
              <a:rPr lang="tr-TR" dirty="0" err="1"/>
              <a:t>Gibson</a:t>
            </a:r>
            <a:r>
              <a:rPr lang="tr-TR" dirty="0"/>
              <a:t>, bebeklerin /çocukların algı gelişimini inceleyen Amerikalı bir </a:t>
            </a:r>
            <a:r>
              <a:rPr lang="tr-TR" dirty="0" err="1"/>
              <a:t>psikologtur</a:t>
            </a:r>
            <a:r>
              <a:rPr lang="tr-TR" dirty="0"/>
              <a:t>. </a:t>
            </a:r>
          </a:p>
          <a:p>
            <a:pPr>
              <a:buNone/>
            </a:pPr>
            <a:endParaRPr lang="tr-TR" dirty="0"/>
          </a:p>
        </p:txBody>
      </p:sp>
      <p:pic>
        <p:nvPicPr>
          <p:cNvPr id="2050" name="Picture 2" descr="C:\Users\Windows 7\Desktop\BELGELERİM\LİSANS DERSLER\ECDG_II Dersi Bilgileri\Dersin Sunumları\gibson_eleanor_j.jpg"/>
          <p:cNvPicPr>
            <a:picLocks noChangeAspect="1" noChangeArrowheads="1"/>
          </p:cNvPicPr>
          <p:nvPr/>
        </p:nvPicPr>
        <p:blipFill>
          <a:blip r:embed="rId2" cstate="print"/>
          <a:srcRect/>
          <a:stretch>
            <a:fillRect/>
          </a:stretch>
        </p:blipFill>
        <p:spPr bwMode="auto">
          <a:xfrm>
            <a:off x="0" y="500042"/>
            <a:ext cx="3924300" cy="4924425"/>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err="1"/>
              <a:t>Eleanor</a:t>
            </a:r>
            <a:r>
              <a:rPr lang="tr-TR" dirty="0"/>
              <a:t> </a:t>
            </a:r>
            <a:r>
              <a:rPr lang="tr-TR" dirty="0" err="1"/>
              <a:t>Gibson</a:t>
            </a:r>
            <a:r>
              <a:rPr lang="tr-TR" dirty="0"/>
              <a:t> bebeklerde motor gelişim sürecinde hareket etme sürecinin </a:t>
            </a:r>
            <a:r>
              <a:rPr lang="tr-TR" dirty="0">
                <a:solidFill>
                  <a:srgbClr val="FF0000"/>
                </a:solidFill>
              </a:rPr>
              <a:t>“sağlayım” </a:t>
            </a:r>
            <a:r>
              <a:rPr lang="tr-TR" dirty="0"/>
              <a:t>denilen sistemi oluşturduğunu belirtir.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en-US" dirty="0"/>
              <a:t>Gibson </a:t>
            </a:r>
            <a:r>
              <a:rPr lang="tr-TR" dirty="0"/>
              <a:t>ve</a:t>
            </a:r>
            <a:r>
              <a:rPr lang="en-US" dirty="0"/>
              <a:t> Walk </a:t>
            </a:r>
            <a:r>
              <a:rPr lang="tr-TR" dirty="0"/>
              <a:t>bebeklerde derinlik algısının ne kadar erken geliştiğini incelemek için 1960 yılında klasik ‘görsel uçurum deneyini gerçekleştirmişlerdir.Uçurum örüntüsü olan bir masanın üzerine bir cam yerleştirirler.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Derinlik algısına ilişkin </a:t>
            </a:r>
            <a:r>
              <a:rPr lang="tr-TR" dirty="0" err="1"/>
              <a:t>Gibson</a:t>
            </a:r>
            <a:r>
              <a:rPr lang="tr-TR" dirty="0"/>
              <a:t> ve </a:t>
            </a:r>
            <a:r>
              <a:rPr lang="tr-TR" dirty="0" err="1"/>
              <a:t>Walk’ın</a:t>
            </a:r>
            <a:r>
              <a:rPr lang="tr-TR" dirty="0"/>
              <a:t> çalışmasına İlişkin bir görsel</a:t>
            </a:r>
          </a:p>
        </p:txBody>
      </p:sp>
      <p:pic>
        <p:nvPicPr>
          <p:cNvPr id="1026" name="Picture 2" descr="C:\Users\Windows 7\Desktop\BELGELERİM\LİSANS DERSLER\ECDG_II Dersi Bilgileri\Dersin Sunumları\derinlik algısı.jpg"/>
          <p:cNvPicPr>
            <a:picLocks noGrp="1" noChangeAspect="1" noChangeArrowheads="1"/>
          </p:cNvPicPr>
          <p:nvPr>
            <p:ph idx="1"/>
          </p:nvPr>
        </p:nvPicPr>
        <p:blipFill>
          <a:blip r:embed="rId2" cstate="print"/>
          <a:srcRect/>
          <a:stretch>
            <a:fillRect/>
          </a:stretch>
        </p:blipFill>
        <p:spPr bwMode="auto">
          <a:xfrm>
            <a:off x="2643174" y="2214554"/>
            <a:ext cx="3977961" cy="2486226"/>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a:t>Anneler bebeklerini masanın karşı tarafından çağırarak uçurum örüntüsünün olduğu cam üzerinden sürünerek kendisine gelmeye ikna etmeye çalışır. Bebeklerin çoğu cam üzerinde sürünmeyi reddederek sığ tarafta kalmaya devam etmektedir. Bu durum onların derinliği algılayabildiklerinin göstergesi olarak kabul edilmektedir.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adison">
  <a:themeElements>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Madison">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6AC10936-2DFC-4054-9ADF-B5E2C5F86190}"/>
    </a:ext>
  </a:extLst>
</a:theme>
</file>

<file path=docProps/app.xml><?xml version="1.0" encoding="utf-8"?>
<Properties xmlns="http://schemas.openxmlformats.org/officeDocument/2006/extended-properties" xmlns:vt="http://schemas.openxmlformats.org/officeDocument/2006/docPropsVTypes">
  <Template>{8ACC3D56-85E6-0C41-AE5D-6CEB1580E81D}tf16401378</Template>
  <TotalTime>46</TotalTime>
  <Words>333</Words>
  <Application>Microsoft Macintosh PowerPoint</Application>
  <PresentationFormat>Ekran Gösterisi (4:3)</PresentationFormat>
  <Paragraphs>17</Paragraphs>
  <Slides>12</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12</vt:i4>
      </vt:variant>
    </vt:vector>
  </HeadingPairs>
  <TitlesOfParts>
    <vt:vector size="17" baseType="lpstr">
      <vt:lpstr>Arial</vt:lpstr>
      <vt:lpstr>MS Shell Dlg 2</vt:lpstr>
      <vt:lpstr>Wingdings</vt:lpstr>
      <vt:lpstr>Wingdings 3</vt:lpstr>
      <vt:lpstr>Madison</vt:lpstr>
      <vt:lpstr>Ekolojik Algı Gelişimi</vt:lpstr>
      <vt:lpstr>Ekoloji nedir? </vt:lpstr>
      <vt:lpstr>PowerPoint Sunusu</vt:lpstr>
      <vt:lpstr>PowerPoint Sunusu</vt:lpstr>
      <vt:lpstr>PowerPoint Sunusu</vt:lpstr>
      <vt:lpstr>PowerPoint Sunusu</vt:lpstr>
      <vt:lpstr>PowerPoint Sunusu</vt:lpstr>
      <vt:lpstr>Derinlik algısına ilişkin Gibson ve Walk’ın çalışmasına İlişkin bir görsel</vt:lpstr>
      <vt:lpstr>PowerPoint Sunusu</vt:lpstr>
      <vt:lpstr>PowerPoint Sunusu</vt:lpstr>
      <vt:lpstr>PowerPoint Sunusu</vt:lpstr>
      <vt:lpstr>PowerPoint Sunusu</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Ekolojik Algı Gelişimi Kuramı</dc:title>
  <dc:creator>Windows 7</dc:creator>
  <cp:lastModifiedBy>Microsoft Office User</cp:lastModifiedBy>
  <cp:revision>17</cp:revision>
  <dcterms:created xsi:type="dcterms:W3CDTF">2018-03-10T06:19:36Z</dcterms:created>
  <dcterms:modified xsi:type="dcterms:W3CDTF">2020-05-08T12:28:53Z</dcterms:modified>
</cp:coreProperties>
</file>