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5" r:id="rId5"/>
    <p:sldId id="262" r:id="rId6"/>
    <p:sldId id="263" r:id="rId7"/>
    <p:sldId id="261" r:id="rId8"/>
    <p:sldId id="266" r:id="rId9"/>
    <p:sldId id="268" r:id="rId10"/>
    <p:sldId id="267" r:id="rId11"/>
    <p:sldId id="269" r:id="rId12"/>
    <p:sldId id="270" r:id="rId13"/>
    <p:sldId id="271" r:id="rId14"/>
    <p:sldId id="281" r:id="rId15"/>
    <p:sldId id="272" r:id="rId16"/>
    <p:sldId id="273" r:id="rId17"/>
    <p:sldId id="274" r:id="rId18"/>
    <p:sldId id="275" r:id="rId19"/>
    <p:sldId id="276" r:id="rId20"/>
    <p:sldId id="277" r:id="rId21"/>
    <p:sldId id="264"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A5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86" d="100"/>
          <a:sy n="86" d="100"/>
        </p:scale>
        <p:origin x="-72" y="-5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35955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50532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2261173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77379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E0DC46A-E066-4F4C-9609-82A7361A9DC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734293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E0DC46A-E066-4F4C-9609-82A7361A9DC7}"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3928681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E0DC46A-E066-4F4C-9609-82A7361A9DC7}" type="datetimeFigureOut">
              <a:rPr lang="tr-TR" smtClean="0"/>
              <a:t>23.01.2018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878370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E0DC46A-E066-4F4C-9609-82A7361A9DC7}" type="datetimeFigureOut">
              <a:rPr lang="tr-TR" smtClean="0"/>
              <a:t>23.01.2018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2549006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E0DC46A-E066-4F4C-9609-82A7361A9DC7}" type="datetimeFigureOut">
              <a:rPr lang="tr-TR" smtClean="0"/>
              <a:t>23.01.2018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96975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E0DC46A-E066-4F4C-9609-82A7361A9DC7}"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296269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E0DC46A-E066-4F4C-9609-82A7361A9DC7}"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3726647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DC46A-E066-4F4C-9609-82A7361A9DC7}" type="datetimeFigureOut">
              <a:rPr lang="tr-TR" smtClean="0"/>
              <a:t>23.01.2018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CC39E0-7C28-40D4-A945-433A2376BD71}" type="slidenum">
              <a:rPr lang="tr-TR" smtClean="0"/>
              <a:t>‹#›</a:t>
            </a:fld>
            <a:endParaRPr lang="tr-TR"/>
          </a:p>
        </p:txBody>
      </p:sp>
    </p:spTree>
    <p:extLst>
      <p:ext uri="{BB962C8B-B14F-4D97-AF65-F5344CB8AC3E}">
        <p14:creationId xmlns:p14="http://schemas.microsoft.com/office/powerpoint/2010/main" val="1064140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482553" y="2987206"/>
            <a:ext cx="9172748" cy="1569660"/>
          </a:xfrm>
          <a:prstGeom prst="rect">
            <a:avLst/>
          </a:prstGeom>
          <a:noFill/>
        </p:spPr>
        <p:txBody>
          <a:bodyPr wrap="square" lIns="91440" tIns="45720" rIns="91440" bIns="45720" rtlCol="0">
            <a:spAutoFit/>
          </a:bodyPr>
          <a:lstStyle/>
          <a:p>
            <a:pPr algn="ctr"/>
            <a:r>
              <a:rPr lang="tr-TR" sz="4800" b="1" dirty="0" smtClean="0">
                <a:solidFill>
                  <a:srgbClr val="E6A5AB"/>
                </a:solidFill>
                <a:effectLst>
                  <a:outerShdw blurRad="38100" dist="38100" dir="2700000" algn="tl">
                    <a:srgbClr val="000000">
                      <a:alpha val="43137"/>
                    </a:srgbClr>
                  </a:outerShdw>
                </a:effectLst>
              </a:rPr>
              <a:t>BİLİŞSEL KURAMLAR</a:t>
            </a:r>
          </a:p>
          <a:p>
            <a:pPr algn="ctr"/>
            <a:r>
              <a:rPr lang="tr-TR" sz="4800" b="1" dirty="0" smtClean="0">
                <a:solidFill>
                  <a:srgbClr val="E6A5AB"/>
                </a:solidFill>
                <a:effectLst>
                  <a:outerShdw blurRad="38100" dist="38100" dir="2700000" algn="tl">
                    <a:srgbClr val="000000">
                      <a:alpha val="43137"/>
                    </a:srgbClr>
                  </a:outerShdw>
                </a:effectLst>
              </a:rPr>
              <a:t>Geştalt Kuramı</a:t>
            </a:r>
            <a:endParaRPr lang="tr-TR" sz="4800" b="1" dirty="0">
              <a:solidFill>
                <a:srgbClr val="E6A5AB"/>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678364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Algı örgütleme Yasaları (</a:t>
            </a:r>
            <a:r>
              <a:rPr lang="tr-TR" dirty="0" err="1"/>
              <a:t>Pragnanz</a:t>
            </a:r>
            <a:r>
              <a:rPr lang="tr-TR" dirty="0"/>
              <a:t> Yasaları)</a:t>
            </a:r>
          </a:p>
        </p:txBody>
      </p:sp>
      <p:sp>
        <p:nvSpPr>
          <p:cNvPr id="3" name="İçerik Yer Tutucusu 2"/>
          <p:cNvSpPr>
            <a:spLocks noGrp="1"/>
          </p:cNvSpPr>
          <p:nvPr>
            <p:ph sz="half" idx="1"/>
          </p:nvPr>
        </p:nvSpPr>
        <p:spPr>
          <a:xfrm>
            <a:off x="838200" y="1825625"/>
            <a:ext cx="4758369" cy="4351338"/>
          </a:xfrm>
        </p:spPr>
        <p:txBody>
          <a:bodyPr/>
          <a:lstStyle/>
          <a:p>
            <a:r>
              <a:rPr lang="tr-TR" dirty="0">
                <a:solidFill>
                  <a:srgbClr val="FF0000"/>
                </a:solidFill>
              </a:rPr>
              <a:t>4</a:t>
            </a:r>
            <a:r>
              <a:rPr lang="tr-TR" dirty="0" smtClean="0">
                <a:solidFill>
                  <a:srgbClr val="FF0000"/>
                </a:solidFill>
              </a:rPr>
              <a:t>. Benzerlik: </a:t>
            </a:r>
            <a:r>
              <a:rPr lang="tr-TR" dirty="0" smtClean="0"/>
              <a:t>Ortak özelliklere sahip uyarıcılar gruplandırarak algılanır. </a:t>
            </a:r>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574535" y="1806766"/>
            <a:ext cx="5779265" cy="4137628"/>
          </a:xfrm>
        </p:spPr>
      </p:pic>
    </p:spTree>
    <p:extLst>
      <p:ext uri="{BB962C8B-B14F-4D97-AF65-F5344CB8AC3E}">
        <p14:creationId xmlns:p14="http://schemas.microsoft.com/office/powerpoint/2010/main" val="41350766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Algı örgütleme Yasaları (</a:t>
            </a:r>
            <a:r>
              <a:rPr lang="tr-TR" dirty="0" err="1"/>
              <a:t>Pragnanz</a:t>
            </a:r>
            <a:r>
              <a:rPr lang="tr-TR" dirty="0"/>
              <a:t> Yasaları)</a:t>
            </a:r>
          </a:p>
        </p:txBody>
      </p:sp>
      <p:sp>
        <p:nvSpPr>
          <p:cNvPr id="3" name="İçerik Yer Tutucusu 2"/>
          <p:cNvSpPr>
            <a:spLocks noGrp="1"/>
          </p:cNvSpPr>
          <p:nvPr>
            <p:ph sz="half" idx="1"/>
          </p:nvPr>
        </p:nvSpPr>
        <p:spPr/>
        <p:txBody>
          <a:bodyPr/>
          <a:lstStyle/>
          <a:p>
            <a:r>
              <a:rPr lang="tr-TR" dirty="0" smtClean="0">
                <a:solidFill>
                  <a:srgbClr val="FF0000"/>
                </a:solidFill>
              </a:rPr>
              <a:t>5. Tamamlama</a:t>
            </a:r>
            <a:r>
              <a:rPr lang="tr-TR" dirty="0">
                <a:solidFill>
                  <a:srgbClr val="FF0000"/>
                </a:solidFill>
              </a:rPr>
              <a:t>:  </a:t>
            </a:r>
            <a:r>
              <a:rPr lang="tr-TR" dirty="0"/>
              <a:t>Tamamı görülmeyen ya da daha tamamlanmamış duyusal uyarıcılar bir bütün olarak algılanır</a:t>
            </a:r>
            <a:r>
              <a:rPr lang="tr-TR" dirty="0" smtClean="0"/>
              <a:t>.</a:t>
            </a:r>
          </a:p>
          <a:p>
            <a:r>
              <a:rPr lang="tr-TR" dirty="0" err="1" smtClean="0"/>
              <a:t>Örn</a:t>
            </a:r>
            <a:r>
              <a:rPr lang="tr-TR" dirty="0" smtClean="0"/>
              <a:t>. SLM, KİB, ARO NE DEMEK??</a:t>
            </a:r>
          </a:p>
          <a:p>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907576" y="2137272"/>
            <a:ext cx="3756752" cy="3679634"/>
          </a:xfrm>
        </p:spPr>
      </p:pic>
    </p:spTree>
    <p:extLst>
      <p:ext uri="{BB962C8B-B14F-4D97-AF65-F5344CB8AC3E}">
        <p14:creationId xmlns:p14="http://schemas.microsoft.com/office/powerpoint/2010/main" val="27456371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Algı örgütleme Yasaları (</a:t>
            </a:r>
            <a:r>
              <a:rPr lang="tr-TR" dirty="0" err="1"/>
              <a:t>Pragnanz</a:t>
            </a:r>
            <a:r>
              <a:rPr lang="tr-TR" dirty="0"/>
              <a:t> Yasaları)</a:t>
            </a:r>
          </a:p>
        </p:txBody>
      </p:sp>
      <p:sp>
        <p:nvSpPr>
          <p:cNvPr id="3" name="İçerik Yer Tutucusu 2"/>
          <p:cNvSpPr>
            <a:spLocks noGrp="1"/>
          </p:cNvSpPr>
          <p:nvPr>
            <p:ph sz="half" idx="1"/>
          </p:nvPr>
        </p:nvSpPr>
        <p:spPr/>
        <p:txBody>
          <a:bodyPr/>
          <a:lstStyle/>
          <a:p>
            <a:r>
              <a:rPr lang="tr-TR" dirty="0" smtClean="0">
                <a:solidFill>
                  <a:srgbClr val="FF0000"/>
                </a:solidFill>
              </a:rPr>
              <a:t>6. Süreklilik: </a:t>
            </a:r>
            <a:r>
              <a:rPr lang="tr-TR" dirty="0" smtClean="0"/>
              <a:t>İnsan bir yöne doğru giden şekilleri bir süreklilik olarak algılama eğilimindedir. </a:t>
            </a:r>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127913" y="2335576"/>
            <a:ext cx="3294044" cy="3349128"/>
          </a:xfrm>
        </p:spPr>
      </p:pic>
    </p:spTree>
    <p:extLst>
      <p:ext uri="{BB962C8B-B14F-4D97-AF65-F5344CB8AC3E}">
        <p14:creationId xmlns:p14="http://schemas.microsoft.com/office/powerpoint/2010/main" val="3212645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Algı Kuralları:</a:t>
            </a:r>
            <a:endParaRPr lang="tr-TR" dirty="0"/>
          </a:p>
        </p:txBody>
      </p:sp>
      <p:sp>
        <p:nvSpPr>
          <p:cNvPr id="3" name="İçerik Yer Tutucusu 2"/>
          <p:cNvSpPr>
            <a:spLocks noGrp="1"/>
          </p:cNvSpPr>
          <p:nvPr>
            <p:ph idx="1"/>
          </p:nvPr>
        </p:nvSpPr>
        <p:spPr>
          <a:xfrm>
            <a:off x="838200" y="1509311"/>
            <a:ext cx="10515600" cy="4667652"/>
          </a:xfrm>
        </p:spPr>
        <p:txBody>
          <a:bodyPr>
            <a:normAutofit/>
          </a:bodyPr>
          <a:lstStyle/>
          <a:p>
            <a:pPr marL="514350" indent="-514350">
              <a:buAutoNum type="arabicPeriod"/>
            </a:pPr>
            <a:r>
              <a:rPr lang="tr-TR" dirty="0" smtClean="0"/>
              <a:t>Algıda değişmezlik: Parlaklık, renk, yer, büyüklük gibi özellikler farklı durumlarda farklı duyu organları ile algılansa da hep aynı şekilde algılanır. Korunum kanununa benzetebiliriz.</a:t>
            </a:r>
          </a:p>
          <a:p>
            <a:pPr marL="514350" indent="-514350">
              <a:buAutoNum type="arabicPeriod"/>
            </a:pPr>
            <a:r>
              <a:rPr lang="tr-TR" dirty="0" smtClean="0"/>
              <a:t>Algıda seçicilik: İlgi ve ihtiyaç duyduğumuz uyarıcıları daha ön planda algılarız. Karnı aç olan birinin restorana odaklanması gibi.</a:t>
            </a:r>
          </a:p>
          <a:p>
            <a:pPr marL="514350" indent="-514350">
              <a:buAutoNum type="arabicPeriod"/>
            </a:pPr>
            <a:r>
              <a:rPr lang="tr-TR" dirty="0" smtClean="0"/>
              <a:t>Algısal Kurulum: Kişinin kendi beklenti ve tutumları çerçevesinde uyarıcıları algılamasıdır. </a:t>
            </a:r>
          </a:p>
          <a:p>
            <a:pPr marL="514350" indent="-514350">
              <a:buAutoNum type="arabicPeriod"/>
            </a:pPr>
            <a:r>
              <a:rPr lang="tr-TR" dirty="0"/>
              <a:t>Derinlik </a:t>
            </a:r>
            <a:r>
              <a:rPr lang="tr-TR" dirty="0" smtClean="0"/>
              <a:t>Algısı: Nesnelerin </a:t>
            </a:r>
            <a:r>
              <a:rPr lang="tr-TR" dirty="0"/>
              <a:t>gözlemciye olan uzaklığına ilişkin algıya derinlik algısı adı verilir. </a:t>
            </a:r>
            <a:r>
              <a:rPr lang="tr-TR" dirty="0" smtClean="0"/>
              <a:t>Perspektif, uyarıcıları üç boyutlu algılama</a:t>
            </a:r>
          </a:p>
          <a:p>
            <a:pPr marL="514350" indent="-514350">
              <a:buAutoNum type="arabicPeriod"/>
            </a:pPr>
            <a:r>
              <a:rPr lang="tr-TR" dirty="0" smtClean="0"/>
              <a:t>Algı Yanılmaları: İllüzyon ve halüsinasyon </a:t>
            </a:r>
          </a:p>
        </p:txBody>
      </p:sp>
    </p:spTree>
    <p:extLst>
      <p:ext uri="{BB962C8B-B14F-4D97-AF65-F5344CB8AC3E}">
        <p14:creationId xmlns:p14="http://schemas.microsoft.com/office/powerpoint/2010/main" val="10568555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33889" y="363557"/>
            <a:ext cx="9628742" cy="5813406"/>
          </a:xfrm>
        </p:spPr>
      </p:pic>
    </p:spTree>
    <p:extLst>
      <p:ext uri="{BB962C8B-B14F-4D97-AF65-F5344CB8AC3E}">
        <p14:creationId xmlns:p14="http://schemas.microsoft.com/office/powerpoint/2010/main" val="4262069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515600" cy="1122152"/>
          </a:xfrm>
        </p:spPr>
        <p:txBody>
          <a:bodyPr/>
          <a:lstStyle/>
          <a:p>
            <a:r>
              <a:rPr lang="tr-TR" dirty="0" smtClean="0"/>
              <a:t>SORU:</a:t>
            </a:r>
            <a:endParaRPr lang="tr-TR" dirty="0"/>
          </a:p>
        </p:txBody>
      </p:sp>
      <p:sp>
        <p:nvSpPr>
          <p:cNvPr id="3" name="İçerik Yer Tutucusu 2"/>
          <p:cNvSpPr>
            <a:spLocks noGrp="1"/>
          </p:cNvSpPr>
          <p:nvPr>
            <p:ph idx="1"/>
          </p:nvPr>
        </p:nvSpPr>
        <p:spPr>
          <a:xfrm>
            <a:off x="838200" y="1509311"/>
            <a:ext cx="10515600" cy="4667652"/>
          </a:xfrm>
        </p:spPr>
        <p:txBody>
          <a:bodyPr>
            <a:normAutofit fontScale="92500" lnSpcReduction="20000"/>
          </a:bodyPr>
          <a:lstStyle/>
          <a:p>
            <a:pPr marL="0" indent="0">
              <a:buNone/>
            </a:pPr>
            <a:r>
              <a:rPr lang="tr-TR" dirty="0"/>
              <a:t>Sema Hanım’ın çok sevdiği bir televizyon dizisi vardır. Her seferinde diziyi zevkle seyredip bir sonraki hafta dizide neler olacağını merakla beklemektedir.</a:t>
            </a:r>
          </a:p>
          <a:p>
            <a:pPr marL="0" indent="0">
              <a:buNone/>
            </a:pPr>
            <a:r>
              <a:rPr lang="tr-TR" b="1" dirty="0"/>
              <a:t>Sema Hanım’ın dizinin bir sonraki bölümünü merakla beklemesi, aşağıdaki algılama yasalarından hangisiyle açıklanabilir?</a:t>
            </a:r>
          </a:p>
          <a:p>
            <a:pPr marL="0" indent="0">
              <a:buNone/>
            </a:pPr>
            <a:endParaRPr lang="tr-TR" dirty="0"/>
          </a:p>
          <a:p>
            <a:pPr marL="514350" indent="-514350">
              <a:buAutoNum type="alphaUcPeriod"/>
            </a:pPr>
            <a:r>
              <a:rPr lang="tr-TR" dirty="0" err="1" smtClean="0"/>
              <a:t>Pragnanz</a:t>
            </a:r>
            <a:r>
              <a:rPr lang="tr-TR" dirty="0" smtClean="0"/>
              <a:t> </a:t>
            </a:r>
          </a:p>
          <a:p>
            <a:pPr marL="514350" indent="-514350">
              <a:buAutoNum type="alphaUcPeriod"/>
            </a:pPr>
            <a:r>
              <a:rPr lang="tr-TR" dirty="0" smtClean="0"/>
              <a:t>Benzerlik</a:t>
            </a:r>
          </a:p>
          <a:p>
            <a:pPr marL="514350" indent="-514350">
              <a:buAutoNum type="alphaUcPeriod"/>
            </a:pPr>
            <a:r>
              <a:rPr lang="tr-TR" dirty="0" smtClean="0"/>
              <a:t>Süreklilik </a:t>
            </a:r>
          </a:p>
          <a:p>
            <a:pPr marL="514350" indent="-514350">
              <a:buAutoNum type="alphaUcPeriod"/>
            </a:pPr>
            <a:r>
              <a:rPr lang="tr-TR" dirty="0" smtClean="0"/>
              <a:t>Yakınlık</a:t>
            </a:r>
          </a:p>
          <a:p>
            <a:pPr marL="514350" indent="-514350">
              <a:buAutoNum type="alphaUcPeriod"/>
            </a:pPr>
            <a:r>
              <a:rPr lang="tr-TR" dirty="0" smtClean="0"/>
              <a:t>Tamamlama</a:t>
            </a:r>
          </a:p>
          <a:p>
            <a:pPr marL="0" indent="0">
              <a:buNone/>
            </a:pPr>
            <a:r>
              <a:rPr lang="tr-TR" dirty="0" smtClean="0"/>
              <a:t>CEVAP: E</a:t>
            </a:r>
            <a:endParaRPr lang="tr-TR" dirty="0"/>
          </a:p>
          <a:p>
            <a:endParaRPr lang="tr-TR" dirty="0"/>
          </a:p>
        </p:txBody>
      </p:sp>
    </p:spTree>
    <p:extLst>
      <p:ext uri="{BB962C8B-B14F-4D97-AF65-F5344CB8AC3E}">
        <p14:creationId xmlns:p14="http://schemas.microsoft.com/office/powerpoint/2010/main" val="3839256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515600" cy="560292"/>
          </a:xfrm>
        </p:spPr>
        <p:txBody>
          <a:bodyPr>
            <a:normAutofit fontScale="90000"/>
          </a:bodyPr>
          <a:lstStyle/>
          <a:p>
            <a:r>
              <a:rPr lang="tr-TR" dirty="0" smtClean="0"/>
              <a:t>SORU</a:t>
            </a:r>
            <a:endParaRPr lang="tr-TR" dirty="0"/>
          </a:p>
        </p:txBody>
      </p:sp>
      <p:sp>
        <p:nvSpPr>
          <p:cNvPr id="3" name="İçerik Yer Tutucusu 2"/>
          <p:cNvSpPr>
            <a:spLocks noGrp="1"/>
          </p:cNvSpPr>
          <p:nvPr>
            <p:ph idx="1"/>
          </p:nvPr>
        </p:nvSpPr>
        <p:spPr>
          <a:xfrm>
            <a:off x="838200" y="1410158"/>
            <a:ext cx="10515600" cy="5067759"/>
          </a:xfrm>
        </p:spPr>
        <p:txBody>
          <a:bodyPr>
            <a:normAutofit fontScale="92500" lnSpcReduction="10000"/>
          </a:bodyPr>
          <a:lstStyle/>
          <a:p>
            <a:pPr marL="0" indent="0">
              <a:buNone/>
            </a:pPr>
            <a:r>
              <a:rPr lang="tr-TR" dirty="0"/>
              <a:t>Ders kitaplarında bazı cümlelerin altının çizilmesi veya koyu ya da italik harflerle yazılması bu cümlenin önemli olduğuna işaret etmenin yanı sıra öğrenilmesini de kolaylaştırmaktadır.</a:t>
            </a:r>
          </a:p>
          <a:p>
            <a:pPr marL="0" indent="0">
              <a:buNone/>
            </a:pPr>
            <a:r>
              <a:rPr lang="tr-TR" b="1" dirty="0"/>
              <a:t>Ders kitaplarında altı çizilen, koyu ya da italik harflerle yazılan cümlelerin daha kolay öğrenilmeleri, öğrenilecek malzemeye ilişkin aşağıdaki özelliklerden hangisiyle ilgilidir</a:t>
            </a:r>
            <a:r>
              <a:rPr lang="tr-TR" b="1" dirty="0" smtClean="0"/>
              <a:t>?</a:t>
            </a:r>
            <a:endParaRPr lang="tr-TR" b="1" dirty="0"/>
          </a:p>
          <a:p>
            <a:pPr marL="514350" indent="-514350">
              <a:buAutoNum type="alphaUcPeriod"/>
            </a:pPr>
            <a:r>
              <a:rPr lang="tr-TR" dirty="0" smtClean="0"/>
              <a:t>Kavramsal </a:t>
            </a:r>
            <a:r>
              <a:rPr lang="tr-TR" dirty="0"/>
              <a:t>kategori </a:t>
            </a:r>
            <a:endParaRPr lang="tr-TR" dirty="0" smtClean="0"/>
          </a:p>
          <a:p>
            <a:pPr marL="514350" indent="-514350">
              <a:buAutoNum type="alphaUcPeriod"/>
            </a:pPr>
            <a:r>
              <a:rPr lang="tr-TR" dirty="0" err="1" smtClean="0"/>
              <a:t>Çağrışımsal</a:t>
            </a:r>
            <a:r>
              <a:rPr lang="tr-TR" dirty="0" smtClean="0"/>
              <a:t> anlam</a:t>
            </a:r>
          </a:p>
          <a:p>
            <a:pPr marL="514350" indent="-514350">
              <a:buAutoNum type="alphaUcPeriod"/>
            </a:pPr>
            <a:r>
              <a:rPr lang="tr-TR" dirty="0" smtClean="0"/>
              <a:t>Kavramsal </a:t>
            </a:r>
            <a:r>
              <a:rPr lang="tr-TR" dirty="0"/>
              <a:t>benzerlik </a:t>
            </a:r>
            <a:endParaRPr lang="tr-TR" dirty="0" smtClean="0"/>
          </a:p>
          <a:p>
            <a:pPr marL="514350" indent="-514350">
              <a:buAutoNum type="alphaUcPeriod"/>
            </a:pPr>
            <a:r>
              <a:rPr lang="tr-TR" dirty="0" smtClean="0"/>
              <a:t>Örgütlülük</a:t>
            </a:r>
          </a:p>
          <a:p>
            <a:pPr marL="514350" indent="-514350">
              <a:buAutoNum type="alphaUcPeriod"/>
            </a:pPr>
            <a:r>
              <a:rPr lang="tr-TR" dirty="0" smtClean="0"/>
              <a:t>Algısal </a:t>
            </a:r>
            <a:r>
              <a:rPr lang="tr-TR" dirty="0"/>
              <a:t>ayırt </a:t>
            </a:r>
            <a:r>
              <a:rPr lang="tr-TR" dirty="0" smtClean="0"/>
              <a:t>edilebilirlik</a:t>
            </a:r>
          </a:p>
          <a:p>
            <a:pPr marL="0" indent="0">
              <a:buNone/>
            </a:pPr>
            <a:r>
              <a:rPr lang="tr-TR" dirty="0" smtClean="0"/>
              <a:t>CEVAP:E</a:t>
            </a:r>
            <a:endParaRPr lang="tr-TR" dirty="0"/>
          </a:p>
          <a:p>
            <a:endParaRPr lang="tr-TR" dirty="0"/>
          </a:p>
        </p:txBody>
      </p:sp>
    </p:spTree>
    <p:extLst>
      <p:ext uri="{BB962C8B-B14F-4D97-AF65-F5344CB8AC3E}">
        <p14:creationId xmlns:p14="http://schemas.microsoft.com/office/powerpoint/2010/main" val="1464288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515600" cy="791646"/>
          </a:xfrm>
        </p:spPr>
        <p:txBody>
          <a:bodyPr/>
          <a:lstStyle/>
          <a:p>
            <a:r>
              <a:rPr lang="tr-TR" dirty="0" smtClean="0"/>
              <a:t>SORU</a:t>
            </a:r>
            <a:endParaRPr lang="tr-TR" dirty="0"/>
          </a:p>
        </p:txBody>
      </p:sp>
      <p:sp>
        <p:nvSpPr>
          <p:cNvPr id="3" name="İçerik Yer Tutucusu 2"/>
          <p:cNvSpPr>
            <a:spLocks noGrp="1"/>
          </p:cNvSpPr>
          <p:nvPr>
            <p:ph idx="1"/>
          </p:nvPr>
        </p:nvSpPr>
        <p:spPr>
          <a:xfrm>
            <a:off x="838200" y="1222872"/>
            <a:ext cx="10515600" cy="4954091"/>
          </a:xfrm>
        </p:spPr>
        <p:txBody>
          <a:bodyPr>
            <a:normAutofit fontScale="85000" lnSpcReduction="20000"/>
          </a:bodyPr>
          <a:lstStyle/>
          <a:p>
            <a:pPr marL="0" indent="0">
              <a:buNone/>
            </a:pPr>
            <a:r>
              <a:rPr lang="tr-TR" dirty="0"/>
              <a:t>Ayşegül Hanım akşam evdeyken elektrikler kesilmiştir. O akşam dışarı çıkmayı planlayan Ayşegül Hanım hangi odaların ışıklarının açık olduğunu bilmediğini fark etmiştir. Odaların düğmelerini tek tek kontrol etmiş ancak hangi yöne doğru açıldıklarını hatırlayamadığını görmüştür. Emin olmak için odalara ilk kez giriyormuş gibi yapıp düğmelere basmış, böylelikle düğmeler hangi yöne doğru basılı olduklarında ışığın açık olduğundan aşağı yukarı emin olmuştur.</a:t>
            </a:r>
          </a:p>
          <a:p>
            <a:pPr marL="0" indent="0">
              <a:buNone/>
            </a:pPr>
            <a:r>
              <a:rPr lang="tr-TR" b="1" dirty="0"/>
              <a:t>Ayşegül Hanım hangi odaların ışıklarının açık olduğunu anlamak için bilmeden, öğrenmeyle ilgili aşağıdaki süreçlerin hangisinden yararlanmıştır?</a:t>
            </a:r>
          </a:p>
          <a:p>
            <a:pPr marL="0" indent="0">
              <a:buNone/>
            </a:pPr>
            <a:endParaRPr lang="tr-TR" dirty="0"/>
          </a:p>
          <a:p>
            <a:pPr marL="514350" indent="-514350">
              <a:buAutoNum type="alphaUcPeriod"/>
            </a:pPr>
            <a:r>
              <a:rPr lang="tr-TR" dirty="0" smtClean="0"/>
              <a:t>Algısal kurulum</a:t>
            </a:r>
          </a:p>
          <a:p>
            <a:pPr marL="514350" indent="-514350">
              <a:buAutoNum type="alphaUcPeriod"/>
            </a:pPr>
            <a:r>
              <a:rPr lang="tr-TR" dirty="0" smtClean="0"/>
              <a:t>Duyarlılaşma</a:t>
            </a:r>
          </a:p>
          <a:p>
            <a:pPr marL="514350" indent="-514350">
              <a:buAutoNum type="alphaUcPeriod"/>
            </a:pPr>
            <a:r>
              <a:rPr lang="tr-TR" dirty="0" smtClean="0"/>
              <a:t>Alışma</a:t>
            </a:r>
          </a:p>
          <a:p>
            <a:pPr marL="514350" indent="-514350">
              <a:buAutoNum type="alphaUcPeriod"/>
            </a:pPr>
            <a:r>
              <a:rPr lang="tr-TR" dirty="0" smtClean="0"/>
              <a:t>Öğrenmenin </a:t>
            </a:r>
            <a:r>
              <a:rPr lang="tr-TR" dirty="0"/>
              <a:t>olumlu </a:t>
            </a:r>
            <a:r>
              <a:rPr lang="tr-TR" dirty="0" smtClean="0"/>
              <a:t>aktarımı</a:t>
            </a:r>
          </a:p>
          <a:p>
            <a:pPr marL="514350" indent="-514350">
              <a:buAutoNum type="alphaUcPeriod"/>
            </a:pPr>
            <a:r>
              <a:rPr lang="tr-TR" dirty="0" smtClean="0"/>
              <a:t>Alışkanlık</a:t>
            </a:r>
          </a:p>
          <a:p>
            <a:pPr marL="0" indent="0">
              <a:buNone/>
            </a:pPr>
            <a:r>
              <a:rPr lang="tr-TR" dirty="0" smtClean="0"/>
              <a:t>CEVAP:E</a:t>
            </a:r>
            <a:endParaRPr lang="tr-TR" dirty="0"/>
          </a:p>
          <a:p>
            <a:endParaRPr lang="tr-TR" dirty="0"/>
          </a:p>
        </p:txBody>
      </p:sp>
    </p:spTree>
    <p:extLst>
      <p:ext uri="{BB962C8B-B14F-4D97-AF65-F5344CB8AC3E}">
        <p14:creationId xmlns:p14="http://schemas.microsoft.com/office/powerpoint/2010/main" val="3429769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1000"/>
                                        <p:tgtEl>
                                          <p:spTgt spid="3">
                                            <p:txEl>
                                              <p:pRg st="8" end="8"/>
                                            </p:txEl>
                                          </p:spTgt>
                                        </p:tgtEl>
                                      </p:cBhvr>
                                    </p:animEffect>
                                    <p:anim calcmode="lin" valueType="num">
                                      <p:cBhvr>
                                        <p:cTn id="3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515600" cy="967916"/>
          </a:xfrm>
        </p:spPr>
        <p:txBody>
          <a:bodyPr/>
          <a:lstStyle/>
          <a:p>
            <a:r>
              <a:rPr lang="tr-TR" dirty="0" smtClean="0"/>
              <a:t>SORU</a:t>
            </a:r>
            <a:endParaRPr lang="tr-TR" dirty="0"/>
          </a:p>
        </p:txBody>
      </p:sp>
      <p:sp>
        <p:nvSpPr>
          <p:cNvPr id="3" name="İçerik Yer Tutucusu 2"/>
          <p:cNvSpPr>
            <a:spLocks noGrp="1"/>
          </p:cNvSpPr>
          <p:nvPr>
            <p:ph idx="1"/>
          </p:nvPr>
        </p:nvSpPr>
        <p:spPr>
          <a:xfrm>
            <a:off x="838200" y="1520328"/>
            <a:ext cx="10515600" cy="4656635"/>
          </a:xfrm>
        </p:spPr>
        <p:txBody>
          <a:bodyPr>
            <a:normAutofit fontScale="92500" lnSpcReduction="20000"/>
          </a:bodyPr>
          <a:lstStyle/>
          <a:p>
            <a:pPr marL="0" indent="0">
              <a:buNone/>
            </a:pPr>
            <a:r>
              <a:rPr lang="tr-TR" dirty="0"/>
              <a:t>Üniversitede kimya dersinde, bir öğretim elemanı öğrencilerine deney için sıvı hâlinde bir bileşik verir ve bu bileşiği oluşturan elementleri bulmalarını ister. </a:t>
            </a:r>
          </a:p>
          <a:p>
            <a:pPr marL="0" indent="0">
              <a:buNone/>
            </a:pPr>
            <a:r>
              <a:rPr lang="tr-TR" b="1" dirty="0"/>
              <a:t>Derste öğrencilerin bileşiği oluşturan elementleri bulmaları, en iyi aşağıdakilerden hangisiyle açıklanabilir?</a:t>
            </a:r>
          </a:p>
          <a:p>
            <a:pPr marL="0" indent="0">
              <a:buNone/>
            </a:pPr>
            <a:r>
              <a:rPr lang="tr-TR" dirty="0"/>
              <a:t> </a:t>
            </a:r>
          </a:p>
          <a:p>
            <a:pPr marL="514350" indent="-514350">
              <a:buAutoNum type="alphaUcPeriod"/>
            </a:pPr>
            <a:r>
              <a:rPr lang="tr-TR" dirty="0" smtClean="0"/>
              <a:t>Örtük </a:t>
            </a:r>
            <a:r>
              <a:rPr lang="tr-TR" dirty="0"/>
              <a:t>öğrenme </a:t>
            </a:r>
            <a:endParaRPr lang="tr-TR" dirty="0" smtClean="0"/>
          </a:p>
          <a:p>
            <a:pPr marL="514350" indent="-514350">
              <a:buAutoNum type="alphaUcPeriod"/>
            </a:pPr>
            <a:r>
              <a:rPr lang="tr-TR" dirty="0" smtClean="0"/>
              <a:t>Alış </a:t>
            </a:r>
            <a:r>
              <a:rPr lang="tr-TR" dirty="0"/>
              <a:t>yoluyla </a:t>
            </a:r>
            <a:r>
              <a:rPr lang="tr-TR" dirty="0" smtClean="0"/>
              <a:t>öğrenme</a:t>
            </a:r>
          </a:p>
          <a:p>
            <a:pPr marL="514350" indent="-514350">
              <a:buAutoNum type="alphaUcPeriod"/>
            </a:pPr>
            <a:r>
              <a:rPr lang="tr-TR" dirty="0" smtClean="0"/>
              <a:t>Tam </a:t>
            </a:r>
            <a:r>
              <a:rPr lang="tr-TR" dirty="0"/>
              <a:t>öğrenme </a:t>
            </a:r>
            <a:endParaRPr lang="tr-TR" dirty="0" smtClean="0"/>
          </a:p>
          <a:p>
            <a:pPr marL="514350" indent="-514350">
              <a:buAutoNum type="alphaUcPeriod"/>
            </a:pPr>
            <a:r>
              <a:rPr lang="tr-TR" dirty="0" smtClean="0"/>
              <a:t>Keşif </a:t>
            </a:r>
            <a:r>
              <a:rPr lang="tr-TR" dirty="0"/>
              <a:t>yoluyla </a:t>
            </a:r>
            <a:r>
              <a:rPr lang="tr-TR" dirty="0" smtClean="0"/>
              <a:t>öğrenme</a:t>
            </a:r>
          </a:p>
          <a:p>
            <a:pPr marL="514350" indent="-514350">
              <a:buAutoNum type="alphaUcPeriod"/>
            </a:pPr>
            <a:r>
              <a:rPr lang="tr-TR" dirty="0" smtClean="0"/>
              <a:t>Akran </a:t>
            </a:r>
            <a:r>
              <a:rPr lang="tr-TR" dirty="0"/>
              <a:t>destekli </a:t>
            </a:r>
            <a:r>
              <a:rPr lang="tr-TR" dirty="0" smtClean="0"/>
              <a:t>öğrenme</a:t>
            </a:r>
          </a:p>
          <a:p>
            <a:pPr marL="0" indent="0">
              <a:buNone/>
            </a:pPr>
            <a:r>
              <a:rPr lang="tr-TR" dirty="0" smtClean="0"/>
              <a:t>CEVAP:D</a:t>
            </a:r>
            <a:endParaRPr lang="tr-TR" dirty="0"/>
          </a:p>
          <a:p>
            <a:endParaRPr lang="tr-TR" dirty="0"/>
          </a:p>
        </p:txBody>
      </p:sp>
    </p:spTree>
    <p:extLst>
      <p:ext uri="{BB962C8B-B14F-4D97-AF65-F5344CB8AC3E}">
        <p14:creationId xmlns:p14="http://schemas.microsoft.com/office/powerpoint/2010/main" val="3309560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515600" cy="1000967"/>
          </a:xfrm>
        </p:spPr>
        <p:txBody>
          <a:bodyPr/>
          <a:lstStyle/>
          <a:p>
            <a:r>
              <a:rPr lang="tr-TR" dirty="0" smtClean="0"/>
              <a:t>SORU</a:t>
            </a:r>
            <a:endParaRPr lang="tr-TR" dirty="0"/>
          </a:p>
        </p:txBody>
      </p:sp>
      <p:sp>
        <p:nvSpPr>
          <p:cNvPr id="3" name="İçerik Yer Tutucusu 2"/>
          <p:cNvSpPr>
            <a:spLocks noGrp="1"/>
          </p:cNvSpPr>
          <p:nvPr>
            <p:ph idx="1"/>
          </p:nvPr>
        </p:nvSpPr>
        <p:spPr>
          <a:xfrm>
            <a:off x="838200" y="1344058"/>
            <a:ext cx="10515600" cy="4832905"/>
          </a:xfrm>
        </p:spPr>
        <p:txBody>
          <a:bodyPr>
            <a:normAutofit fontScale="92500" lnSpcReduction="10000"/>
          </a:bodyPr>
          <a:lstStyle/>
          <a:p>
            <a:r>
              <a:rPr lang="tr-TR" dirty="0"/>
              <a:t> Çözüm öncesinde çözüme geçiş ani ve tamdır.</a:t>
            </a:r>
          </a:p>
          <a:p>
            <a:r>
              <a:rPr lang="tr-TR" dirty="0"/>
              <a:t>  Kazanılan problem çözümü uzun süre hatırlanır.</a:t>
            </a:r>
          </a:p>
          <a:p>
            <a:r>
              <a:rPr lang="tr-TR" dirty="0"/>
              <a:t>  Kazanılan bir ilke, diğer problemlerin çözümüne kolayca uygulanır.</a:t>
            </a:r>
          </a:p>
          <a:p>
            <a:pPr marL="0" indent="0">
              <a:buNone/>
            </a:pPr>
            <a:r>
              <a:rPr lang="tr-TR" b="1" dirty="0"/>
              <a:t>Hangi öğrenme türünde yukarıda verilen öğrenme özelliklerinin tümü görülür?</a:t>
            </a:r>
          </a:p>
          <a:p>
            <a:pPr marL="514350" indent="-514350">
              <a:buAutoNum type="alphaUcPeriod"/>
            </a:pPr>
            <a:r>
              <a:rPr lang="tr-TR" dirty="0" smtClean="0"/>
              <a:t>Gizil </a:t>
            </a:r>
          </a:p>
          <a:p>
            <a:pPr marL="514350" indent="-514350">
              <a:buAutoNum type="alphaUcPeriod"/>
            </a:pPr>
            <a:r>
              <a:rPr lang="tr-TR" dirty="0" smtClean="0"/>
              <a:t>Tam</a:t>
            </a:r>
          </a:p>
          <a:p>
            <a:pPr marL="514350" indent="-514350">
              <a:buAutoNum type="alphaUcPeriod"/>
            </a:pPr>
            <a:r>
              <a:rPr lang="tr-TR" dirty="0" smtClean="0"/>
              <a:t>Kodlayarak </a:t>
            </a:r>
          </a:p>
          <a:p>
            <a:pPr marL="514350" indent="-514350">
              <a:buAutoNum type="alphaUcPeriod"/>
            </a:pPr>
            <a:r>
              <a:rPr lang="tr-TR" dirty="0" err="1" smtClean="0"/>
              <a:t>İçgörüsel</a:t>
            </a:r>
            <a:endParaRPr lang="tr-TR" dirty="0" smtClean="0"/>
          </a:p>
          <a:p>
            <a:pPr marL="514350" indent="-514350">
              <a:buAutoNum type="alphaUcPeriod"/>
            </a:pPr>
            <a:r>
              <a:rPr lang="tr-TR" dirty="0" smtClean="0"/>
              <a:t>Sosyal</a:t>
            </a:r>
          </a:p>
          <a:p>
            <a:pPr marL="0" indent="0">
              <a:buNone/>
            </a:pPr>
            <a:r>
              <a:rPr lang="tr-TR" dirty="0" smtClean="0"/>
              <a:t>CEVAP: D</a:t>
            </a:r>
            <a:endParaRPr lang="tr-TR" dirty="0"/>
          </a:p>
        </p:txBody>
      </p:sp>
    </p:spTree>
    <p:extLst>
      <p:ext uri="{BB962C8B-B14F-4D97-AF65-F5344CB8AC3E}">
        <p14:creationId xmlns:p14="http://schemas.microsoft.com/office/powerpoint/2010/main" val="1823216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Davranışı bütünsel olarak ele alıp incelemek gerektiğini vurgularlar. </a:t>
            </a:r>
          </a:p>
          <a:p>
            <a:r>
              <a:rPr lang="tr-TR" dirty="0" smtClean="0"/>
              <a:t>İnsan zihninin bütünden parçaya doğru algılama yapar. </a:t>
            </a:r>
          </a:p>
          <a:p>
            <a:r>
              <a:rPr lang="tr-TR" dirty="0" smtClean="0"/>
              <a:t>İnsan zihni daima tam algıya ulaşmak ister. </a:t>
            </a:r>
          </a:p>
          <a:p>
            <a:r>
              <a:rPr lang="tr-TR" dirty="0" smtClean="0"/>
              <a:t>Bütün parçaların toplamından daha fazladır, daha anlamlıdır.</a:t>
            </a:r>
          </a:p>
          <a:p>
            <a:r>
              <a:rPr lang="tr-TR" dirty="0" err="1" smtClean="0"/>
              <a:t>Max</a:t>
            </a:r>
            <a:r>
              <a:rPr lang="tr-TR" dirty="0" smtClean="0"/>
              <a:t> </a:t>
            </a:r>
            <a:r>
              <a:rPr lang="tr-TR" dirty="0" err="1" smtClean="0"/>
              <a:t>Wertheimer</a:t>
            </a:r>
            <a:r>
              <a:rPr lang="tr-TR" dirty="0" smtClean="0"/>
              <a:t>, Kurt </a:t>
            </a:r>
            <a:r>
              <a:rPr lang="tr-TR" dirty="0" err="1" smtClean="0"/>
              <a:t>Koffka</a:t>
            </a:r>
            <a:r>
              <a:rPr lang="tr-TR" dirty="0" smtClean="0"/>
              <a:t>, Wolfgang Köhler, Kurt </a:t>
            </a:r>
            <a:r>
              <a:rPr lang="tr-TR" dirty="0" err="1" smtClean="0"/>
              <a:t>Levin</a:t>
            </a:r>
            <a:r>
              <a:rPr lang="tr-TR" dirty="0" smtClean="0"/>
              <a:t> </a:t>
            </a:r>
          </a:p>
          <a:p>
            <a:r>
              <a:rPr lang="tr-TR" dirty="0" smtClean="0"/>
              <a:t>En büyük katkıları algı konusunda olmuştur. Aynı uyarıcıyı alan kişilerde tepkinin farklılaşmasının sebebi, insan zihninde olup bitenlerdir. </a:t>
            </a:r>
            <a:endParaRPr lang="tr-TR" dirty="0"/>
          </a:p>
        </p:txBody>
      </p:sp>
    </p:spTree>
    <p:extLst>
      <p:ext uri="{BB962C8B-B14F-4D97-AF65-F5344CB8AC3E}">
        <p14:creationId xmlns:p14="http://schemas.microsoft.com/office/powerpoint/2010/main" val="21704955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Kavrayarak Öğrenme</a:t>
            </a:r>
            <a:endParaRPr lang="tr-TR" dirty="0"/>
          </a:p>
        </p:txBody>
      </p:sp>
      <p:sp>
        <p:nvSpPr>
          <p:cNvPr id="3" name="İçerik Yer Tutucusu 2"/>
          <p:cNvSpPr>
            <a:spLocks noGrp="1"/>
          </p:cNvSpPr>
          <p:nvPr>
            <p:ph idx="1"/>
          </p:nvPr>
        </p:nvSpPr>
        <p:spPr/>
        <p:txBody>
          <a:bodyPr/>
          <a:lstStyle/>
          <a:p>
            <a:r>
              <a:rPr lang="tr-TR" dirty="0" err="1" smtClean="0"/>
              <a:t>İçgörüsel</a:t>
            </a:r>
            <a:r>
              <a:rPr lang="tr-TR" dirty="0" smtClean="0"/>
              <a:t> öğrenme olgusu eğitim alanına taşınmış ve kavrama yoluyla problem çözmeyi öğretmek gerektiğine inanılmıştır. Üretici ve statik düşünme arasındaki fark..</a:t>
            </a:r>
          </a:p>
          <a:p>
            <a:r>
              <a:rPr lang="tr-TR" dirty="0"/>
              <a:t>Kavrayarak öğrenen öğrenciler, ezberlemek yerine ilkeleri anlarlar. Bağlantıları ve ilkeleri kavrayan öğrenci her türlü örnek problemi çözebilir. </a:t>
            </a:r>
            <a:r>
              <a:rPr lang="tr-TR" dirty="0" smtClean="0"/>
              <a:t>Kalıcıdır</a:t>
            </a:r>
            <a:r>
              <a:rPr lang="tr-TR" dirty="0"/>
              <a:t>. </a:t>
            </a:r>
            <a:endParaRPr lang="tr-TR" dirty="0" smtClean="0"/>
          </a:p>
          <a:p>
            <a:r>
              <a:rPr lang="tr-TR" dirty="0" err="1"/>
              <a:t>Bruner’in</a:t>
            </a:r>
            <a:r>
              <a:rPr lang="tr-TR" dirty="0"/>
              <a:t> buluş yoluyla öğretim stratejisinin çıkış noktası budur. O, </a:t>
            </a:r>
            <a:r>
              <a:rPr lang="tr-TR" dirty="0" err="1"/>
              <a:t>içgörüsel</a:t>
            </a:r>
            <a:r>
              <a:rPr lang="tr-TR" dirty="0"/>
              <a:t> öğrenmenin oluşması için gerekli ipuçlarının verilmesi ile daha kolay ve ekonomik bir öğrenme sağlanacağı kanaatindedir.</a:t>
            </a:r>
          </a:p>
          <a:p>
            <a:pPr marL="0" indent="0">
              <a:buNone/>
            </a:pPr>
            <a:endParaRPr lang="tr-TR" dirty="0"/>
          </a:p>
          <a:p>
            <a:endParaRPr lang="tr-TR" dirty="0" smtClean="0"/>
          </a:p>
          <a:p>
            <a:pPr marL="0" indent="0">
              <a:buNone/>
            </a:pPr>
            <a:endParaRPr lang="tr-TR" dirty="0"/>
          </a:p>
        </p:txBody>
      </p:sp>
    </p:spTree>
    <p:extLst>
      <p:ext uri="{BB962C8B-B14F-4D97-AF65-F5344CB8AC3E}">
        <p14:creationId xmlns:p14="http://schemas.microsoft.com/office/powerpoint/2010/main" val="25333735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Kavrayarak öğrenmenin önemi:</a:t>
            </a:r>
            <a:endParaRPr lang="tr-TR" dirty="0"/>
          </a:p>
        </p:txBody>
      </p:sp>
      <p:sp>
        <p:nvSpPr>
          <p:cNvPr id="3" name="İçerik Yer Tutucusu 2"/>
          <p:cNvSpPr>
            <a:spLocks noGrp="1"/>
          </p:cNvSpPr>
          <p:nvPr>
            <p:ph sz="half" idx="1"/>
          </p:nvPr>
        </p:nvSpPr>
        <p:spPr/>
        <p:txBody>
          <a:bodyPr>
            <a:normAutofit/>
          </a:bodyPr>
          <a:lstStyle/>
          <a:p>
            <a:r>
              <a:rPr lang="tr-TR" dirty="0" smtClean="0"/>
              <a:t>Öğrencilerin </a:t>
            </a:r>
            <a:r>
              <a:rPr lang="tr-TR" dirty="0"/>
              <a:t>kavrayarak öğrenmesini sağlayabilmek için </a:t>
            </a:r>
            <a:r>
              <a:rPr lang="tr-TR" dirty="0" err="1"/>
              <a:t>yapılandırmacı</a:t>
            </a:r>
            <a:r>
              <a:rPr lang="tr-TR" dirty="0"/>
              <a:t> programlar işe koşulmuştur. </a:t>
            </a:r>
            <a:r>
              <a:rPr lang="tr-TR" dirty="0" err="1"/>
              <a:t>Yapılandırmacı</a:t>
            </a:r>
            <a:r>
              <a:rPr lang="tr-TR" dirty="0"/>
              <a:t> programların en önemli çıkış noktası, bilginin hazır şablonlar halinde verilmeyip, sınıfta ilkeleri bulacakları buluş ortamlarının oluşturulmasıdır. </a:t>
            </a:r>
            <a:endParaRPr lang="tr-TR" dirty="0" smtClean="0"/>
          </a:p>
        </p:txBody>
      </p:sp>
      <p:pic>
        <p:nvPicPr>
          <p:cNvPr id="2050"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037243" y="1916935"/>
            <a:ext cx="5316557" cy="368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52706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225407"/>
            <a:ext cx="10515600" cy="3951556"/>
          </a:xfrm>
        </p:spPr>
        <p:txBody>
          <a:bodyPr>
            <a:normAutofit/>
          </a:bodyPr>
          <a:lstStyle/>
          <a:p>
            <a:r>
              <a:rPr lang="tr-TR" dirty="0" smtClean="0"/>
              <a:t>Farklılık algılama esnasında başlar. </a:t>
            </a:r>
          </a:p>
          <a:p>
            <a:r>
              <a:rPr lang="tr-TR" dirty="0" smtClean="0"/>
              <a:t>Duyum ve algı arasındaki fark ???</a:t>
            </a:r>
          </a:p>
          <a:p>
            <a:r>
              <a:rPr lang="tr-TR" dirty="0" smtClean="0"/>
              <a:t>Duyum bilginin beş duyu organlarıyla alınıp beyne aktarılmasıdır. Bu bilgi yorumlanmaz. Nesneldir.</a:t>
            </a:r>
          </a:p>
          <a:p>
            <a:r>
              <a:rPr lang="tr-TR" dirty="0"/>
              <a:t>Algı ise özneldir, alınan bilgi yorumlanır. Bu kişiye göre değişebilir. </a:t>
            </a:r>
          </a:p>
        </p:txBody>
      </p:sp>
    </p:spTree>
    <p:extLst>
      <p:ext uri="{BB962C8B-B14F-4D97-AF65-F5344CB8AC3E}">
        <p14:creationId xmlns:p14="http://schemas.microsoft.com/office/powerpoint/2010/main" val="2342037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İçgörüsel</a:t>
            </a:r>
            <a:r>
              <a:rPr lang="tr-TR" dirty="0" smtClean="0"/>
              <a:t> öğrenme</a:t>
            </a:r>
            <a:endParaRPr lang="tr-TR" dirty="0"/>
          </a:p>
        </p:txBody>
      </p:sp>
      <p:sp>
        <p:nvSpPr>
          <p:cNvPr id="3" name="İçerik Yer Tutucusu 2"/>
          <p:cNvSpPr>
            <a:spLocks noGrp="1"/>
          </p:cNvSpPr>
          <p:nvPr>
            <p:ph idx="1"/>
          </p:nvPr>
        </p:nvSpPr>
        <p:spPr/>
        <p:txBody>
          <a:bodyPr/>
          <a:lstStyle/>
          <a:p>
            <a:r>
              <a:rPr lang="tr-TR" dirty="0"/>
              <a:t>İnsan zihninden yalıtılmış bir gerçeklik olamaz. Gerçeklik insan zihninde oluşturulur. Öğrenme sürecinde gerçekleşen şey, içinde bulunulan algısal alanın yeniden örgütlenmesidir. Bu yeni bakış bir problemin çözümünü sağladığında kavrama «</a:t>
            </a:r>
            <a:r>
              <a:rPr lang="tr-TR" dirty="0" err="1"/>
              <a:t>içgörü</a:t>
            </a:r>
            <a:r>
              <a:rPr lang="tr-TR" dirty="0"/>
              <a:t>» yoluyla öğrenme gerçekleşmiş olur. </a:t>
            </a:r>
            <a:r>
              <a:rPr lang="tr-TR" dirty="0" err="1" smtClean="0"/>
              <a:t>Örn</a:t>
            </a:r>
            <a:r>
              <a:rPr lang="tr-TR" dirty="0" smtClean="0"/>
              <a:t>. Köhler ve maymun deneyi</a:t>
            </a:r>
            <a:endParaRPr lang="tr-TR" dirty="0"/>
          </a:p>
        </p:txBody>
      </p:sp>
    </p:spTree>
    <p:extLst>
      <p:ext uri="{BB962C8B-B14F-4D97-AF65-F5344CB8AC3E}">
        <p14:creationId xmlns:p14="http://schemas.microsoft.com/office/powerpoint/2010/main" val="2277386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İçgörüsel</a:t>
            </a:r>
            <a:r>
              <a:rPr lang="tr-TR" dirty="0" smtClean="0"/>
              <a:t> öğrenmenin aşamaları </a:t>
            </a:r>
            <a:endParaRPr lang="tr-TR" dirty="0"/>
          </a:p>
        </p:txBody>
      </p:sp>
      <p:sp>
        <p:nvSpPr>
          <p:cNvPr id="3" name="İçerik Yer Tutucusu 2"/>
          <p:cNvSpPr>
            <a:spLocks noGrp="1"/>
          </p:cNvSpPr>
          <p:nvPr>
            <p:ph idx="1"/>
          </p:nvPr>
        </p:nvSpPr>
        <p:spPr/>
        <p:txBody>
          <a:bodyPr/>
          <a:lstStyle/>
          <a:p>
            <a:pPr marL="514350" indent="-514350">
              <a:buAutoNum type="arabicPeriod"/>
            </a:pPr>
            <a:r>
              <a:rPr lang="tr-TR" dirty="0" smtClean="0"/>
              <a:t>Başarısız deneme –yanılmalar</a:t>
            </a:r>
          </a:p>
          <a:p>
            <a:pPr marL="514350" indent="-514350">
              <a:buAutoNum type="arabicPeriod"/>
            </a:pPr>
            <a:r>
              <a:rPr lang="tr-TR" dirty="0" smtClean="0"/>
              <a:t>Kuluçka evresi (bilinçaltının problem durumu ile ilgilenmesi)</a:t>
            </a:r>
          </a:p>
          <a:p>
            <a:pPr marL="514350" indent="-514350">
              <a:buAutoNum type="arabicPeriod"/>
            </a:pPr>
            <a:r>
              <a:rPr lang="tr-TR" dirty="0" smtClean="0"/>
              <a:t>Aydınlanma Aşaması: Problemi zihnimizde çözdüğümüz an </a:t>
            </a:r>
          </a:p>
          <a:p>
            <a:pPr marL="514350" indent="-514350">
              <a:buAutoNum type="arabicPeriod"/>
            </a:pPr>
            <a:r>
              <a:rPr lang="tr-TR" dirty="0" smtClean="0"/>
              <a:t>Çözüm Aşaması: Bulunan çözümün uygulanması </a:t>
            </a:r>
          </a:p>
          <a:p>
            <a:pPr marL="514350" indent="-514350">
              <a:buAutoNum type="arabicPeriod"/>
            </a:pPr>
            <a:r>
              <a:rPr lang="tr-TR" dirty="0" smtClean="0"/>
              <a:t>Yeni durumlara çözümün transferi</a:t>
            </a:r>
          </a:p>
          <a:p>
            <a:pPr marL="514350" indent="-514350">
              <a:buAutoNum type="arabicPeriod"/>
            </a:pPr>
            <a:endParaRPr lang="tr-TR" dirty="0" smtClean="0"/>
          </a:p>
          <a:p>
            <a:endParaRPr lang="tr-TR" dirty="0"/>
          </a:p>
        </p:txBody>
      </p:sp>
    </p:spTree>
    <p:extLst>
      <p:ext uri="{BB962C8B-B14F-4D97-AF65-F5344CB8AC3E}">
        <p14:creationId xmlns:p14="http://schemas.microsoft.com/office/powerpoint/2010/main" val="6900317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p:txBody>
          <a:bodyPr/>
          <a:lstStyle/>
          <a:p>
            <a:endParaRPr lang="tr-TR" dirty="0"/>
          </a:p>
        </p:txBody>
      </p:sp>
      <p:sp>
        <p:nvSpPr>
          <p:cNvPr id="6" name="Metin Yer Tutucusu 5"/>
          <p:cNvSpPr>
            <a:spLocks noGrp="1"/>
          </p:cNvSpPr>
          <p:nvPr>
            <p:ph type="body" idx="1"/>
          </p:nvPr>
        </p:nvSpPr>
        <p:spPr>
          <a:xfrm>
            <a:off x="831850" y="5089793"/>
            <a:ext cx="10515600" cy="999857"/>
          </a:xfrm>
        </p:spPr>
        <p:txBody>
          <a:bodyPr/>
          <a:lstStyle/>
          <a:p>
            <a:pPr algn="ctr"/>
            <a:r>
              <a:rPr lang="tr-TR" dirty="0"/>
              <a:t>Algı </a:t>
            </a:r>
            <a:r>
              <a:rPr lang="tr-TR" dirty="0" smtClean="0"/>
              <a:t>Örgütleme Yasaları </a:t>
            </a:r>
            <a:r>
              <a:rPr lang="tr-TR" dirty="0"/>
              <a:t>(</a:t>
            </a:r>
            <a:r>
              <a:rPr lang="tr-TR" dirty="0" err="1"/>
              <a:t>Pragnanz</a:t>
            </a:r>
            <a:r>
              <a:rPr lang="tr-TR" dirty="0"/>
              <a:t> Yasaları)</a:t>
            </a:r>
          </a:p>
          <a:p>
            <a:endParaRPr lang="tr-TR" dirty="0"/>
          </a:p>
        </p:txBody>
      </p:sp>
      <p:pic>
        <p:nvPicPr>
          <p:cNvPr id="1026" name="Picture 2" descr="C:\Users\canan\Desktop\27c11c96-97bd-4be9-83aa-d42e126e9a97image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5928" y="1479550"/>
            <a:ext cx="10697378" cy="3334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5745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Algı örgütleme Yasaları (</a:t>
            </a:r>
            <a:r>
              <a:rPr lang="tr-TR" dirty="0" err="1" smtClean="0"/>
              <a:t>Pragnanz</a:t>
            </a:r>
            <a:r>
              <a:rPr lang="tr-TR" dirty="0" smtClean="0"/>
              <a:t> Yasaları)</a:t>
            </a:r>
            <a:endParaRPr lang="tr-TR" dirty="0"/>
          </a:p>
        </p:txBody>
      </p:sp>
      <p:sp>
        <p:nvSpPr>
          <p:cNvPr id="4" name="İçerik Yer Tutucusu 3"/>
          <p:cNvSpPr>
            <a:spLocks noGrp="1"/>
          </p:cNvSpPr>
          <p:nvPr>
            <p:ph sz="half" idx="1"/>
          </p:nvPr>
        </p:nvSpPr>
        <p:spPr>
          <a:xfrm>
            <a:off x="716096" y="1825625"/>
            <a:ext cx="5303704" cy="4351338"/>
          </a:xfrm>
        </p:spPr>
        <p:txBody>
          <a:bodyPr/>
          <a:lstStyle/>
          <a:p>
            <a:r>
              <a:rPr lang="tr-TR" dirty="0" smtClean="0">
                <a:solidFill>
                  <a:srgbClr val="FF0000"/>
                </a:solidFill>
              </a:rPr>
              <a:t>1. Şekil-Zemin İlişkisi: </a:t>
            </a:r>
            <a:r>
              <a:rPr lang="tr-TR" dirty="0" smtClean="0"/>
              <a:t>Çevremizdeki </a:t>
            </a:r>
            <a:r>
              <a:rPr lang="tr-TR" dirty="0" err="1" smtClean="0"/>
              <a:t>herşeyi</a:t>
            </a:r>
            <a:r>
              <a:rPr lang="tr-TR" dirty="0" smtClean="0"/>
              <a:t> algılamayız. Sınıfta ders dinlerken arka sıradan gelen sese dikkat eden öğrenci öğretmenin söylediklerini anlamayacaktır. Öğretmenin sesi zemin, öğrencinin sesi şekil olarak algılanacaktır. </a:t>
            </a:r>
          </a:p>
          <a:p>
            <a:endParaRPr lang="tr-TR" dirty="0"/>
          </a:p>
        </p:txBody>
      </p:sp>
      <p:pic>
        <p:nvPicPr>
          <p:cNvPr id="6" name="İçerik Yer Tutucusu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555037" y="2247441"/>
            <a:ext cx="3508126" cy="3316077"/>
          </a:xfrm>
        </p:spPr>
      </p:pic>
    </p:spTree>
    <p:extLst>
      <p:ext uri="{BB962C8B-B14F-4D97-AF65-F5344CB8AC3E}">
        <p14:creationId xmlns:p14="http://schemas.microsoft.com/office/powerpoint/2010/main" val="25485625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Algı örgütleme Yasaları (</a:t>
            </a:r>
            <a:r>
              <a:rPr lang="tr-TR" dirty="0" err="1"/>
              <a:t>Pragnanz</a:t>
            </a:r>
            <a:r>
              <a:rPr lang="tr-TR" dirty="0"/>
              <a:t> Yasaları)</a:t>
            </a:r>
          </a:p>
        </p:txBody>
      </p:sp>
      <p:sp>
        <p:nvSpPr>
          <p:cNvPr id="3" name="İçerik Yer Tutucusu 2"/>
          <p:cNvSpPr>
            <a:spLocks noGrp="1"/>
          </p:cNvSpPr>
          <p:nvPr>
            <p:ph sz="half" idx="1"/>
          </p:nvPr>
        </p:nvSpPr>
        <p:spPr>
          <a:xfrm>
            <a:off x="572877" y="1825625"/>
            <a:ext cx="6092327" cy="4351338"/>
          </a:xfrm>
        </p:spPr>
        <p:txBody>
          <a:bodyPr/>
          <a:lstStyle/>
          <a:p>
            <a:r>
              <a:rPr lang="tr-TR" dirty="0" smtClean="0">
                <a:solidFill>
                  <a:srgbClr val="FF0000"/>
                </a:solidFill>
              </a:rPr>
              <a:t>2. Yakınlık: </a:t>
            </a:r>
            <a:r>
              <a:rPr lang="tr-TR" dirty="0" smtClean="0"/>
              <a:t>Birbirine yakın olanlar birlikte algılanır. </a:t>
            </a:r>
            <a:r>
              <a:rPr lang="tr-TR" dirty="0" err="1" smtClean="0"/>
              <a:t>Örn</a:t>
            </a:r>
            <a:r>
              <a:rPr lang="tr-TR" dirty="0" smtClean="0"/>
              <a:t>. </a:t>
            </a:r>
          </a:p>
          <a:p>
            <a:pPr marL="0" indent="0">
              <a:buNone/>
            </a:pPr>
            <a:r>
              <a:rPr lang="tr-TR" dirty="0" err="1" smtClean="0"/>
              <a:t>Kelimelerinarasınaboşlukkoyarız</a:t>
            </a:r>
            <a:r>
              <a:rPr lang="tr-TR" dirty="0" smtClean="0"/>
              <a:t>.</a:t>
            </a:r>
            <a:endParaRPr lang="tr-TR" dirty="0"/>
          </a:p>
          <a:p>
            <a:pPr marL="0" indent="0">
              <a:buNone/>
            </a:pPr>
            <a:r>
              <a:rPr lang="tr-TR" dirty="0" smtClean="0"/>
              <a:t>. Yakınlık zamansal ve </a:t>
            </a:r>
            <a:r>
              <a:rPr lang="tr-TR" dirty="0" err="1" smtClean="0"/>
              <a:t>mekansal</a:t>
            </a:r>
            <a:r>
              <a:rPr lang="tr-TR" dirty="0" smtClean="0"/>
              <a:t> olabilir. Müzikte notaların zamansal yakınlığı gibi . Uyarıcıların benzer olmalarına gerek yoktur. </a:t>
            </a:r>
            <a:r>
              <a:rPr lang="tr-TR" dirty="0" err="1" smtClean="0"/>
              <a:t>Örn</a:t>
            </a:r>
            <a:r>
              <a:rPr lang="tr-TR" dirty="0" smtClean="0"/>
              <a:t>. </a:t>
            </a:r>
          </a:p>
          <a:p>
            <a:pPr marL="0" indent="0">
              <a:buNone/>
            </a:pPr>
            <a:r>
              <a:rPr lang="tr-TR" dirty="0" smtClean="0"/>
              <a:t>ZEKİ ALASYA-METİN AKPINAR </a:t>
            </a:r>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621137" y="2181339"/>
            <a:ext cx="4456438" cy="3062689"/>
          </a:xfrm>
        </p:spPr>
      </p:pic>
    </p:spTree>
    <p:extLst>
      <p:ext uri="{BB962C8B-B14F-4D97-AF65-F5344CB8AC3E}">
        <p14:creationId xmlns:p14="http://schemas.microsoft.com/office/powerpoint/2010/main" val="30860564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Algı örgütleme Yasaları (</a:t>
            </a:r>
            <a:r>
              <a:rPr lang="tr-TR" dirty="0" err="1"/>
              <a:t>Pragnanz</a:t>
            </a:r>
            <a:r>
              <a:rPr lang="tr-TR" dirty="0"/>
              <a:t> Yasaları)</a:t>
            </a:r>
          </a:p>
        </p:txBody>
      </p:sp>
      <p:sp>
        <p:nvSpPr>
          <p:cNvPr id="3" name="İçerik Yer Tutucusu 2"/>
          <p:cNvSpPr>
            <a:spLocks noGrp="1"/>
          </p:cNvSpPr>
          <p:nvPr>
            <p:ph sz="half" idx="1"/>
          </p:nvPr>
        </p:nvSpPr>
        <p:spPr/>
        <p:txBody>
          <a:bodyPr/>
          <a:lstStyle/>
          <a:p>
            <a:r>
              <a:rPr lang="tr-TR" dirty="0" smtClean="0">
                <a:solidFill>
                  <a:srgbClr val="FF0000"/>
                </a:solidFill>
              </a:rPr>
              <a:t>3. Basitlik: </a:t>
            </a:r>
            <a:r>
              <a:rPr lang="tr-TR" dirty="0" smtClean="0"/>
              <a:t>İnsan zihni basit olanları daha önce algılar. </a:t>
            </a:r>
          </a:p>
          <a:p>
            <a:r>
              <a:rPr lang="tr-TR" dirty="0" smtClean="0"/>
              <a:t>Yanda hangi şekilleri görüyorsunuz?</a:t>
            </a:r>
            <a:endParaRPr lang="tr-TR" dirty="0"/>
          </a:p>
        </p:txBody>
      </p:sp>
      <p:sp>
        <p:nvSpPr>
          <p:cNvPr id="4" name="İçerik Yer Tutucusu 3"/>
          <p:cNvSpPr>
            <a:spLocks noGrp="1"/>
          </p:cNvSpPr>
          <p:nvPr>
            <p:ph sz="half" idx="2"/>
          </p:nvPr>
        </p:nvSpPr>
        <p:spPr/>
        <p:txBody>
          <a:bodyPr/>
          <a:lstStyle/>
          <a:p>
            <a:endParaRPr lang="tr-TR" dirty="0"/>
          </a:p>
        </p:txBody>
      </p:sp>
      <p:sp>
        <p:nvSpPr>
          <p:cNvPr id="5" name="İkizkenar Üçgen 4"/>
          <p:cNvSpPr/>
          <p:nvPr/>
        </p:nvSpPr>
        <p:spPr>
          <a:xfrm>
            <a:off x="6599104" y="2412695"/>
            <a:ext cx="2544895" cy="2324558"/>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val 6"/>
          <p:cNvSpPr/>
          <p:nvPr/>
        </p:nvSpPr>
        <p:spPr>
          <a:xfrm>
            <a:off x="7871551" y="3475821"/>
            <a:ext cx="2098714" cy="21758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Dikdörtgen 7"/>
          <p:cNvSpPr/>
          <p:nvPr/>
        </p:nvSpPr>
        <p:spPr>
          <a:xfrm>
            <a:off x="8317736" y="2533880"/>
            <a:ext cx="2489812" cy="188388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15702584"/>
      </p:ext>
    </p:extLst>
  </p:cSld>
  <p:clrMapOvr>
    <a:masterClrMapping/>
  </p:clrMapOvr>
  <p:timing>
    <p:tnLst>
      <p:par>
        <p:cTn id="1" dur="indefinite" restart="never" nodeType="tmRoot"/>
      </p:par>
    </p:tnLst>
  </p:timing>
</p:sld>
</file>

<file path=ppt/theme/theme1.xml><?xml version="1.0" encoding="utf-8"?>
<a:theme xmlns:a="http://schemas.openxmlformats.org/drawingml/2006/main" name="BÖLÜM8">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552</TotalTime>
  <Words>864</Words>
  <Application>Microsoft Office PowerPoint</Application>
  <PresentationFormat>Özel</PresentationFormat>
  <Paragraphs>101</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BÖLÜM8</vt:lpstr>
      <vt:lpstr>PowerPoint Sunusu</vt:lpstr>
      <vt:lpstr>PowerPoint Sunusu</vt:lpstr>
      <vt:lpstr>PowerPoint Sunusu</vt:lpstr>
      <vt:lpstr>İçgörüsel öğrenme</vt:lpstr>
      <vt:lpstr>İçgörüsel öğrenmenin aşamaları </vt:lpstr>
      <vt:lpstr>PowerPoint Sunusu</vt:lpstr>
      <vt:lpstr>Algı örgütleme Yasaları (Pragnanz Yasaları)</vt:lpstr>
      <vt:lpstr>Algı örgütleme Yasaları (Pragnanz Yasaları)</vt:lpstr>
      <vt:lpstr>Algı örgütleme Yasaları (Pragnanz Yasaları)</vt:lpstr>
      <vt:lpstr>Algı örgütleme Yasaları (Pragnanz Yasaları)</vt:lpstr>
      <vt:lpstr>Algı örgütleme Yasaları (Pragnanz Yasaları)</vt:lpstr>
      <vt:lpstr>Algı örgütleme Yasaları (Pragnanz Yasaları)</vt:lpstr>
      <vt:lpstr>Algı Kuralları:</vt:lpstr>
      <vt:lpstr>PowerPoint Sunusu</vt:lpstr>
      <vt:lpstr>SORU:</vt:lpstr>
      <vt:lpstr>SORU</vt:lpstr>
      <vt:lpstr>SORU</vt:lpstr>
      <vt:lpstr>SORU</vt:lpstr>
      <vt:lpstr>SORU</vt:lpstr>
      <vt:lpstr>Kavrayarak Öğrenme</vt:lpstr>
      <vt:lpstr>Kavrayarak öğrenmenin önemi:</vt:lpstr>
    </vt:vector>
  </TitlesOfParts>
  <Company>MOTUN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canan</cp:lastModifiedBy>
  <cp:revision>52</cp:revision>
  <dcterms:created xsi:type="dcterms:W3CDTF">2017-08-28T07:33:46Z</dcterms:created>
  <dcterms:modified xsi:type="dcterms:W3CDTF">2018-01-23T15:28:40Z</dcterms:modified>
</cp:coreProperties>
</file>