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71" r:id="rId4"/>
    <p:sldId id="272" r:id="rId5"/>
    <p:sldId id="273" r:id="rId6"/>
    <p:sldId id="275" r:id="rId7"/>
    <p:sldId id="274" r:id="rId8"/>
    <p:sldId id="276" r:id="rId9"/>
    <p:sldId id="277"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0"/>
    <p:restoredTop sz="94681"/>
  </p:normalViewPr>
  <p:slideViewPr>
    <p:cSldViewPr snapToGrid="0" snapToObjects="1">
      <p:cViewPr varScale="1">
        <p:scale>
          <a:sx n="114" d="100"/>
          <a:sy n="114"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1/21/20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1/21/20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1/21/20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1/21/20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1/21/20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1/21/20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1/21/20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1/21/20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btecer@ankara.edu.tr" TargetMode="External"/><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0A9224-C5F2-3F43-956A-7A52B05D1FE3}"/>
              </a:ext>
            </a:extLst>
          </p:cNvPr>
          <p:cNvSpPr>
            <a:spLocks noGrp="1"/>
          </p:cNvSpPr>
          <p:nvPr>
            <p:ph type="ctrTitle"/>
          </p:nvPr>
        </p:nvSpPr>
        <p:spPr>
          <a:xfrm>
            <a:off x="1836978" y="2223009"/>
            <a:ext cx="8679915" cy="1748729"/>
          </a:xfrm>
        </p:spPr>
        <p:txBody>
          <a:bodyPr/>
          <a:lstStyle/>
          <a:p>
            <a:r>
              <a:rPr lang="tr-TR" dirty="0">
                <a:latin typeface="+mn-lt"/>
              </a:rPr>
              <a:t>GIDA MİKROBİYOLOJİSİ</a:t>
            </a:r>
          </a:p>
        </p:txBody>
      </p:sp>
      <p:sp>
        <p:nvSpPr>
          <p:cNvPr id="3" name="Alt Başlık 2">
            <a:extLst>
              <a:ext uri="{FF2B5EF4-FFF2-40B4-BE49-F238E27FC236}">
                <a16:creationId xmlns:a16="http://schemas.microsoft.com/office/drawing/2014/main" id="{4D10820E-DE30-4E45-AC89-83B4E883FAF9}"/>
              </a:ext>
            </a:extLst>
          </p:cNvPr>
          <p:cNvSpPr>
            <a:spLocks noGrp="1"/>
          </p:cNvSpPr>
          <p:nvPr>
            <p:ph type="subTitle" idx="1"/>
          </p:nvPr>
        </p:nvSpPr>
        <p:spPr>
          <a:xfrm>
            <a:off x="1762479" y="2320804"/>
            <a:ext cx="8673427" cy="1322587"/>
          </a:xfrm>
        </p:spPr>
        <p:txBody>
          <a:bodyPr>
            <a:normAutofit/>
          </a:bodyPr>
          <a:lstStyle/>
          <a:p>
            <a:r>
              <a:rPr lang="tr-TR" dirty="0"/>
              <a:t>ANKARA ÜNİVERSİTESİ</a:t>
            </a:r>
          </a:p>
          <a:p>
            <a:r>
              <a:rPr lang="tr-TR" dirty="0"/>
              <a:t>KALECİK MESLEK YÜKSEKOKULU</a:t>
            </a:r>
          </a:p>
        </p:txBody>
      </p:sp>
      <p:pic>
        <p:nvPicPr>
          <p:cNvPr id="5" name="Resim 4">
            <a:extLst>
              <a:ext uri="{FF2B5EF4-FFF2-40B4-BE49-F238E27FC236}">
                <a16:creationId xmlns:a16="http://schemas.microsoft.com/office/drawing/2014/main" id="{458212E1-A95E-4A45-A18B-E1B8E56F6364}"/>
              </a:ext>
            </a:extLst>
          </p:cNvPr>
          <p:cNvPicPr>
            <a:picLocks noChangeAspect="1"/>
          </p:cNvPicPr>
          <p:nvPr/>
        </p:nvPicPr>
        <p:blipFill>
          <a:blip r:embed="rId2"/>
          <a:stretch>
            <a:fillRect/>
          </a:stretch>
        </p:blipFill>
        <p:spPr>
          <a:xfrm>
            <a:off x="0" y="5319132"/>
            <a:ext cx="2347387" cy="1515402"/>
          </a:xfrm>
          <a:prstGeom prst="rect">
            <a:avLst/>
          </a:prstGeom>
        </p:spPr>
      </p:pic>
      <p:pic>
        <p:nvPicPr>
          <p:cNvPr id="6" name="Resim 5">
            <a:extLst>
              <a:ext uri="{FF2B5EF4-FFF2-40B4-BE49-F238E27FC236}">
                <a16:creationId xmlns:a16="http://schemas.microsoft.com/office/drawing/2014/main" id="{E0FA8D5D-6A9E-1440-9379-0934D6B552F6}"/>
              </a:ext>
            </a:extLst>
          </p:cNvPr>
          <p:cNvPicPr>
            <a:picLocks noChangeAspect="1"/>
          </p:cNvPicPr>
          <p:nvPr/>
        </p:nvPicPr>
        <p:blipFill>
          <a:blip r:embed="rId2"/>
          <a:stretch>
            <a:fillRect/>
          </a:stretch>
        </p:blipFill>
        <p:spPr>
          <a:xfrm>
            <a:off x="10520848" y="7643"/>
            <a:ext cx="1671151" cy="1174386"/>
          </a:xfrm>
          <a:prstGeom prst="rect">
            <a:avLst/>
          </a:prstGeom>
        </p:spPr>
      </p:pic>
      <p:sp>
        <p:nvSpPr>
          <p:cNvPr id="7" name="Dikdörtgen 6">
            <a:extLst>
              <a:ext uri="{FF2B5EF4-FFF2-40B4-BE49-F238E27FC236}">
                <a16:creationId xmlns:a16="http://schemas.microsoft.com/office/drawing/2014/main" id="{6848B03F-8D95-5E4D-AE2E-417EC11F17CB}"/>
              </a:ext>
            </a:extLst>
          </p:cNvPr>
          <p:cNvSpPr/>
          <p:nvPr/>
        </p:nvSpPr>
        <p:spPr>
          <a:xfrm>
            <a:off x="3621398" y="4366387"/>
            <a:ext cx="4955587" cy="646331"/>
          </a:xfrm>
          <a:prstGeom prst="rect">
            <a:avLst/>
          </a:prstGeom>
        </p:spPr>
        <p:txBody>
          <a:bodyPr wrap="none">
            <a:spAutoFit/>
          </a:bodyPr>
          <a:lstStyle/>
          <a:p>
            <a:r>
              <a:rPr lang="tr-TR" dirty="0"/>
              <a:t>ÖĞRETİM GÖREVLİSİ NİLGÜN BAŞAK TECER</a:t>
            </a:r>
          </a:p>
          <a:p>
            <a:pPr algn="ctr"/>
            <a:r>
              <a:rPr lang="tr-TR" dirty="0">
                <a:solidFill>
                  <a:schemeClr val="bg2">
                    <a:lumMod val="50000"/>
                  </a:schemeClr>
                </a:solidFill>
                <a:hlinkClick r:id="rId3">
                  <a:extLst>
                    <a:ext uri="{A12FA001-AC4F-418D-AE19-62706E023703}">
                      <ahyp:hlinkClr xmlns:ahyp="http://schemas.microsoft.com/office/drawing/2018/hyperlinkcolor" val="tx"/>
                    </a:ext>
                  </a:extLst>
                </a:hlinkClick>
              </a:rPr>
              <a:t>nbtecer@ankara.edu.tr</a:t>
            </a:r>
            <a:endParaRPr lang="tr-TR" dirty="0">
              <a:solidFill>
                <a:schemeClr val="bg2">
                  <a:lumMod val="50000"/>
                </a:schemeClr>
              </a:solidFill>
            </a:endParaRPr>
          </a:p>
        </p:txBody>
      </p:sp>
    </p:spTree>
    <p:extLst>
      <p:ext uri="{BB962C8B-B14F-4D97-AF65-F5344CB8AC3E}">
        <p14:creationId xmlns:p14="http://schemas.microsoft.com/office/powerpoint/2010/main" val="1855652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5B5C2147-EC88-A74E-B6E5-AA54C28A6BA6}"/>
              </a:ext>
            </a:extLst>
          </p:cNvPr>
          <p:cNvSpPr>
            <a:spLocks noGrp="1"/>
          </p:cNvSpPr>
          <p:nvPr>
            <p:ph type="title"/>
          </p:nvPr>
        </p:nvSpPr>
        <p:spPr>
          <a:xfrm>
            <a:off x="828996" y="2199276"/>
            <a:ext cx="3498979" cy="2456442"/>
          </a:xfrm>
        </p:spPr>
        <p:txBody>
          <a:bodyPr>
            <a:normAutofit/>
          </a:bodyPr>
          <a:lstStyle/>
          <a:p>
            <a:r>
              <a:rPr lang="tr-TR" sz="3200" b="1" dirty="0"/>
              <a:t>DİNLEDİĞİNİZ İÇİN TEŞEKKÜRLER…</a:t>
            </a:r>
          </a:p>
        </p:txBody>
      </p:sp>
    </p:spTree>
    <p:extLst>
      <p:ext uri="{BB962C8B-B14F-4D97-AF65-F5344CB8AC3E}">
        <p14:creationId xmlns:p14="http://schemas.microsoft.com/office/powerpoint/2010/main" val="189466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a:bodyPr>
          <a:lstStyle/>
          <a:p>
            <a:r>
              <a:rPr lang="tr-TR" sz="3200" b="1" dirty="0"/>
              <a:t>SÜT VE SÜT ÜRÜNLERİNDE MİKROBİYEL BOZULMALAR</a:t>
            </a: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785813" y="873100"/>
            <a:ext cx="6942362" cy="5984900"/>
          </a:xfrm>
        </p:spPr>
        <p:txBody>
          <a:bodyPr>
            <a:normAutofit/>
          </a:bodyPr>
          <a:lstStyle/>
          <a:p>
            <a:pPr marL="0" indent="0">
              <a:buNone/>
            </a:pPr>
            <a:endParaRPr lang="tr-TR" b="1" dirty="0"/>
          </a:p>
          <a:p>
            <a:pPr marL="0" indent="0">
              <a:buNone/>
            </a:pPr>
            <a:endParaRPr lang="tr-TR" b="1" dirty="0"/>
          </a:p>
          <a:p>
            <a:pPr marL="0" indent="0" algn="ctr">
              <a:buNone/>
            </a:pPr>
            <a:r>
              <a:rPr lang="tr-TR" b="1" dirty="0">
                <a:latin typeface="Arial" panose="020B0604020202020204" pitchFamily="34" charset="0"/>
                <a:cs typeface="Arial" panose="020B0604020202020204" pitchFamily="34" charset="0"/>
              </a:rPr>
              <a:t>SÜT VE SÜT ÜRÜNLERİ</a:t>
            </a:r>
          </a:p>
          <a:p>
            <a:pPr algn="just"/>
            <a:r>
              <a:rPr lang="tr-TR" sz="1600" dirty="0">
                <a:latin typeface="Arial" panose="020B0604020202020204" pitchFamily="34" charset="0"/>
                <a:cs typeface="Arial" panose="020B0604020202020204" pitchFamily="34" charset="0"/>
              </a:rPr>
              <a:t>ÇİĞ SÜT SÜT ENDÜSTRİSİNİN TEMEL HAMMADDESİDİR VE ÇİĞ SÜTÜN MİKROBİYOLOJİK KALİTESİ, BU SÜTTEN İŞLENEN ÜRÜNÜN KALİTESİNİ DE DOĞRUDAN ETKİLİDİR. AYRICA ÇİĞ SÜTE UYGULANAN ISIL İŞLEMLERLE BAKTERİLERİN VEJETATİF FORMLARI YOK EDİLMEKLE İSE DE BUNLARIN ENZİMLERİ AKTİVİTELERİNİ KORUYARAK DEPOLAMA SIRASINDA KOKU, TAT VE AROMA OLUŞUMLARINA NEDEN OLMAKTADIRLAR. </a:t>
            </a:r>
          </a:p>
          <a:p>
            <a:pPr>
              <a:buFont typeface="Wingdings" pitchFamily="2" charset="2"/>
              <a:buChar char="Ø"/>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260934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a:bodyPr>
          <a:lstStyle/>
          <a:p>
            <a:r>
              <a:rPr lang="tr-TR" sz="3200" b="1" dirty="0"/>
              <a:t>SÜT VE SÜT ÜRÜNLERİNDE MİKROBİYEL BOZULMALAR</a:t>
            </a: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785813" y="873100"/>
            <a:ext cx="6942362" cy="5984900"/>
          </a:xfrm>
        </p:spPr>
        <p:txBody>
          <a:bodyPr>
            <a:normAutofit fontScale="62500" lnSpcReduction="20000"/>
          </a:bodyPr>
          <a:lstStyle/>
          <a:p>
            <a:pPr marL="0" indent="0" algn="just">
              <a:buNone/>
            </a:pPr>
            <a:endParaRPr lang="tr-TR" b="1" dirty="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a:p>
            <a:pPr marL="0" indent="0" algn="just">
              <a:buNone/>
            </a:pPr>
            <a:r>
              <a:rPr lang="tr-TR" sz="2200" b="1" dirty="0">
                <a:latin typeface="Arial" panose="020B0604020202020204" pitchFamily="34" charset="0"/>
                <a:cs typeface="Arial" panose="020B0604020202020204" pitchFamily="34" charset="0"/>
              </a:rPr>
              <a:t>ÇİĞ SÜTLERİN KONTAMİNASYON KAYNAKLARI </a:t>
            </a:r>
          </a:p>
          <a:p>
            <a:pPr algn="just"/>
            <a:r>
              <a:rPr lang="tr-TR" b="1" dirty="0">
                <a:latin typeface="Arial" panose="020B0604020202020204" pitchFamily="34" charset="0"/>
                <a:cs typeface="Arial" panose="020B0604020202020204" pitchFamily="34" charset="0"/>
              </a:rPr>
              <a:t>MEME İÇİ: </a:t>
            </a:r>
            <a:r>
              <a:rPr lang="tr-TR" dirty="0">
                <a:latin typeface="Arial" panose="020B0604020202020204" pitchFamily="34" charset="0"/>
                <a:cs typeface="Arial" panose="020B0604020202020204" pitchFamily="34" charset="0"/>
              </a:rPr>
              <a:t>MEMENİN HER BİR BÖLÜMÜ MEME BAĢINDAKİ KANAL YOLUYLA DIŞ ORTAMA AÇIKTIR. HERHANGİ BİR ŞEKİLDE MEME BAŞINA BULAŞAN MİKROORGANİZMALAR MEME İÇİNE GİREBİLİR. ÖRNEĞİN; MEME DOKUSUNDA GÖRÜLEN İLTİHABI BİR HASTALIK OLAN MASTİTİSLİ HAYVANIN SÜTÜNDE ML’DE MİLYONLARCA BAKTERİ BULUNABİLİR. BU HASTALIĞIN ETMENİ OLAN MİKROORGANİZMALAR </a:t>
            </a:r>
            <a:r>
              <a:rPr lang="tr-TR" i="1" dirty="0" err="1">
                <a:latin typeface="Arial" panose="020B0604020202020204" pitchFamily="34" charset="0"/>
                <a:cs typeface="Arial" panose="020B0604020202020204" pitchFamily="34" charset="0"/>
              </a:rPr>
              <a:t>Staphylococcus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aureus</a:t>
            </a:r>
            <a:r>
              <a:rPr lang="tr-TR"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Streptococcus</a:t>
            </a:r>
            <a:r>
              <a:rPr lang="tr-TR" dirty="0">
                <a:latin typeface="Arial" panose="020B0604020202020204" pitchFamily="34" charset="0"/>
                <a:cs typeface="Arial" panose="020B0604020202020204" pitchFamily="34" charset="0"/>
              </a:rPr>
              <a:t> TÜRLERİ </a:t>
            </a:r>
            <a:r>
              <a:rPr lang="tr-TR" i="1" dirty="0" err="1">
                <a:latin typeface="Arial" panose="020B0604020202020204" pitchFamily="34" charset="0"/>
                <a:cs typeface="Arial" panose="020B0604020202020204" pitchFamily="34" charset="0"/>
              </a:rPr>
              <a:t>Escherichia</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coli</a:t>
            </a:r>
            <a:r>
              <a:rPr lang="tr-TR" i="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DİR. AYRICA VEREM VE </a:t>
            </a:r>
            <a:r>
              <a:rPr lang="tr-TR" i="1" dirty="0" err="1">
                <a:latin typeface="Arial" panose="020B0604020202020204" pitchFamily="34" charset="0"/>
                <a:cs typeface="Arial" panose="020B0604020202020204" pitchFamily="34" charset="0"/>
              </a:rPr>
              <a:t>BruCella</a:t>
            </a:r>
            <a:r>
              <a:rPr lang="tr-TR" i="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GİBİ HASTALIKLI HAYVANLARIN SÜTLERİNDE BU HASTALIĞIN ETMENİ OLAN VE İNSANLARDA HASTALIK OLUŞTURAN </a:t>
            </a:r>
            <a:r>
              <a:rPr lang="tr-TR" i="1" dirty="0" err="1">
                <a:latin typeface="Arial" panose="020B0604020202020204" pitchFamily="34" charset="0"/>
                <a:cs typeface="Arial" panose="020B0604020202020204" pitchFamily="34" charset="0"/>
              </a:rPr>
              <a:t>Mybacterium</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tuberculosis</a:t>
            </a:r>
            <a:r>
              <a:rPr lang="tr-TR" i="1" dirty="0">
                <a:latin typeface="Arial" panose="020B0604020202020204" pitchFamily="34" charset="0"/>
                <a:cs typeface="Arial" panose="020B0604020202020204" pitchFamily="34" charset="0"/>
              </a:rPr>
              <a:t> ve </a:t>
            </a:r>
            <a:r>
              <a:rPr lang="tr-TR" i="1" dirty="0" err="1">
                <a:latin typeface="Arial" panose="020B0604020202020204" pitchFamily="34" charset="0"/>
                <a:cs typeface="Arial" panose="020B0604020202020204" pitchFamily="34" charset="0"/>
              </a:rPr>
              <a:t>Brucella</a:t>
            </a:r>
            <a:r>
              <a:rPr lang="tr-TR" i="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TÜRLERİ BULUNUR. </a:t>
            </a:r>
          </a:p>
          <a:p>
            <a:pPr algn="just"/>
            <a:r>
              <a:rPr lang="tr-TR" b="1" dirty="0">
                <a:latin typeface="Arial" panose="020B0604020202020204" pitchFamily="34" charset="0"/>
                <a:cs typeface="Arial" panose="020B0604020202020204" pitchFamily="34" charset="0"/>
              </a:rPr>
              <a:t>HAYVANIN DIŞ YÜZEYLERİ: </a:t>
            </a:r>
            <a:r>
              <a:rPr lang="tr-TR" dirty="0">
                <a:latin typeface="Arial" panose="020B0604020202020204" pitchFamily="34" charset="0"/>
                <a:cs typeface="Arial" panose="020B0604020202020204" pitchFamily="34" charset="0"/>
              </a:rPr>
              <a:t>HAYVANLARIN DOĞAL ÇEVRESİNDE BULUNAN TOPRAK, YATAKLIK MAL YEMESİ, YEM ARTIKLARI, GÜBRE GİBİ MADDELER, MEME, MEME BAŞLARI VE DERİ ÜZERİNDE ÇOK MİKTARDA BULUNURLAR. TOPRAKTAN </a:t>
            </a:r>
            <a:r>
              <a:rPr lang="tr-TR" i="1" dirty="0" err="1">
                <a:latin typeface="Arial" panose="020B0604020202020204" pitchFamily="34" charset="0"/>
                <a:cs typeface="Arial" panose="020B0604020202020204" pitchFamily="34" charset="0"/>
              </a:rPr>
              <a:t>Bacillus</a:t>
            </a:r>
            <a:r>
              <a:rPr lang="tr-TR" dirty="0">
                <a:latin typeface="Arial" panose="020B0604020202020204" pitchFamily="34" charset="0"/>
                <a:cs typeface="Arial" panose="020B0604020202020204" pitchFamily="34" charset="0"/>
              </a:rPr>
              <a:t> TÜRLERİ, SİLAJ YEMLERDEN </a:t>
            </a:r>
            <a:r>
              <a:rPr lang="tr-TR" i="1" dirty="0" err="1">
                <a:latin typeface="Arial" panose="020B0604020202020204" pitchFamily="34" charset="0"/>
                <a:cs typeface="Arial" panose="020B0604020202020204" pitchFamily="34" charset="0"/>
              </a:rPr>
              <a:t>Clostiridium</a:t>
            </a:r>
            <a:r>
              <a:rPr lang="tr-TR" dirty="0">
                <a:latin typeface="Arial" panose="020B0604020202020204" pitchFamily="34" charset="0"/>
                <a:cs typeface="Arial" panose="020B0604020202020204" pitchFamily="34" charset="0"/>
              </a:rPr>
              <a:t> TÜRLERİ, GÜBRE VE KİRLİ YATAKLIK MALZEMELERİNDEN </a:t>
            </a:r>
            <a:r>
              <a:rPr lang="tr-TR" i="1" dirty="0" err="1">
                <a:latin typeface="Arial" panose="020B0604020202020204" pitchFamily="34" charset="0"/>
                <a:cs typeface="Arial" panose="020B0604020202020204" pitchFamily="34" charset="0"/>
              </a:rPr>
              <a:t>Koliform</a:t>
            </a:r>
            <a:r>
              <a:rPr lang="tr-TR" dirty="0">
                <a:latin typeface="Arial" panose="020B0604020202020204" pitchFamily="34" charset="0"/>
                <a:cs typeface="Arial" panose="020B0604020202020204" pitchFamily="34" charset="0"/>
              </a:rPr>
              <a:t> BAKTERİLERİ SÜTE KOLAYCA BULAŞIR. </a:t>
            </a:r>
          </a:p>
          <a:p>
            <a:pPr algn="just"/>
            <a:r>
              <a:rPr lang="tr-TR" b="1" dirty="0">
                <a:latin typeface="Arial" panose="020B0604020202020204" pitchFamily="34" charset="0"/>
                <a:cs typeface="Arial" panose="020B0604020202020204" pitchFamily="34" charset="0"/>
              </a:rPr>
              <a:t>SAĞIM EKİPMANLARI VE SÜT KAPLARI: </a:t>
            </a:r>
            <a:r>
              <a:rPr lang="tr-TR" dirty="0">
                <a:latin typeface="Arial" panose="020B0604020202020204" pitchFamily="34" charset="0"/>
                <a:cs typeface="Arial" panose="020B0604020202020204" pitchFamily="34" charset="0"/>
              </a:rPr>
              <a:t>SÜTÜN TOPLANDIĞI KAPLAR, SAĞIM MAKİNELERİ, NAKİL BORULARI VE SOĞUTUCULAR İYİ TEMİZLENEREK DEZENFEKTE EDİLMEZLERSE ÖNEMLİ BİR BULAŞMA KAYNAĞIDIRLAR. BUNLARDA KALAN SULU SÜT ARTIKLARINDA GELİŞEN MİKROORGANİZMALAR BİR SONRAKİ SAĞIM SÜTÜNÜN MİKROORGANİZMA YÜKÜNÜ ARTTIRIRLAR. KAPLARDAN BULAŞAN VE SÜTÜN DAYANMA SÜRESİNİ KISALTAN LAB,  STREPTOKOKLAR, KOLİFORM BAKTERİLER, PSİKROFİLİK GRAM (-) ÇUBUKLAR VE PASTÖRİZASYONA DAYANIKLI TERMOFİL MİKROKOK GİBİ MİKROORGANİZMALARDIR. </a:t>
            </a:r>
          </a:p>
          <a:p>
            <a:pPr algn="just"/>
            <a:r>
              <a:rPr lang="tr-TR" b="1" dirty="0">
                <a:latin typeface="Arial" panose="020B0604020202020204" pitchFamily="34" charset="0"/>
                <a:cs typeface="Arial" panose="020B0604020202020204" pitchFamily="34" charset="0"/>
              </a:rPr>
              <a:t>DİĞER BULAŞMA YOLLARI: </a:t>
            </a:r>
            <a:r>
              <a:rPr lang="tr-TR" dirty="0">
                <a:latin typeface="Arial" panose="020B0604020202020204" pitchFamily="34" charset="0"/>
                <a:cs typeface="Arial" panose="020B0604020202020204" pitchFamily="34" charset="0"/>
              </a:rPr>
              <a:t>AHIR VE SAĞIM YERİNİN HAVASI, SAĞIM PERSONELİNİN DERİ VE SOLUNUM YOLLARINDAN GELEN MİKROORGANİZMALARDA SÜTÜN MİKROBİYAL YÜKÜNÜ ARTIRIR. </a:t>
            </a:r>
          </a:p>
          <a:p>
            <a:pPr algn="just">
              <a:buFont typeface="Wingdings" pitchFamily="2" charset="2"/>
              <a:buChar char="Ø"/>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2192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a:bodyPr>
          <a:lstStyle/>
          <a:p>
            <a:r>
              <a:rPr lang="tr-TR" sz="3200" b="1" dirty="0"/>
              <a:t>SÜT VE SÜT ÜRÜNLERİNDE MİKROBİYEL BOZULMALAR</a:t>
            </a: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696604" y="1274544"/>
            <a:ext cx="6942362" cy="5984900"/>
          </a:xfrm>
        </p:spPr>
        <p:txBody>
          <a:bodyPr>
            <a:normAutofit/>
          </a:bodyPr>
          <a:lstStyle/>
          <a:p>
            <a:pPr marL="0" indent="0" algn="just">
              <a:buNone/>
            </a:pPr>
            <a:endParaRPr lang="tr-TR" b="1" dirty="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a:p>
            <a:pPr marL="0" indent="0" algn="just">
              <a:buNone/>
            </a:pPr>
            <a:r>
              <a:rPr lang="tr-TR" sz="2200" b="1" dirty="0">
                <a:latin typeface="Arial" panose="020B0604020202020204" pitchFamily="34" charset="0"/>
                <a:cs typeface="Arial" panose="020B0604020202020204" pitchFamily="34" charset="0"/>
              </a:rPr>
              <a:t>SÜT ÜRÜNLERİNDE MİKROBİYEL BOZULMALAR</a:t>
            </a:r>
          </a:p>
          <a:p>
            <a:pPr marL="0" lvl="0" indent="0">
              <a:buNone/>
            </a:pPr>
            <a:r>
              <a:rPr lang="tr-TR" dirty="0">
                <a:latin typeface="Arial" panose="020B0604020202020204" pitchFamily="34" charset="0"/>
                <a:cs typeface="Arial" panose="020B0604020202020204" pitchFamily="34" charset="0"/>
              </a:rPr>
              <a:t>Asit Üretimi</a:t>
            </a:r>
          </a:p>
          <a:p>
            <a:pPr lvl="0"/>
            <a:r>
              <a:rPr lang="tr-TR" dirty="0">
                <a:latin typeface="Arial" panose="020B0604020202020204" pitchFamily="34" charset="0"/>
                <a:cs typeface="Arial" panose="020B0604020202020204" pitchFamily="34" charset="0"/>
              </a:rPr>
              <a:t>10-37°C: </a:t>
            </a:r>
            <a:r>
              <a:rPr lang="tr-TR" i="1" dirty="0" err="1">
                <a:latin typeface="Arial" panose="020B0604020202020204" pitchFamily="34" charset="0"/>
                <a:cs typeface="Arial" panose="020B0604020202020204" pitchFamily="34" charset="0"/>
              </a:rPr>
              <a:t>Streptococcus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lactis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koliformlar</a:t>
            </a:r>
            <a:r>
              <a:rPr lang="tr-TR"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Micrococcus</a:t>
            </a:r>
            <a:r>
              <a:rPr lang="tr-TR"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Lactobacillus</a:t>
            </a:r>
            <a:endParaRPr lang="tr-TR" dirty="0">
              <a:latin typeface="Arial" panose="020B0604020202020204" pitchFamily="34" charset="0"/>
              <a:cs typeface="Arial" panose="020B0604020202020204" pitchFamily="34" charset="0"/>
            </a:endParaRPr>
          </a:p>
          <a:p>
            <a:pPr lvl="0"/>
            <a:r>
              <a:rPr lang="tr-TR" dirty="0">
                <a:latin typeface="Arial" panose="020B0604020202020204" pitchFamily="34" charset="0"/>
                <a:cs typeface="Arial" panose="020B0604020202020204" pitchFamily="34" charset="0"/>
              </a:rPr>
              <a:t>37-50°C: </a:t>
            </a:r>
            <a:r>
              <a:rPr lang="tr-TR" i="1" dirty="0" err="1">
                <a:latin typeface="Arial" panose="020B0604020202020204" pitchFamily="34" charset="0"/>
                <a:cs typeface="Arial" panose="020B0604020202020204" pitchFamily="34" charset="0"/>
              </a:rPr>
              <a:t>Streptococcus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thermophilus</a:t>
            </a:r>
            <a:r>
              <a:rPr lang="tr-TR"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Streptococcus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feacalis</a:t>
            </a:r>
            <a:r>
              <a:rPr lang="tr-TR"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Lactobacillus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bulgaricus</a:t>
            </a:r>
            <a:endParaRPr lang="tr-TR" dirty="0">
              <a:latin typeface="Arial" panose="020B0604020202020204" pitchFamily="34" charset="0"/>
              <a:cs typeface="Arial" panose="020B0604020202020204" pitchFamily="34" charset="0"/>
            </a:endParaRPr>
          </a:p>
          <a:p>
            <a:pPr lvl="0"/>
            <a:r>
              <a:rPr lang="tr-TR" dirty="0">
                <a:latin typeface="Arial" panose="020B0604020202020204" pitchFamily="34" charset="0"/>
                <a:cs typeface="Arial" panose="020B0604020202020204" pitchFamily="34" charset="0"/>
              </a:rPr>
              <a:t>T&gt;50°C: </a:t>
            </a:r>
            <a:r>
              <a:rPr lang="tr-TR" i="1" dirty="0" err="1">
                <a:latin typeface="Arial" panose="020B0604020202020204" pitchFamily="34" charset="0"/>
                <a:cs typeface="Arial" panose="020B0604020202020204" pitchFamily="34" charset="0"/>
              </a:rPr>
              <a:t>Bacillus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coagulans</a:t>
            </a:r>
            <a:endParaRPr lang="tr-TR" dirty="0">
              <a:latin typeface="Arial" panose="020B0604020202020204" pitchFamily="34" charset="0"/>
              <a:cs typeface="Arial" panose="020B0604020202020204" pitchFamily="34" charset="0"/>
            </a:endParaRPr>
          </a:p>
          <a:p>
            <a:pPr lvl="0"/>
            <a:r>
              <a:rPr lang="tr-TR" dirty="0">
                <a:latin typeface="Arial" panose="020B0604020202020204" pitchFamily="34" charset="0"/>
                <a:cs typeface="Arial" panose="020B0604020202020204" pitchFamily="34" charset="0"/>
              </a:rPr>
              <a:t>Pastörizasyon sonrası: ısıl direnci yüksek </a:t>
            </a:r>
            <a:r>
              <a:rPr lang="tr-TR" i="1" dirty="0" err="1">
                <a:latin typeface="Arial" panose="020B0604020202020204" pitchFamily="34" charset="0"/>
                <a:cs typeface="Arial" panose="020B0604020202020204" pitchFamily="34" charset="0"/>
              </a:rPr>
              <a:t>Enterococcus</a:t>
            </a:r>
            <a:r>
              <a:rPr lang="tr-TR"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Lactobacillus</a:t>
            </a:r>
            <a:r>
              <a:rPr lang="tr-TR"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Streptococcus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thermophilus</a:t>
            </a:r>
            <a:r>
              <a:rPr lang="tr-TR" dirty="0">
                <a:latin typeface="Arial" panose="020B0604020202020204" pitchFamily="34" charset="0"/>
                <a:cs typeface="Arial" panose="020B0604020202020204" pitchFamily="34" charset="0"/>
              </a:rPr>
              <a:t>, LAB, laktik asit üretebilir.</a:t>
            </a:r>
          </a:p>
          <a:p>
            <a:pPr lvl="0"/>
            <a:r>
              <a:rPr lang="tr-TR" dirty="0">
                <a:latin typeface="Arial" panose="020B0604020202020204" pitchFamily="34" charset="0"/>
                <a:cs typeface="Arial" panose="020B0604020202020204" pitchFamily="34" charset="0"/>
              </a:rPr>
              <a:t>LAB florası yok edilirse (ısıl işlemle) </a:t>
            </a:r>
            <a:r>
              <a:rPr lang="tr-TR" i="1" dirty="0" err="1">
                <a:latin typeface="Arial" panose="020B0604020202020204" pitchFamily="34" charset="0"/>
                <a:cs typeface="Arial" panose="020B0604020202020204" pitchFamily="34" charset="0"/>
              </a:rPr>
              <a:t>Clostiridiumlar</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bütirik</a:t>
            </a:r>
            <a:r>
              <a:rPr lang="tr-TR" dirty="0">
                <a:latin typeface="Arial" panose="020B0604020202020204" pitchFamily="34" charset="0"/>
                <a:cs typeface="Arial" panose="020B0604020202020204" pitchFamily="34" charset="0"/>
              </a:rPr>
              <a:t> asit üretebilir.</a:t>
            </a: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3191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a:bodyPr>
          <a:lstStyle/>
          <a:p>
            <a:r>
              <a:rPr lang="tr-TR" sz="3200" b="1" dirty="0"/>
              <a:t>SÜT VE SÜT ÜRÜNLERİNDE MİKROBİYEL BOZULMALAR</a:t>
            </a: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696604" y="1274544"/>
            <a:ext cx="6942362" cy="5984900"/>
          </a:xfrm>
        </p:spPr>
        <p:txBody>
          <a:bodyPr>
            <a:normAutofit fontScale="92500" lnSpcReduction="20000"/>
          </a:bodyPr>
          <a:lstStyle/>
          <a:p>
            <a:pPr marL="0" indent="0" algn="just">
              <a:buNone/>
            </a:pPr>
            <a:endParaRPr lang="tr-TR" b="1" dirty="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a:p>
            <a:pPr marL="0" indent="0" algn="just">
              <a:buNone/>
            </a:pPr>
            <a:r>
              <a:rPr lang="tr-TR" sz="2200" b="1" dirty="0">
                <a:latin typeface="Arial" panose="020B0604020202020204" pitchFamily="34" charset="0"/>
                <a:cs typeface="Arial" panose="020B0604020202020204" pitchFamily="34" charset="0"/>
              </a:rPr>
              <a:t>SÜT ÜRÜNLERİNDE MİKROBİYEL BOZULMALAR</a:t>
            </a:r>
          </a:p>
          <a:p>
            <a:pPr marL="0" lvl="0" indent="0" algn="just">
              <a:buNone/>
            </a:pPr>
            <a:r>
              <a:rPr lang="tr-TR" dirty="0">
                <a:latin typeface="Arial" panose="020B0604020202020204" pitchFamily="34" charset="0"/>
                <a:cs typeface="Arial" panose="020B0604020202020204" pitchFamily="34" charset="0"/>
              </a:rPr>
              <a:t>Gaz Üretimi</a:t>
            </a:r>
          </a:p>
          <a:p>
            <a:pPr lvl="0" algn="just"/>
            <a:r>
              <a:rPr lang="tr-TR" dirty="0">
                <a:latin typeface="Arial" panose="020B0604020202020204" pitchFamily="34" charset="0"/>
                <a:cs typeface="Arial" panose="020B0604020202020204" pitchFamily="34" charset="0"/>
              </a:rPr>
              <a:t>Fermantasyon ürünlerinin üretirken asit üretiminin yanında gaz üretimi genellikle arzu edilmez. </a:t>
            </a:r>
          </a:p>
          <a:p>
            <a:pPr lvl="0" algn="just"/>
            <a:r>
              <a:rPr lang="tr-TR" dirty="0" err="1">
                <a:latin typeface="Arial" panose="020B0604020202020204" pitchFamily="34" charset="0"/>
                <a:cs typeface="Arial" panose="020B0604020202020204" pitchFamily="34" charset="0"/>
              </a:rPr>
              <a:t>Koliform</a:t>
            </a:r>
            <a:r>
              <a:rPr lang="tr-TR" dirty="0">
                <a:latin typeface="Arial" panose="020B0604020202020204" pitchFamily="34" charset="0"/>
                <a:cs typeface="Arial" panose="020B0604020202020204" pitchFamily="34" charset="0"/>
              </a:rPr>
              <a:t> bakteriler, </a:t>
            </a:r>
            <a:r>
              <a:rPr lang="tr-TR" i="1" dirty="0" err="1">
                <a:latin typeface="Arial" panose="020B0604020202020204" pitchFamily="34" charset="0"/>
                <a:cs typeface="Arial" panose="020B0604020202020204" pitchFamily="34" charset="0"/>
              </a:rPr>
              <a:t>Clostridium</a:t>
            </a:r>
            <a:r>
              <a:rPr lang="tr-TR" dirty="0">
                <a:latin typeface="Arial" panose="020B0604020202020204" pitchFamily="34" charset="0"/>
                <a:cs typeface="Arial" panose="020B0604020202020204" pitchFamily="34" charset="0"/>
              </a:rPr>
              <a:t> ve </a:t>
            </a:r>
            <a:r>
              <a:rPr lang="tr-TR" i="1" dirty="0" err="1">
                <a:latin typeface="Arial" panose="020B0604020202020204" pitchFamily="34" charset="0"/>
                <a:cs typeface="Arial" panose="020B0604020202020204" pitchFamily="34" charset="0"/>
              </a:rPr>
              <a:t>Bacillus</a:t>
            </a:r>
            <a:r>
              <a:rPr lang="tr-TR" dirty="0">
                <a:latin typeface="Arial" panose="020B0604020202020204" pitchFamily="34" charset="0"/>
                <a:cs typeface="Arial" panose="020B0604020202020204" pitchFamily="34" charset="0"/>
              </a:rPr>
              <a:t> türleri (H</a:t>
            </a:r>
            <a:r>
              <a:rPr lang="tr-TR" baseline="-25000" dirty="0">
                <a:latin typeface="Arial" panose="020B0604020202020204" pitchFamily="34" charset="0"/>
                <a:cs typeface="Arial" panose="020B0604020202020204" pitchFamily="34" charset="0"/>
              </a:rPr>
              <a:t>2</a:t>
            </a:r>
            <a:r>
              <a:rPr lang="tr-TR" dirty="0">
                <a:latin typeface="Arial" panose="020B0604020202020204" pitchFamily="34" charset="0"/>
                <a:cs typeface="Arial" panose="020B0604020202020204" pitchFamily="34" charset="0"/>
              </a:rPr>
              <a:t> ve CO</a:t>
            </a:r>
            <a:r>
              <a:rPr lang="tr-TR" baseline="-25000" dirty="0">
                <a:latin typeface="Arial" panose="020B0604020202020204" pitchFamily="34" charset="0"/>
                <a:cs typeface="Arial" panose="020B0604020202020204" pitchFamily="34" charset="0"/>
              </a:rPr>
              <a:t>2</a:t>
            </a:r>
            <a:r>
              <a:rPr lang="tr-TR" dirty="0">
                <a:latin typeface="Arial" panose="020B0604020202020204" pitchFamily="34" charset="0"/>
                <a:cs typeface="Arial" panose="020B0604020202020204" pitchFamily="34" charset="0"/>
              </a:rPr>
              <a:t> üretir); mayalar, </a:t>
            </a:r>
            <a:r>
              <a:rPr lang="tr-TR" dirty="0" err="1">
                <a:latin typeface="Arial" panose="020B0604020202020204" pitchFamily="34" charset="0"/>
                <a:cs typeface="Arial" panose="020B0604020202020204" pitchFamily="34" charset="0"/>
              </a:rPr>
              <a:t>propiyonik</a:t>
            </a:r>
            <a:r>
              <a:rPr lang="tr-TR" dirty="0">
                <a:latin typeface="Arial" panose="020B0604020202020204" pitchFamily="34" charset="0"/>
                <a:cs typeface="Arial" panose="020B0604020202020204" pitchFamily="34" charset="0"/>
              </a:rPr>
              <a:t> asit bakterileri ve </a:t>
            </a:r>
            <a:r>
              <a:rPr lang="tr-TR" dirty="0" err="1">
                <a:latin typeface="Arial" panose="020B0604020202020204" pitchFamily="34" charset="0"/>
                <a:cs typeface="Arial" panose="020B0604020202020204" pitchFamily="34" charset="0"/>
              </a:rPr>
              <a:t>heterofermentatif</a:t>
            </a:r>
            <a:r>
              <a:rPr lang="tr-TR" dirty="0">
                <a:latin typeface="Arial" panose="020B0604020202020204" pitchFamily="34" charset="0"/>
                <a:cs typeface="Arial" panose="020B0604020202020204" pitchFamily="34" charset="0"/>
              </a:rPr>
              <a:t> laktik asit bakterileri (CO</a:t>
            </a:r>
            <a:r>
              <a:rPr lang="tr-TR" baseline="-25000" dirty="0">
                <a:latin typeface="Arial" panose="020B0604020202020204" pitchFamily="34" charset="0"/>
                <a:cs typeface="Arial" panose="020B0604020202020204" pitchFamily="34" charset="0"/>
              </a:rPr>
              <a:t>2</a:t>
            </a:r>
            <a:r>
              <a:rPr lang="tr-TR" dirty="0">
                <a:latin typeface="Arial" panose="020B0604020202020204" pitchFamily="34" charset="0"/>
                <a:cs typeface="Arial" panose="020B0604020202020204" pitchFamily="34" charset="0"/>
              </a:rPr>
              <a:t> üretir) </a:t>
            </a:r>
          </a:p>
          <a:p>
            <a:pPr lvl="0" algn="just"/>
            <a:r>
              <a:rPr lang="tr-TR" dirty="0">
                <a:latin typeface="Arial" panose="020B0604020202020204" pitchFamily="34" charset="0"/>
                <a:cs typeface="Arial" panose="020B0604020202020204" pitchFamily="34" charset="0"/>
              </a:rPr>
              <a:t>Genelde gaz üretimine neden olan mikroorganizmalar süte uygulanan işleme ve depolama sıcaklığına bağlıdır. </a:t>
            </a:r>
          </a:p>
          <a:p>
            <a:pPr lvl="0" algn="just"/>
            <a:r>
              <a:rPr lang="tr-TR" dirty="0">
                <a:latin typeface="Arial" panose="020B0604020202020204" pitchFamily="34" charset="0"/>
                <a:cs typeface="Arial" panose="020B0604020202020204" pitchFamily="34" charset="0"/>
              </a:rPr>
              <a:t>Çiğ sütlerde : </a:t>
            </a:r>
            <a:r>
              <a:rPr lang="tr-TR" dirty="0" err="1">
                <a:latin typeface="Arial" panose="020B0604020202020204" pitchFamily="34" charset="0"/>
                <a:cs typeface="Arial" panose="020B0604020202020204" pitchFamily="34" charset="0"/>
              </a:rPr>
              <a:t>Koliform</a:t>
            </a:r>
            <a:r>
              <a:rPr lang="tr-TR" dirty="0">
                <a:latin typeface="Arial" panose="020B0604020202020204" pitchFamily="34" charset="0"/>
                <a:cs typeface="Arial" panose="020B0604020202020204" pitchFamily="34" charset="0"/>
              </a:rPr>
              <a:t> ve </a:t>
            </a:r>
            <a:r>
              <a:rPr lang="tr-TR" dirty="0" err="1">
                <a:latin typeface="Arial" panose="020B0604020202020204" pitchFamily="34" charset="0"/>
                <a:cs typeface="Arial" panose="020B0604020202020204" pitchFamily="34" charset="0"/>
              </a:rPr>
              <a:t>heterofermentatif</a:t>
            </a:r>
            <a:r>
              <a:rPr lang="tr-TR" dirty="0">
                <a:latin typeface="Arial" panose="020B0604020202020204" pitchFamily="34" charset="0"/>
                <a:cs typeface="Arial" panose="020B0604020202020204" pitchFamily="34" charset="0"/>
              </a:rPr>
              <a:t> laktik asit bakterileri </a:t>
            </a:r>
          </a:p>
          <a:p>
            <a:pPr lvl="0" algn="just"/>
            <a:r>
              <a:rPr lang="tr-TR" i="1" dirty="0" err="1">
                <a:latin typeface="Arial" panose="020B0604020202020204" pitchFamily="34" charset="0"/>
                <a:cs typeface="Arial" panose="020B0604020202020204" pitchFamily="34" charset="0"/>
              </a:rPr>
              <a:t>Clostridium</a:t>
            </a:r>
            <a:r>
              <a:rPr lang="tr-TR" dirty="0">
                <a:latin typeface="Arial" panose="020B0604020202020204" pitchFamily="34" charset="0"/>
                <a:cs typeface="Arial" panose="020B0604020202020204" pitchFamily="34" charset="0"/>
              </a:rPr>
              <a:t> ve </a:t>
            </a:r>
            <a:r>
              <a:rPr lang="tr-TR" i="1" dirty="0" err="1">
                <a:latin typeface="Arial" panose="020B0604020202020204" pitchFamily="34" charset="0"/>
                <a:cs typeface="Arial" panose="020B0604020202020204" pitchFamily="34" charset="0"/>
              </a:rPr>
              <a:t>Bacillus</a:t>
            </a:r>
            <a:r>
              <a:rPr lang="tr-TR" dirty="0">
                <a:latin typeface="Arial" panose="020B0604020202020204" pitchFamily="34" charset="0"/>
                <a:cs typeface="Arial" panose="020B0604020202020204" pitchFamily="34" charset="0"/>
              </a:rPr>
              <a:t> türlerini rekabet şansı zayıf olduğundan, sadece asit üreten bakterilerin bulunmadığı ve tamamen </a:t>
            </a:r>
            <a:r>
              <a:rPr lang="tr-TR" dirty="0" err="1">
                <a:latin typeface="Arial" panose="020B0604020202020204" pitchFamily="34" charset="0"/>
                <a:cs typeface="Arial" panose="020B0604020202020204" pitchFamily="34" charset="0"/>
              </a:rPr>
              <a:t>inaktive</a:t>
            </a:r>
            <a:r>
              <a:rPr lang="tr-TR" dirty="0">
                <a:latin typeface="Arial" panose="020B0604020202020204" pitchFamily="34" charset="0"/>
                <a:cs typeface="Arial" panose="020B0604020202020204" pitchFamily="34" charset="0"/>
              </a:rPr>
              <a:t> edildiği ortamlarda, gelişerek gaz üretebilir. </a:t>
            </a:r>
          </a:p>
          <a:p>
            <a:pPr algn="just"/>
            <a:r>
              <a:rPr lang="tr-TR" dirty="0" err="1">
                <a:latin typeface="Arial" panose="020B0604020202020204" pitchFamily="34" charset="0"/>
                <a:cs typeface="Arial" panose="020B0604020202020204" pitchFamily="34" charset="0"/>
              </a:rPr>
              <a:t>Propiyonik</a:t>
            </a:r>
            <a:r>
              <a:rPr lang="tr-TR" dirty="0">
                <a:latin typeface="Arial" panose="020B0604020202020204" pitchFamily="34" charset="0"/>
                <a:cs typeface="Arial" panose="020B0604020202020204" pitchFamily="34" charset="0"/>
              </a:rPr>
              <a:t> asit bakterileri ise genellikle sütte aktif değillerdir ancak daha çok peynirde gaz oluştururlar. </a:t>
            </a: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1231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a:bodyPr>
          <a:lstStyle/>
          <a:p>
            <a:r>
              <a:rPr lang="tr-TR" sz="3200" b="1" dirty="0"/>
              <a:t>SÜT VE SÜT ÜRÜNLERİNDE MİKROBİYEL BOZULMALAR</a:t>
            </a: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696604" y="1274544"/>
            <a:ext cx="6942362" cy="5984900"/>
          </a:xfrm>
        </p:spPr>
        <p:txBody>
          <a:bodyPr>
            <a:normAutofit/>
          </a:bodyPr>
          <a:lstStyle/>
          <a:p>
            <a:pPr marL="0" indent="0" algn="just">
              <a:buNone/>
            </a:pPr>
            <a:endParaRPr lang="tr-TR" b="1" dirty="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a:p>
            <a:pPr marL="0" indent="0" algn="just">
              <a:buNone/>
            </a:pPr>
            <a:r>
              <a:rPr lang="tr-TR" sz="2200" b="1" dirty="0">
                <a:latin typeface="Arial" panose="020B0604020202020204" pitchFamily="34" charset="0"/>
                <a:cs typeface="Arial" panose="020B0604020202020204" pitchFamily="34" charset="0"/>
              </a:rPr>
              <a:t>SÜT ÜRÜNLERİNDE MİKROBİYEL BOZULMALAR</a:t>
            </a:r>
          </a:p>
          <a:p>
            <a:pPr marL="0" indent="0" algn="just">
              <a:buNone/>
            </a:pPr>
            <a:r>
              <a:rPr lang="tr-TR" dirty="0">
                <a:latin typeface="Arial" panose="020B0604020202020204" pitchFamily="34" charset="0"/>
                <a:cs typeface="Arial" panose="020B0604020202020204" pitchFamily="34" charset="0"/>
              </a:rPr>
              <a:t>Proteinlerin </a:t>
            </a:r>
            <a:r>
              <a:rPr lang="tr-TR" dirty="0" err="1">
                <a:latin typeface="Arial" panose="020B0604020202020204" pitchFamily="34" charset="0"/>
                <a:cs typeface="Arial" panose="020B0604020202020204" pitchFamily="34" charset="0"/>
              </a:rPr>
              <a:t>parçalanması</a:t>
            </a:r>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Proteinlerin hidrolizi sonucu bazı </a:t>
            </a:r>
            <a:r>
              <a:rPr lang="tr-TR" dirty="0" err="1">
                <a:latin typeface="Arial" panose="020B0604020202020204" pitchFamily="34" charset="0"/>
                <a:cs typeface="Arial" panose="020B0604020202020204" pitchFamily="34" charset="0"/>
              </a:rPr>
              <a:t>peptitlerin</a:t>
            </a:r>
            <a:r>
              <a:rPr lang="tr-TR" dirty="0">
                <a:latin typeface="Arial" panose="020B0604020202020204" pitchFamily="34" charset="0"/>
                <a:cs typeface="Arial" panose="020B0604020202020204" pitchFamily="34" charset="0"/>
              </a:rPr>
              <a:t> oluşması (</a:t>
            </a:r>
            <a:r>
              <a:rPr lang="tr-TR" dirty="0" err="1">
                <a:latin typeface="Arial" panose="020B0604020202020204" pitchFamily="34" charset="0"/>
                <a:cs typeface="Arial" panose="020B0604020202020204" pitchFamily="34" charset="0"/>
              </a:rPr>
              <a:t>Proteoliz</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sütün</a:t>
            </a:r>
            <a:r>
              <a:rPr lang="tr-TR" dirty="0">
                <a:latin typeface="Arial" panose="020B0604020202020204" pitchFamily="34" charset="0"/>
                <a:cs typeface="Arial" panose="020B0604020202020204" pitchFamily="34" charset="0"/>
              </a:rPr>
              <a:t> tadını acılaştırır. Isıl işlemle asit oluşturan bakterilerin yok edilmesi, ortamdaki asidin mikroorganizmaların </a:t>
            </a:r>
            <a:r>
              <a:rPr lang="tr-TR" dirty="0" err="1">
                <a:latin typeface="Arial" panose="020B0604020202020204" pitchFamily="34" charset="0"/>
                <a:cs typeface="Arial" panose="020B0604020202020204" pitchFamily="34" charset="0"/>
              </a:rPr>
              <a:t>diğer</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ürünleriyle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nötrleştirilmesi</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sütün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düşük</a:t>
            </a:r>
            <a:r>
              <a:rPr lang="tr-TR" dirty="0">
                <a:latin typeface="Arial" panose="020B0604020202020204" pitchFamily="34" charset="0"/>
                <a:cs typeface="Arial" panose="020B0604020202020204" pitchFamily="34" charset="0"/>
              </a:rPr>
              <a:t> sıcaklıkta saklanması, </a:t>
            </a:r>
            <a:r>
              <a:rPr lang="tr-TR" dirty="0" err="1">
                <a:latin typeface="Arial" panose="020B0604020202020204" pitchFamily="34" charset="0"/>
                <a:cs typeface="Arial" panose="020B0604020202020204" pitchFamily="34" charset="0"/>
              </a:rPr>
              <a:t>proteolizi</a:t>
            </a:r>
            <a:r>
              <a:rPr lang="tr-TR" dirty="0">
                <a:latin typeface="Arial" panose="020B0604020202020204" pitchFamily="34" charset="0"/>
                <a:cs typeface="Arial" panose="020B0604020202020204" pitchFamily="34" charset="0"/>
              </a:rPr>
              <a:t> hızlandırır. </a:t>
            </a:r>
          </a:p>
          <a:p>
            <a:pPr algn="just"/>
            <a:r>
              <a:rPr lang="tr-TR" i="1" dirty="0" err="1">
                <a:latin typeface="Arial" panose="020B0604020202020204" pitchFamily="34" charset="0"/>
                <a:cs typeface="Arial" panose="020B0604020202020204" pitchFamily="34" charset="0"/>
              </a:rPr>
              <a:t>Micrococus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Bacillus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Flavobacterium</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Alcaligenes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Pseudomonas</a:t>
            </a:r>
            <a:r>
              <a:rPr lang="tr-TR" i="1"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türleri</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proteoliz</a:t>
            </a:r>
            <a:r>
              <a:rPr lang="tr-TR" dirty="0">
                <a:latin typeface="Arial" panose="020B0604020202020204" pitchFamily="34" charset="0"/>
                <a:cs typeface="Arial" panose="020B0604020202020204" pitchFamily="34" charset="0"/>
              </a:rPr>
              <a:t> etmenleridir. </a:t>
            </a: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9266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a:bodyPr>
          <a:lstStyle/>
          <a:p>
            <a:r>
              <a:rPr lang="tr-TR" sz="3200" b="1" dirty="0"/>
              <a:t>SÜT VE SÜT ÜRÜNLERİNDE MİKROBİYEL BOZULMALAR</a:t>
            </a: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685453" y="1640817"/>
            <a:ext cx="6942362" cy="5984900"/>
          </a:xfrm>
        </p:spPr>
        <p:txBody>
          <a:bodyPr>
            <a:normAutofit/>
          </a:bodyPr>
          <a:lstStyle/>
          <a:p>
            <a:pPr marL="0" indent="0" algn="just">
              <a:buNone/>
            </a:pPr>
            <a:r>
              <a:rPr lang="tr-TR" sz="2200" b="1" dirty="0">
                <a:latin typeface="Arial" panose="020B0604020202020204" pitchFamily="34" charset="0"/>
                <a:cs typeface="Arial" panose="020B0604020202020204" pitchFamily="34" charset="0"/>
              </a:rPr>
              <a:t>SÜT ÜRÜNLERİNDE MİKROBİYEL BOZULMALAR</a:t>
            </a:r>
          </a:p>
          <a:p>
            <a:pPr marL="0" indent="0" algn="just">
              <a:buNone/>
            </a:pPr>
            <a:r>
              <a:rPr lang="tr-TR" dirty="0" err="1">
                <a:latin typeface="Arial" panose="020B0604020202020204" pitchFamily="34" charset="0"/>
                <a:cs typeface="Arial" panose="020B0604020202020204" pitchFamily="34" charset="0"/>
              </a:rPr>
              <a:t>Sünme</a:t>
            </a:r>
            <a:endParaRPr lang="tr-TR" dirty="0">
              <a:latin typeface="Arial" panose="020B0604020202020204" pitchFamily="34" charset="0"/>
              <a:cs typeface="Arial" panose="020B0604020202020204" pitchFamily="34" charset="0"/>
            </a:endParaRPr>
          </a:p>
          <a:p>
            <a:pPr algn="just"/>
            <a:r>
              <a:rPr lang="tr-TR" dirty="0" err="1">
                <a:latin typeface="Arial" panose="020B0604020202020204" pitchFamily="34" charset="0"/>
                <a:cs typeface="Arial" panose="020B0604020202020204" pitchFamily="34" charset="0"/>
              </a:rPr>
              <a:t>Süt</a:t>
            </a:r>
            <a:r>
              <a:rPr lang="tr-TR" dirty="0">
                <a:latin typeface="Arial" panose="020B0604020202020204" pitchFamily="34" charset="0"/>
                <a:cs typeface="Arial" panose="020B0604020202020204" pitchFamily="34" charset="0"/>
              </a:rPr>
              <a:t> ve kremada gelişen bakterilerin </a:t>
            </a:r>
            <a:r>
              <a:rPr lang="tr-TR" dirty="0" err="1">
                <a:latin typeface="Arial" panose="020B0604020202020204" pitchFamily="34" charset="0"/>
                <a:cs typeface="Arial" panose="020B0604020202020204" pitchFamily="34" charset="0"/>
              </a:rPr>
              <a:t>kapsülünu</a:t>
            </a:r>
            <a:r>
              <a:rPr lang="tr-TR" dirty="0">
                <a:latin typeface="Arial" panose="020B0604020202020204" pitchFamily="34" charset="0"/>
                <a:cs typeface="Arial" panose="020B0604020202020204" pitchFamily="34" charset="0"/>
              </a:rPr>
              <a:t>̈ meydan getiren yapışkan maddelerden kaynaklanır. </a:t>
            </a:r>
            <a:r>
              <a:rPr lang="tr-TR" dirty="0" err="1">
                <a:latin typeface="Arial" panose="020B0604020202020204" pitchFamily="34" charset="0"/>
                <a:cs typeface="Arial" panose="020B0604020202020204" pitchFamily="34" charset="0"/>
              </a:rPr>
              <a:t>Özellikle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düşük</a:t>
            </a:r>
            <a:r>
              <a:rPr lang="tr-TR" dirty="0">
                <a:latin typeface="Arial" panose="020B0604020202020204" pitchFamily="34" charset="0"/>
                <a:cs typeface="Arial" panose="020B0604020202020204" pitchFamily="34" charset="0"/>
              </a:rPr>
              <a:t> sıcaklıkta saklanan </a:t>
            </a:r>
            <a:r>
              <a:rPr lang="tr-TR" dirty="0" err="1">
                <a:latin typeface="Arial" panose="020B0604020202020204" pitchFamily="34" charset="0"/>
                <a:cs typeface="Arial" panose="020B0604020202020204" pitchFamily="34" charset="0"/>
              </a:rPr>
              <a:t>sütlerde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görülür</a:t>
            </a:r>
            <a:r>
              <a:rPr lang="tr-TR" dirty="0">
                <a:latin typeface="Arial" panose="020B0604020202020204" pitchFamily="34" charset="0"/>
                <a:cs typeface="Arial" panose="020B0604020202020204" pitchFamily="34" charset="0"/>
              </a:rPr>
              <a:t>. </a:t>
            </a:r>
          </a:p>
          <a:p>
            <a:pPr algn="just"/>
            <a:r>
              <a:rPr lang="tr-TR" dirty="0" err="1">
                <a:latin typeface="Arial" panose="020B0604020202020204" pitchFamily="34" charset="0"/>
                <a:cs typeface="Arial" panose="020B0604020202020204" pitchFamily="34" charset="0"/>
              </a:rPr>
              <a:t>Alcaligenes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Enterobacter</a:t>
            </a:r>
            <a:r>
              <a:rPr lang="tr-TR" dirty="0">
                <a:latin typeface="Arial" panose="020B0604020202020204" pitchFamily="34" charset="0"/>
                <a:cs typeface="Arial" panose="020B0604020202020204" pitchFamily="34" charset="0"/>
              </a:rPr>
              <a:t> ve laktik asit bakterileri </a:t>
            </a:r>
            <a:r>
              <a:rPr lang="tr-TR" dirty="0" err="1">
                <a:latin typeface="Arial" panose="020B0604020202020204" pitchFamily="34" charset="0"/>
                <a:cs typeface="Arial" panose="020B0604020202020204" pitchFamily="34" charset="0"/>
              </a:rPr>
              <a:t>sünme</a:t>
            </a:r>
            <a:r>
              <a:rPr lang="tr-TR" dirty="0">
                <a:latin typeface="Arial" panose="020B0604020202020204" pitchFamily="34" charset="0"/>
                <a:cs typeface="Arial" panose="020B0604020202020204" pitchFamily="34" charset="0"/>
              </a:rPr>
              <a:t> etmenleridir. </a:t>
            </a: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8768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a:bodyPr>
          <a:lstStyle/>
          <a:p>
            <a:r>
              <a:rPr lang="tr-TR" sz="3200" b="1" dirty="0"/>
              <a:t>SÜT VE SÜT ÜRÜNLERİNDE MİKROBİYEL BOZULMALAR</a:t>
            </a: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696604" y="1274544"/>
            <a:ext cx="6942362" cy="5984900"/>
          </a:xfrm>
        </p:spPr>
        <p:txBody>
          <a:bodyPr>
            <a:normAutofit/>
          </a:bodyPr>
          <a:lstStyle/>
          <a:p>
            <a:pPr marL="0" indent="0" algn="just">
              <a:buNone/>
            </a:pPr>
            <a:endParaRPr lang="tr-TR" b="1" dirty="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a:p>
            <a:pPr marL="0" indent="0" algn="just">
              <a:buNone/>
            </a:pPr>
            <a:r>
              <a:rPr lang="tr-TR" sz="2200" b="1" dirty="0">
                <a:latin typeface="Arial" panose="020B0604020202020204" pitchFamily="34" charset="0"/>
                <a:cs typeface="Arial" panose="020B0604020202020204" pitchFamily="34" charset="0"/>
              </a:rPr>
              <a:t>SÜT ÜRÜNLERİNDE MİKROBİYEL BOZULMALAR</a:t>
            </a:r>
          </a:p>
          <a:p>
            <a:pPr marL="0" indent="0" algn="just">
              <a:buNone/>
            </a:pPr>
            <a:r>
              <a:rPr lang="tr-TR" dirty="0" err="1">
                <a:latin typeface="Arial" panose="020B0604020202020204" pitchFamily="34" charset="0"/>
                <a:cs typeface="Arial" panose="020B0604020202020204" pitchFamily="34" charset="0"/>
              </a:rPr>
              <a:t>Süt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Yağında</a:t>
            </a:r>
            <a:r>
              <a:rPr lang="tr-TR" dirty="0">
                <a:latin typeface="Arial" panose="020B0604020202020204" pitchFamily="34" charset="0"/>
                <a:cs typeface="Arial" panose="020B0604020202020204" pitchFamily="34" charset="0"/>
              </a:rPr>
              <a:t> Bozulma</a:t>
            </a:r>
          </a:p>
          <a:p>
            <a:pPr algn="just"/>
            <a:r>
              <a:rPr lang="tr-TR" dirty="0" err="1">
                <a:latin typeface="Arial" panose="020B0604020202020204" pitchFamily="34" charset="0"/>
                <a:cs typeface="Arial" panose="020B0604020202020204" pitchFamily="34" charset="0"/>
              </a:rPr>
              <a:t>Süt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yağı</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çeşitli</a:t>
            </a:r>
            <a:r>
              <a:rPr lang="tr-TR" dirty="0">
                <a:latin typeface="Arial" panose="020B0604020202020204" pitchFamily="34" charset="0"/>
                <a:cs typeface="Arial" panose="020B0604020202020204" pitchFamily="34" charset="0"/>
              </a:rPr>
              <a:t> bakteri, maya ve </a:t>
            </a:r>
            <a:r>
              <a:rPr lang="tr-TR" dirty="0" err="1">
                <a:latin typeface="Arial" panose="020B0604020202020204" pitchFamily="34" charset="0"/>
                <a:cs typeface="Arial" panose="020B0604020202020204" pitchFamily="34" charset="0"/>
              </a:rPr>
              <a:t>küfler</a:t>
            </a:r>
            <a:r>
              <a:rPr lang="tr-TR" dirty="0">
                <a:latin typeface="Arial" panose="020B0604020202020204" pitchFamily="34" charset="0"/>
                <a:cs typeface="Arial" panose="020B0604020202020204" pitchFamily="34" charset="0"/>
              </a:rPr>
              <a:t> tarafından </a:t>
            </a:r>
            <a:r>
              <a:rPr lang="tr-TR" dirty="0" err="1">
                <a:latin typeface="Arial" panose="020B0604020202020204" pitchFamily="34" charset="0"/>
                <a:cs typeface="Arial" panose="020B0604020202020204" pitchFamily="34" charset="0"/>
              </a:rPr>
              <a:t>parçalanıp</a:t>
            </a:r>
            <a:r>
              <a:rPr lang="tr-TR" dirty="0">
                <a:latin typeface="Arial" panose="020B0604020202020204" pitchFamily="34" charset="0"/>
                <a:cs typeface="Arial" panose="020B0604020202020204" pitchFamily="34" charset="0"/>
              </a:rPr>
              <a:t> tadı ekşi veya asit, acı, yanık veya karamel, sabun, malt tadı şeklinde bozulabilir. Bu tat </a:t>
            </a:r>
            <a:r>
              <a:rPr lang="tr-TR" dirty="0" err="1">
                <a:latin typeface="Arial" panose="020B0604020202020204" pitchFamily="34" charset="0"/>
                <a:cs typeface="Arial" panose="020B0604020202020204" pitchFamily="34" charset="0"/>
              </a:rPr>
              <a:t>değişiminde</a:t>
            </a:r>
            <a:r>
              <a:rPr lang="tr-TR" dirty="0">
                <a:latin typeface="Arial" panose="020B0604020202020204" pitchFamily="34" charset="0"/>
                <a:cs typeface="Arial" panose="020B0604020202020204" pitchFamily="34" charset="0"/>
              </a:rPr>
              <a:t> rol oynayan bakteriler genellikle aerobik veya </a:t>
            </a:r>
            <a:r>
              <a:rPr lang="tr-TR" dirty="0" err="1">
                <a:latin typeface="Arial" panose="020B0604020202020204" pitchFamily="34" charset="0"/>
                <a:cs typeface="Arial" panose="020B0604020202020204" pitchFamily="34" charset="0"/>
              </a:rPr>
              <a:t>fakültatif</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proteolitik</a:t>
            </a:r>
            <a:r>
              <a:rPr lang="tr-TR" dirty="0">
                <a:latin typeface="Arial" panose="020B0604020202020204" pitchFamily="34" charset="0"/>
                <a:cs typeface="Arial" panose="020B0604020202020204" pitchFamily="34" charset="0"/>
              </a:rPr>
              <a:t> asit oluşturmayan tiplerdir. </a:t>
            </a:r>
          </a:p>
          <a:p>
            <a:pPr algn="just"/>
            <a:r>
              <a:rPr lang="tr-TR" dirty="0" err="1">
                <a:latin typeface="Arial" panose="020B0604020202020204" pitchFamily="34" charset="0"/>
                <a:cs typeface="Arial" panose="020B0604020202020204" pitchFamily="34" charset="0"/>
              </a:rPr>
              <a:t>Süt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yağındaki</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değişiklikler</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oksidasyon</a:t>
            </a:r>
            <a:r>
              <a:rPr lang="tr-TR" dirty="0">
                <a:latin typeface="Arial" panose="020B0604020202020204" pitchFamily="34" charset="0"/>
                <a:cs typeface="Arial" panose="020B0604020202020204" pitchFamily="34" charset="0"/>
              </a:rPr>
              <a:t>, hidroliz veya her iki olayın birlikteliğinde oluşur. </a:t>
            </a:r>
            <a:r>
              <a:rPr lang="tr-TR" dirty="0" err="1">
                <a:latin typeface="Arial" panose="020B0604020202020204" pitchFamily="34" charset="0"/>
                <a:cs typeface="Arial" panose="020B0604020202020204" pitchFamily="34" charset="0"/>
              </a:rPr>
              <a:t>Oksidasyonda</a:t>
            </a:r>
            <a:r>
              <a:rPr lang="tr-TR" dirty="0">
                <a:latin typeface="Arial" panose="020B0604020202020204" pitchFamily="34" charset="0"/>
                <a:cs typeface="Arial" panose="020B0604020202020204" pitchFamily="34" charset="0"/>
              </a:rPr>
              <a:t> okside edici bakteriler, hidroliz olayında </a:t>
            </a:r>
            <a:r>
              <a:rPr lang="tr-TR" dirty="0" err="1">
                <a:latin typeface="Arial" panose="020B0604020202020204" pitchFamily="34" charset="0"/>
                <a:cs typeface="Arial" panose="020B0604020202020204" pitchFamily="34" charset="0"/>
              </a:rPr>
              <a:t>lipolitik</a:t>
            </a:r>
            <a:r>
              <a:rPr lang="tr-TR" dirty="0">
                <a:latin typeface="Arial" panose="020B0604020202020204" pitchFamily="34" charset="0"/>
                <a:cs typeface="Arial" panose="020B0604020202020204" pitchFamily="34" charset="0"/>
              </a:rPr>
              <a:t> mikroorganizmalar rol oynar. </a:t>
            </a:r>
          </a:p>
          <a:p>
            <a:pPr algn="just"/>
            <a:r>
              <a:rPr lang="tr-TR" i="1" dirty="0" err="1">
                <a:latin typeface="Arial" panose="020B0604020202020204" pitchFamily="34" charset="0"/>
                <a:cs typeface="Arial" panose="020B0604020202020204" pitchFamily="34" charset="0"/>
              </a:rPr>
              <a:t>Pseudomonas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Proteus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Alcaligenes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Mikrococcus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Bacillus</a:t>
            </a:r>
            <a:r>
              <a:rPr lang="tr-TR" i="1" dirty="0">
                <a:latin typeface="Arial" panose="020B0604020202020204" pitchFamily="34" charset="0"/>
                <a:cs typeface="Arial" panose="020B0604020202020204" pitchFamily="34" charset="0"/>
              </a:rPr>
              <a:t> ve </a:t>
            </a:r>
            <a:r>
              <a:rPr lang="tr-TR" i="1" dirty="0" err="1">
                <a:latin typeface="Arial" panose="020B0604020202020204" pitchFamily="34" charset="0"/>
                <a:cs typeface="Arial" panose="020B0604020202020204" pitchFamily="34" charset="0"/>
              </a:rPr>
              <a:t>Clostridium</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türleri</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Aspergillus</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Mucor</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Geotricum</a:t>
            </a:r>
            <a:r>
              <a:rPr lang="tr-TR" i="1" dirty="0">
                <a:latin typeface="Arial" panose="020B0604020202020204" pitchFamily="34" charset="0"/>
                <a:cs typeface="Arial" panose="020B0604020202020204" pitchFamily="34" charset="0"/>
              </a:rPr>
              <a:t>, </a:t>
            </a:r>
            <a:r>
              <a:rPr lang="tr-TR" i="1" dirty="0" err="1">
                <a:latin typeface="Arial" panose="020B0604020202020204" pitchFamily="34" charset="0"/>
                <a:cs typeface="Arial" panose="020B0604020202020204" pitchFamily="34" charset="0"/>
              </a:rPr>
              <a:t>Rhizopus</a:t>
            </a:r>
            <a:r>
              <a:rPr lang="tr-TR" i="1"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küfleri</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yağında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değişme</a:t>
            </a:r>
            <a:r>
              <a:rPr lang="tr-TR" dirty="0">
                <a:latin typeface="Arial" panose="020B0604020202020204" pitchFamily="34" charset="0"/>
                <a:cs typeface="Arial" panose="020B0604020202020204" pitchFamily="34" charset="0"/>
              </a:rPr>
              <a:t> etmenidir. </a:t>
            </a: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0154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7EE08-C5BA-BE44-B84F-F11BCE536B9C}"/>
              </a:ext>
            </a:extLst>
          </p:cNvPr>
          <p:cNvSpPr>
            <a:spLocks noGrp="1"/>
          </p:cNvSpPr>
          <p:nvPr>
            <p:ph type="title"/>
          </p:nvPr>
        </p:nvSpPr>
        <p:spPr>
          <a:xfrm>
            <a:off x="732514" y="2176825"/>
            <a:ext cx="3794881" cy="2456442"/>
          </a:xfrm>
        </p:spPr>
        <p:txBody>
          <a:bodyPr>
            <a:normAutofit/>
          </a:bodyPr>
          <a:lstStyle/>
          <a:p>
            <a:r>
              <a:rPr lang="tr-TR" sz="3200" b="1" dirty="0"/>
              <a:t>SÜT VE SÜT ÜRÜNLERİNDE MİKROBİYEL BOZULMALAR</a:t>
            </a:r>
            <a:endParaRPr lang="tr-TR" sz="3200"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96F83974-5813-7F48-A431-62A50063779A}"/>
              </a:ext>
            </a:extLst>
          </p:cNvPr>
          <p:cNvSpPr>
            <a:spLocks noGrp="1"/>
          </p:cNvSpPr>
          <p:nvPr>
            <p:ph idx="1"/>
          </p:nvPr>
        </p:nvSpPr>
        <p:spPr>
          <a:xfrm>
            <a:off x="4696604" y="1274544"/>
            <a:ext cx="6942362" cy="5984900"/>
          </a:xfrm>
        </p:spPr>
        <p:txBody>
          <a:bodyPr>
            <a:normAutofit/>
          </a:bodyPr>
          <a:lstStyle/>
          <a:p>
            <a:pPr marL="0" indent="0" algn="just">
              <a:buNone/>
            </a:pPr>
            <a:endParaRPr lang="tr-TR" b="1" dirty="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a:p>
            <a:pPr marL="0" indent="0" algn="just">
              <a:buNone/>
            </a:pPr>
            <a:r>
              <a:rPr lang="tr-TR" sz="2200" b="1" dirty="0">
                <a:latin typeface="Arial" panose="020B0604020202020204" pitchFamily="34" charset="0"/>
                <a:cs typeface="Arial" panose="020B0604020202020204" pitchFamily="34" charset="0"/>
              </a:rPr>
              <a:t>SÜT ÜRÜNLERİNDE MİKROBİYEL BOZULMALAR</a:t>
            </a:r>
          </a:p>
          <a:p>
            <a:pPr marL="0" indent="0" algn="just">
              <a:buNone/>
            </a:pPr>
            <a:r>
              <a:rPr lang="tr-TR" dirty="0">
                <a:latin typeface="Arial" panose="020B0604020202020204" pitchFamily="34" charset="0"/>
                <a:cs typeface="Arial" panose="020B0604020202020204" pitchFamily="34" charset="0"/>
              </a:rPr>
              <a:t>Renk Değişikliği</a:t>
            </a:r>
          </a:p>
          <a:p>
            <a:pPr algn="just"/>
            <a:r>
              <a:rPr lang="tr-TR" dirty="0" err="1">
                <a:latin typeface="Arial" panose="020B0604020202020204" pitchFamily="34" charset="0"/>
                <a:cs typeface="Arial" panose="020B0604020202020204" pitchFamily="34" charset="0"/>
              </a:rPr>
              <a:t>Yüzeyde</a:t>
            </a:r>
            <a:r>
              <a:rPr lang="tr-TR" dirty="0">
                <a:latin typeface="Arial" panose="020B0604020202020204" pitchFamily="34" charset="0"/>
                <a:cs typeface="Arial" panose="020B0604020202020204" pitchFamily="34" charset="0"/>
              </a:rPr>
              <a:t> gelişen </a:t>
            </a:r>
            <a:r>
              <a:rPr lang="tr-TR" dirty="0" err="1">
                <a:latin typeface="Arial" panose="020B0604020202020204" pitchFamily="34" charset="0"/>
                <a:cs typeface="Arial" panose="020B0604020202020204" pitchFamily="34" charset="0"/>
              </a:rPr>
              <a:t>küfler</a:t>
            </a:r>
            <a:r>
              <a:rPr lang="tr-TR" dirty="0">
                <a:latin typeface="Arial" panose="020B0604020202020204" pitchFamily="34" charset="0"/>
                <a:cs typeface="Arial" panose="020B0604020202020204" pitchFamily="34" charset="0"/>
              </a:rPr>
              <a:t> tarafından bir zar veya halka şeklinde </a:t>
            </a:r>
            <a:r>
              <a:rPr lang="tr-TR" dirty="0" err="1">
                <a:latin typeface="Arial" panose="020B0604020202020204" pitchFamily="34" charset="0"/>
                <a:cs typeface="Arial" panose="020B0604020202020204" pitchFamily="34" charset="0"/>
              </a:rPr>
              <a:t>oluşabileceği</a:t>
            </a:r>
            <a:r>
              <a:rPr lang="tr-TR" dirty="0">
                <a:latin typeface="Arial" panose="020B0604020202020204" pitchFamily="34" charset="0"/>
                <a:cs typeface="Arial" panose="020B0604020202020204" pitchFamily="34" charset="0"/>
              </a:rPr>
              <a:t> gibi </a:t>
            </a:r>
            <a:r>
              <a:rPr lang="tr-TR" dirty="0" err="1">
                <a:latin typeface="Arial" panose="020B0604020202020204" pitchFamily="34" charset="0"/>
                <a:cs typeface="Arial" panose="020B0604020202020204" pitchFamily="34" charset="0"/>
              </a:rPr>
              <a:t>sütün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tümünde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görülebilir</a:t>
            </a:r>
            <a:r>
              <a:rPr lang="tr-TR" dirty="0">
                <a:latin typeface="Arial" panose="020B0604020202020204" pitchFamily="34" charset="0"/>
                <a:cs typeface="Arial" panose="020B0604020202020204" pitchFamily="34" charset="0"/>
              </a:rPr>
              <a:t>. </a:t>
            </a:r>
          </a:p>
          <a:p>
            <a:pPr algn="just"/>
            <a:r>
              <a:rPr lang="tr-TR" i="1" dirty="0" err="1">
                <a:latin typeface="Arial" panose="020B0604020202020204" pitchFamily="34" charset="0"/>
                <a:cs typeface="Arial" panose="020B0604020202020204" pitchFamily="34" charset="0"/>
              </a:rPr>
              <a:t>Pseudomonas</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türleri</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sütte</a:t>
            </a:r>
            <a:r>
              <a:rPr lang="tr-TR" dirty="0">
                <a:latin typeface="Arial" panose="020B0604020202020204" pitchFamily="34" charset="0"/>
                <a:cs typeface="Arial" panose="020B0604020202020204" pitchFamily="34" charset="0"/>
              </a:rPr>
              <a:t> mavi, sarı, kahverengi, </a:t>
            </a:r>
            <a:r>
              <a:rPr lang="tr-TR" i="1" dirty="0" err="1">
                <a:latin typeface="Arial" panose="020B0604020202020204" pitchFamily="34" charset="0"/>
                <a:cs typeface="Arial" panose="020B0604020202020204" pitchFamily="34" charset="0"/>
              </a:rPr>
              <a:t>Serratia</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türleri</a:t>
            </a:r>
            <a:r>
              <a:rPr lang="tr-TR" dirty="0">
                <a:latin typeface="Arial" panose="020B0604020202020204" pitchFamily="34" charset="0"/>
                <a:cs typeface="Arial" panose="020B0604020202020204" pitchFamily="34" charset="0"/>
              </a:rPr>
              <a:t> kırmızı renk oluştururlar. </a:t>
            </a: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a:p>
            <a:pPr marL="0" indent="0" algn="just">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70529"/>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2764</TotalTime>
  <Words>1010</Words>
  <Application>Microsoft Macintosh PowerPoint</Application>
  <PresentationFormat>Geniş ekran</PresentationFormat>
  <Paragraphs>94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 Light</vt:lpstr>
      <vt:lpstr>Rockwell</vt:lpstr>
      <vt:lpstr>Wingdings</vt:lpstr>
      <vt:lpstr>Atlas</vt:lpstr>
      <vt:lpstr>GIDA MİKROBİYOLOJİSİ</vt:lpstr>
      <vt:lpstr>SÜT VE SÜT ÜRÜNLERİNDE MİKROBİYEL BOZULMALAR</vt:lpstr>
      <vt:lpstr>SÜT VE SÜT ÜRÜNLERİNDE MİKROBİYEL BOZULMALAR</vt:lpstr>
      <vt:lpstr>SÜT VE SÜT ÜRÜNLERİNDE MİKROBİYEL BOZULMALAR</vt:lpstr>
      <vt:lpstr>SÜT VE SÜT ÜRÜNLERİNDE MİKROBİYEL BOZULMALAR</vt:lpstr>
      <vt:lpstr>SÜT VE SÜT ÜRÜNLERİNDE MİKROBİYEL BOZULMALAR</vt:lpstr>
      <vt:lpstr>SÜT VE SÜT ÜRÜNLERİNDE MİKROBİYEL BOZULMALAR</vt:lpstr>
      <vt:lpstr>SÜT VE SÜT ÜRÜNLERİNDE MİKROBİYEL BOZULMALAR</vt:lpstr>
      <vt:lpstr>SÜT VE SÜT ÜRÜNLERİNDE MİKROBİYEL BOZULMALAR</vt:lpstr>
      <vt:lpstr>DİNLEDİĞİNİZ İÇİN 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MİKROBİYOLOJİSİ</dc:title>
  <dc:creator>Özgür Tecer</dc:creator>
  <cp:lastModifiedBy>Özgür Tecer</cp:lastModifiedBy>
  <cp:revision>224</cp:revision>
  <dcterms:created xsi:type="dcterms:W3CDTF">2019-02-18T12:54:52Z</dcterms:created>
  <dcterms:modified xsi:type="dcterms:W3CDTF">2020-01-21T10:52:49Z</dcterms:modified>
</cp:coreProperties>
</file>