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18E2E291-6E16-449F-AA0E-B64E4A19694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2716213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8E2E291-6E16-449F-AA0E-B64E4A19694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2240443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8E2E291-6E16-449F-AA0E-B64E4A19694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894101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8E2E291-6E16-449F-AA0E-B64E4A19694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1557555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18E2E291-6E16-449F-AA0E-B64E4A196949}" type="datetimeFigureOut">
              <a:rPr lang="tr-TR" smtClean="0"/>
              <a:t>20 Mar 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928970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8E2E291-6E16-449F-AA0E-B64E4A196949}"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1099972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8E2E291-6E16-449F-AA0E-B64E4A196949}" type="datetimeFigureOut">
              <a:rPr lang="tr-TR" smtClean="0"/>
              <a:t>20 Mar 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737678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8E2E291-6E16-449F-AA0E-B64E4A196949}" type="datetimeFigureOut">
              <a:rPr lang="tr-TR" smtClean="0"/>
              <a:t>20 Mar 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2327651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8E2E291-6E16-449F-AA0E-B64E4A196949}" type="datetimeFigureOut">
              <a:rPr lang="tr-TR" smtClean="0"/>
              <a:t>20 Mar 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930014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8E2E291-6E16-449F-AA0E-B64E4A196949}"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4076913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18E2E291-6E16-449F-AA0E-B64E4A196949}" type="datetimeFigureOut">
              <a:rPr lang="tr-TR" smtClean="0"/>
              <a:t>20 Mar 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52FC6F-0ECE-46FC-8F8B-1C7E1AB1939E}" type="slidenum">
              <a:rPr lang="tr-TR" smtClean="0"/>
              <a:t>‹#›</a:t>
            </a:fld>
            <a:endParaRPr lang="tr-TR"/>
          </a:p>
        </p:txBody>
      </p:sp>
    </p:spTree>
    <p:extLst>
      <p:ext uri="{BB962C8B-B14F-4D97-AF65-F5344CB8AC3E}">
        <p14:creationId xmlns:p14="http://schemas.microsoft.com/office/powerpoint/2010/main" val="3920422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E2E291-6E16-449F-AA0E-B64E4A196949}" type="datetimeFigureOut">
              <a:rPr lang="tr-TR" smtClean="0"/>
              <a:t>20 Mar 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52FC6F-0ECE-46FC-8F8B-1C7E1AB1939E}" type="slidenum">
              <a:rPr lang="tr-TR" smtClean="0"/>
              <a:t>‹#›</a:t>
            </a:fld>
            <a:endParaRPr lang="tr-TR"/>
          </a:p>
        </p:txBody>
      </p:sp>
    </p:spTree>
    <p:extLst>
      <p:ext uri="{BB962C8B-B14F-4D97-AF65-F5344CB8AC3E}">
        <p14:creationId xmlns:p14="http://schemas.microsoft.com/office/powerpoint/2010/main" val="1220188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1981200" y="404813"/>
            <a:ext cx="8229600" cy="863600"/>
          </a:xfrm>
        </p:spPr>
        <p:txBody>
          <a:bodyPr/>
          <a:lstStyle/>
          <a:p>
            <a:r>
              <a:rPr lang="tr-TR" altLang="tr-TR" sz="3600">
                <a:solidFill>
                  <a:srgbClr val="66FF33"/>
                </a:solidFill>
              </a:rPr>
              <a:t>ADALET İLKESİ</a:t>
            </a:r>
          </a:p>
        </p:txBody>
      </p:sp>
      <p:sp>
        <p:nvSpPr>
          <p:cNvPr id="154627" name="Rectangle 3"/>
          <p:cNvSpPr>
            <a:spLocks noGrp="1" noChangeArrowheads="1"/>
          </p:cNvSpPr>
          <p:nvPr>
            <p:ph type="body" idx="1"/>
          </p:nvPr>
        </p:nvSpPr>
        <p:spPr/>
        <p:txBody>
          <a:bodyPr/>
          <a:lstStyle/>
          <a:p>
            <a:pPr>
              <a:buClr>
                <a:srgbClr val="66FF33"/>
              </a:buClr>
              <a:buFont typeface="Wingdings" panose="05000000000000000000" pitchFamily="2" charset="2"/>
              <a:buNone/>
            </a:pPr>
            <a:r>
              <a:rPr lang="tr-TR" altLang="tr-TR" b="1">
                <a:solidFill>
                  <a:srgbClr val="66FF33"/>
                </a:solidFill>
              </a:rPr>
              <a:t>   Adalet, </a:t>
            </a:r>
            <a:r>
              <a:rPr lang="tr-TR" altLang="tr-TR" b="1"/>
              <a:t>hak, hukuk ve haklılıkla sıkı sıkıya bağlanmış ve iç içe geçmiş bir kavram olup, insan haklarıyla birlikte düşünülmesi gerekmektedir. </a:t>
            </a:r>
          </a:p>
        </p:txBody>
      </p:sp>
    </p:spTree>
    <p:extLst>
      <p:ext uri="{BB962C8B-B14F-4D97-AF65-F5344CB8AC3E}">
        <p14:creationId xmlns:p14="http://schemas.microsoft.com/office/powerpoint/2010/main" val="36861047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a:xfrm>
            <a:off x="1981200" y="277814"/>
            <a:ext cx="8229600" cy="744537"/>
          </a:xfrm>
        </p:spPr>
        <p:txBody>
          <a:bodyPr/>
          <a:lstStyle/>
          <a:p>
            <a:r>
              <a:rPr lang="tr-TR" altLang="tr-TR" sz="4000">
                <a:solidFill>
                  <a:srgbClr val="99FF33"/>
                </a:solidFill>
              </a:rPr>
              <a:t>KAYNAKLAR</a:t>
            </a:r>
            <a:r>
              <a:rPr lang="tr-TR" altLang="tr-TR" sz="4000"/>
              <a:t> </a:t>
            </a:r>
          </a:p>
        </p:txBody>
      </p:sp>
      <p:sp>
        <p:nvSpPr>
          <p:cNvPr id="83971" name="Rectangle 3"/>
          <p:cNvSpPr>
            <a:spLocks noGrp="1" noChangeArrowheads="1"/>
          </p:cNvSpPr>
          <p:nvPr>
            <p:ph type="body" idx="1"/>
          </p:nvPr>
        </p:nvSpPr>
        <p:spPr>
          <a:xfrm>
            <a:off x="2206626" y="1989139"/>
            <a:ext cx="8461375" cy="4535487"/>
          </a:xfrm>
        </p:spPr>
        <p:txBody>
          <a:bodyPr/>
          <a:lstStyle/>
          <a:p>
            <a:pPr marL="609600" indent="-609600" algn="just">
              <a:lnSpc>
                <a:spcPct val="80000"/>
              </a:lnSpc>
              <a:buClr>
                <a:srgbClr val="99FF33"/>
              </a:buClr>
            </a:pPr>
            <a:r>
              <a:rPr lang="tr-TR" altLang="tr-TR" sz="2400" b="1"/>
              <a:t>Tıbbi Etik ve Meslek Tarihi, Recep Aktur, Erdem Aydın, Somgür Y.E., 2001, Ankara</a:t>
            </a:r>
          </a:p>
          <a:p>
            <a:pPr marL="609600" indent="-609600" algn="just">
              <a:lnSpc>
                <a:spcPct val="80000"/>
              </a:lnSpc>
              <a:buClr>
                <a:srgbClr val="99FF33"/>
              </a:buClr>
            </a:pPr>
            <a:r>
              <a:rPr lang="tr-TR" altLang="tr-TR" sz="2400" b="1"/>
              <a:t>Erdemir, A.,D., Tıp Tarihi ve Deontoloji Dersleri, Uludağ Üniversitesi Basımevi,1994, Bursa.</a:t>
            </a:r>
          </a:p>
          <a:p>
            <a:pPr marL="609600" indent="-609600" algn="just">
              <a:lnSpc>
                <a:spcPct val="80000"/>
              </a:lnSpc>
              <a:buClr>
                <a:srgbClr val="99FF33"/>
              </a:buClr>
            </a:pPr>
            <a:r>
              <a:rPr lang="tr-TR" altLang="tr-TR" sz="2400" b="1"/>
              <a:t>Şehsuvaroğlu, B.,N., Tıbbi Deontoloji, Yayına hazırlayan Arslan Terzioğlu, Genişletilmiş II.Baskı, İstanbul Tıp Fakültesi Vakfı, 1983, İstanbul.</a:t>
            </a:r>
          </a:p>
          <a:p>
            <a:pPr marL="609600" indent="-609600" algn="just">
              <a:lnSpc>
                <a:spcPct val="80000"/>
              </a:lnSpc>
              <a:buClr>
                <a:srgbClr val="99FF33"/>
              </a:buClr>
            </a:pPr>
            <a:r>
              <a:rPr lang="tr-TR" altLang="tr-TR" sz="2400" b="1"/>
              <a:t>Erdem Aydın; Tıp Etiğine Giriş, Pegem Yayıncılık, 2001,Ankara.</a:t>
            </a:r>
          </a:p>
          <a:p>
            <a:pPr marL="609600" indent="-609600" algn="just">
              <a:lnSpc>
                <a:spcPct val="80000"/>
              </a:lnSpc>
              <a:buClr>
                <a:srgbClr val="99FF33"/>
              </a:buClr>
            </a:pPr>
            <a:r>
              <a:rPr lang="tr-TR" altLang="tr-TR" sz="2400" b="1"/>
              <a:t>Pehlivan, İ., “Yönetsel Mesleki ve Örgütsel Etik”, Pegem Yayıncılık, 1998, Ankara</a:t>
            </a:r>
          </a:p>
          <a:p>
            <a:pPr marL="609600" indent="-609600" algn="just">
              <a:lnSpc>
                <a:spcPct val="80000"/>
              </a:lnSpc>
              <a:buClr>
                <a:srgbClr val="99FF33"/>
              </a:buClr>
            </a:pPr>
            <a:r>
              <a:rPr lang="tr-TR" altLang="tr-TR" sz="2400" b="1"/>
              <a:t>http://www.rpsgb.org.uk/pdfs/techregcoundecsumm.pdf </a:t>
            </a:r>
          </a:p>
        </p:txBody>
      </p:sp>
    </p:spTree>
    <p:extLst>
      <p:ext uri="{BB962C8B-B14F-4D97-AF65-F5344CB8AC3E}">
        <p14:creationId xmlns:p14="http://schemas.microsoft.com/office/powerpoint/2010/main" val="363490430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Rectangle 3"/>
          <p:cNvSpPr>
            <a:spLocks noGrp="1" noChangeArrowheads="1"/>
          </p:cNvSpPr>
          <p:nvPr>
            <p:ph type="body" idx="1"/>
          </p:nvPr>
        </p:nvSpPr>
        <p:spPr>
          <a:xfrm>
            <a:off x="1981200" y="549276"/>
            <a:ext cx="8229600" cy="5903913"/>
          </a:xfrm>
        </p:spPr>
        <p:txBody>
          <a:bodyPr/>
          <a:lstStyle/>
          <a:p>
            <a:pPr>
              <a:lnSpc>
                <a:spcPct val="90000"/>
              </a:lnSpc>
              <a:buClr>
                <a:srgbClr val="66FF33"/>
              </a:buClr>
            </a:pPr>
            <a:r>
              <a:rPr lang="tr-TR" altLang="tr-TR" b="1"/>
              <a:t>Ancak bu kavramın </a:t>
            </a:r>
            <a:r>
              <a:rPr lang="tr-TR" altLang="tr-TR" b="1">
                <a:solidFill>
                  <a:srgbClr val="66FF33"/>
                </a:solidFill>
              </a:rPr>
              <a:t>eşitlikle </a:t>
            </a:r>
            <a:r>
              <a:rPr lang="tr-TR" altLang="tr-TR" b="1"/>
              <a:t>karıştırılmaması gerekir. </a:t>
            </a:r>
            <a:r>
              <a:rPr lang="tr-TR" altLang="tr-TR" b="1">
                <a:solidFill>
                  <a:srgbClr val="66FF33"/>
                </a:solidFill>
              </a:rPr>
              <a:t>Eşitlik</a:t>
            </a:r>
            <a:r>
              <a:rPr lang="tr-TR" altLang="tr-TR" b="1"/>
              <a:t> daha çok </a:t>
            </a:r>
            <a:r>
              <a:rPr lang="tr-TR" altLang="tr-TR" b="1">
                <a:solidFill>
                  <a:srgbClr val="66FF33"/>
                </a:solidFill>
              </a:rPr>
              <a:t>ikincil hakların</a:t>
            </a:r>
            <a:r>
              <a:rPr lang="tr-TR" altLang="tr-TR" b="1"/>
              <a:t> söz konusu olduğu yerlerde geçerlidir. </a:t>
            </a:r>
            <a:r>
              <a:rPr lang="tr-TR" altLang="tr-TR" b="1">
                <a:solidFill>
                  <a:srgbClr val="66FF33"/>
                </a:solidFill>
              </a:rPr>
              <a:t>Adalet</a:t>
            </a:r>
            <a:r>
              <a:rPr lang="tr-TR" altLang="tr-TR" b="1"/>
              <a:t> ise </a:t>
            </a:r>
            <a:r>
              <a:rPr lang="tr-TR" altLang="tr-TR" b="1">
                <a:solidFill>
                  <a:srgbClr val="66FF33"/>
                </a:solidFill>
              </a:rPr>
              <a:t>birincil</a:t>
            </a:r>
            <a:r>
              <a:rPr lang="tr-TR" altLang="tr-TR" b="1"/>
              <a:t> yani </a:t>
            </a:r>
            <a:r>
              <a:rPr lang="tr-TR" altLang="tr-TR" b="1">
                <a:solidFill>
                  <a:srgbClr val="66FF33"/>
                </a:solidFill>
              </a:rPr>
              <a:t>temel haklarla</a:t>
            </a:r>
            <a:r>
              <a:rPr lang="tr-TR" altLang="tr-TR" b="1"/>
              <a:t> birlikte düşünülür. </a:t>
            </a:r>
          </a:p>
          <a:p>
            <a:pPr>
              <a:lnSpc>
                <a:spcPct val="90000"/>
              </a:lnSpc>
              <a:buClr>
                <a:srgbClr val="66FF33"/>
              </a:buClr>
            </a:pPr>
            <a:r>
              <a:rPr lang="tr-TR" altLang="tr-TR" b="1"/>
              <a:t>İki insandan birinin iki arabası, diğerinin bir arabası varsa burada bir adaletsizlikten söz edilemez; burada söz konusu olan eşitsizliktir. Ancak, bu iki kişinin de sağlık hizmeti alma hakkı varken, sadece birinin bu hizmeti alabilmesi olayında adaletsizlikten söz edilebilir. </a:t>
            </a:r>
          </a:p>
        </p:txBody>
      </p:sp>
    </p:spTree>
    <p:extLst>
      <p:ext uri="{BB962C8B-B14F-4D97-AF65-F5344CB8AC3E}">
        <p14:creationId xmlns:p14="http://schemas.microsoft.com/office/powerpoint/2010/main" val="11014034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type="body" idx="1"/>
          </p:nvPr>
        </p:nvSpPr>
        <p:spPr>
          <a:xfrm>
            <a:off x="1992314" y="908050"/>
            <a:ext cx="8135937" cy="3816350"/>
          </a:xfrm>
        </p:spPr>
        <p:txBody>
          <a:bodyPr/>
          <a:lstStyle/>
          <a:p>
            <a:pPr>
              <a:lnSpc>
                <a:spcPct val="80000"/>
              </a:lnSpc>
              <a:buClr>
                <a:srgbClr val="66FF33"/>
              </a:buClr>
            </a:pPr>
            <a:r>
              <a:rPr lang="tr-TR" altLang="tr-TR" b="1"/>
              <a:t>Toplum yaşamında bireylerin temel haklarının eşit dağıtılması gerekmektedir. Bu dağılımın eşit biçimde gerçekleştirilmemesi </a:t>
            </a:r>
            <a:r>
              <a:rPr lang="tr-TR" altLang="tr-TR" b="1">
                <a:solidFill>
                  <a:srgbClr val="66FF33"/>
                </a:solidFill>
              </a:rPr>
              <a:t>adaletsizliktir.</a:t>
            </a:r>
            <a:r>
              <a:rPr lang="tr-TR" altLang="tr-TR" b="1"/>
              <a:t> </a:t>
            </a:r>
          </a:p>
        </p:txBody>
      </p:sp>
    </p:spTree>
    <p:extLst>
      <p:ext uri="{BB962C8B-B14F-4D97-AF65-F5344CB8AC3E}">
        <p14:creationId xmlns:p14="http://schemas.microsoft.com/office/powerpoint/2010/main" val="5278013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3"/>
          <p:cNvSpPr>
            <a:spLocks noGrp="1" noChangeArrowheads="1"/>
          </p:cNvSpPr>
          <p:nvPr>
            <p:ph type="body" idx="1"/>
          </p:nvPr>
        </p:nvSpPr>
        <p:spPr>
          <a:xfrm>
            <a:off x="1981200" y="333375"/>
            <a:ext cx="8229600" cy="4967288"/>
          </a:xfrm>
        </p:spPr>
        <p:txBody>
          <a:bodyPr/>
          <a:lstStyle/>
          <a:p>
            <a:pPr>
              <a:buClr>
                <a:srgbClr val="66FF33"/>
              </a:buClr>
            </a:pPr>
            <a:r>
              <a:rPr lang="tr-TR" altLang="tr-TR" b="1"/>
              <a:t>Adalet sözcüğünün kapsamında </a:t>
            </a:r>
            <a:r>
              <a:rPr lang="tr-TR" altLang="tr-TR" b="1">
                <a:solidFill>
                  <a:srgbClr val="66FF33"/>
                </a:solidFill>
              </a:rPr>
              <a:t>doğruluk, hak etme, hak kazanma</a:t>
            </a:r>
            <a:r>
              <a:rPr lang="tr-TR" altLang="tr-TR" b="1"/>
              <a:t> gibi kavramlar girmektedir. Ancak bunların her biri tam olarak adalet kavramının karşılığı değildir. </a:t>
            </a:r>
          </a:p>
        </p:txBody>
      </p:sp>
    </p:spTree>
    <p:extLst>
      <p:ext uri="{BB962C8B-B14F-4D97-AF65-F5344CB8AC3E}">
        <p14:creationId xmlns:p14="http://schemas.microsoft.com/office/powerpoint/2010/main" val="4293972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noChangeArrowheads="1"/>
          </p:cNvSpPr>
          <p:nvPr>
            <p:ph type="body" idx="1"/>
          </p:nvPr>
        </p:nvSpPr>
        <p:spPr>
          <a:xfrm>
            <a:off x="1981200" y="260350"/>
            <a:ext cx="8229600" cy="6337300"/>
          </a:xfrm>
        </p:spPr>
        <p:txBody>
          <a:bodyPr/>
          <a:lstStyle/>
          <a:p>
            <a:r>
              <a:rPr lang="tr-TR" altLang="tr-TR" b="1"/>
              <a:t>Adalet kavramıyla birlikte adaletin dağıtımından söz edilmelidir. Bu ise toplum için geçerli olan tüm hakların ve yükümlülüklerin eşit biçimde paylaşımıyla ilgilidir. Bu noktada dağıtıcı adalet kavramının tanımlanması gerekir. </a:t>
            </a:r>
          </a:p>
          <a:p>
            <a:r>
              <a:rPr lang="tr-TR" altLang="tr-TR" b="1">
                <a:solidFill>
                  <a:srgbClr val="66FF33"/>
                </a:solidFill>
              </a:rPr>
              <a:t>Dağıtıcı adalet,</a:t>
            </a:r>
            <a:r>
              <a:rPr lang="tr-TR" altLang="tr-TR" b="1"/>
              <a:t> toplumun tüm hak ve yükümlülüklerini bireysel nitelik ve konumları doğrultusundaki etik değerlere uygun dağıtımını öngören bir anlayış biçimidir. Genel olarak dağıtıcı adalet, toplumdaki tüm sorumluluk ve hakların paylaşımıdır. Bu sorumluluk ve haklara seçme -seçilme hakkı, konuşma özgürlüğü gibi politik ve sosyal haklar da dahil edilmektedir. </a:t>
            </a:r>
          </a:p>
        </p:txBody>
      </p:sp>
    </p:spTree>
    <p:extLst>
      <p:ext uri="{BB962C8B-B14F-4D97-AF65-F5344CB8AC3E}">
        <p14:creationId xmlns:p14="http://schemas.microsoft.com/office/powerpoint/2010/main" val="38428452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7" name="Rectangle 3"/>
          <p:cNvSpPr>
            <a:spLocks noGrp="1" noChangeArrowheads="1"/>
          </p:cNvSpPr>
          <p:nvPr>
            <p:ph type="body" idx="1"/>
          </p:nvPr>
        </p:nvSpPr>
        <p:spPr>
          <a:xfrm>
            <a:off x="1981200" y="333376"/>
            <a:ext cx="8229600" cy="6119813"/>
          </a:xfrm>
        </p:spPr>
        <p:txBody>
          <a:bodyPr/>
          <a:lstStyle/>
          <a:p>
            <a:pPr>
              <a:buFont typeface="Wingdings" panose="05000000000000000000" pitchFamily="2" charset="2"/>
              <a:buNone/>
            </a:pPr>
            <a:r>
              <a:rPr lang="tr-TR" altLang="tr-TR" b="1">
                <a:solidFill>
                  <a:srgbClr val="66FF33"/>
                </a:solidFill>
              </a:rPr>
              <a:t>Şu ilkelere göre paylaşım yapılır</a:t>
            </a:r>
            <a:r>
              <a:rPr lang="tr-TR" altLang="tr-TR"/>
              <a:t>: </a:t>
            </a:r>
          </a:p>
          <a:p>
            <a:pPr>
              <a:buClr>
                <a:srgbClr val="66FF33"/>
              </a:buClr>
            </a:pPr>
            <a:r>
              <a:rPr lang="tr-TR" altLang="tr-TR" b="1"/>
              <a:t>Her bireye eşit paylaşma</a:t>
            </a:r>
          </a:p>
          <a:p>
            <a:pPr>
              <a:buClr>
                <a:srgbClr val="66FF33"/>
              </a:buClr>
            </a:pPr>
            <a:r>
              <a:rPr lang="tr-TR" altLang="tr-TR" b="1"/>
              <a:t>Her bir bireyin ihtiyaçlarına göre paylaşma</a:t>
            </a:r>
          </a:p>
          <a:p>
            <a:pPr>
              <a:buClr>
                <a:srgbClr val="66FF33"/>
              </a:buClr>
            </a:pPr>
            <a:r>
              <a:rPr lang="tr-TR" altLang="tr-TR" b="1"/>
              <a:t>Her bireyin çabasına göre paylaşma</a:t>
            </a:r>
          </a:p>
          <a:p>
            <a:pPr>
              <a:buClr>
                <a:srgbClr val="66FF33"/>
              </a:buClr>
            </a:pPr>
            <a:r>
              <a:rPr lang="tr-TR" altLang="tr-TR" b="1"/>
              <a:t>Her bireyin katılımına göre paylaşma</a:t>
            </a:r>
          </a:p>
          <a:p>
            <a:pPr>
              <a:buClr>
                <a:srgbClr val="66FF33"/>
              </a:buClr>
            </a:pPr>
            <a:r>
              <a:rPr lang="tr-TR" altLang="tr-TR" b="1"/>
              <a:t>Her bireyin hak ettiklerine göre paylaşma</a:t>
            </a:r>
          </a:p>
          <a:p>
            <a:pPr>
              <a:buClr>
                <a:srgbClr val="66FF33"/>
              </a:buClr>
            </a:pPr>
            <a:r>
              <a:rPr lang="tr-TR" altLang="tr-TR" b="1"/>
              <a:t>Her bireyin bireysel koşullarının, serbest rekabet koşullarıyla olan ilişkisine göre paylaşma</a:t>
            </a:r>
          </a:p>
          <a:p>
            <a:pPr>
              <a:buClr>
                <a:srgbClr val="66FF33"/>
              </a:buClr>
            </a:pPr>
            <a:endParaRPr lang="tr-TR" altLang="tr-TR" b="1"/>
          </a:p>
        </p:txBody>
      </p:sp>
    </p:spTree>
    <p:extLst>
      <p:ext uri="{BB962C8B-B14F-4D97-AF65-F5344CB8AC3E}">
        <p14:creationId xmlns:p14="http://schemas.microsoft.com/office/powerpoint/2010/main" val="5091558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1" name="Rectangle 3"/>
          <p:cNvSpPr>
            <a:spLocks noGrp="1" noChangeArrowheads="1"/>
          </p:cNvSpPr>
          <p:nvPr>
            <p:ph type="body" idx="1"/>
          </p:nvPr>
        </p:nvSpPr>
        <p:spPr>
          <a:xfrm>
            <a:off x="1981200" y="476251"/>
            <a:ext cx="8229600" cy="5654675"/>
          </a:xfrm>
        </p:spPr>
        <p:txBody>
          <a:bodyPr/>
          <a:lstStyle/>
          <a:p>
            <a:pPr>
              <a:buClr>
                <a:srgbClr val="66FF33"/>
              </a:buClr>
            </a:pPr>
            <a:r>
              <a:rPr lang="tr-TR" altLang="tr-TR" b="1"/>
              <a:t>Sağlık uğraşlarında adalet ilkesi daha çok tıbbi kaynakların eşit dağıtımıyla ilgilidir. Eczacılıkta bu ilke, her bireyin eczacılık hizmetinden eşit olarak yararlanma hakkının olması gerekliliğiyle açıklanmaktadır. </a:t>
            </a:r>
          </a:p>
        </p:txBody>
      </p:sp>
    </p:spTree>
    <p:extLst>
      <p:ext uri="{BB962C8B-B14F-4D97-AF65-F5344CB8AC3E}">
        <p14:creationId xmlns:p14="http://schemas.microsoft.com/office/powerpoint/2010/main" val="877224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p:cNvSpPr>
            <a:spLocks noGrp="1" noChangeArrowheads="1"/>
          </p:cNvSpPr>
          <p:nvPr>
            <p:ph type="body" idx="1"/>
          </p:nvPr>
        </p:nvSpPr>
        <p:spPr>
          <a:xfrm>
            <a:off x="1981200" y="333375"/>
            <a:ext cx="8229600" cy="5797550"/>
          </a:xfrm>
        </p:spPr>
        <p:txBody>
          <a:bodyPr/>
          <a:lstStyle/>
          <a:p>
            <a:pPr>
              <a:lnSpc>
                <a:spcPct val="90000"/>
              </a:lnSpc>
            </a:pPr>
            <a:r>
              <a:rPr lang="tr-TR" altLang="tr-TR" b="1"/>
              <a:t>24 Aralık 1953 tarih ve 8591 sayılı resmi gazetede yayınlanan </a:t>
            </a:r>
            <a:r>
              <a:rPr lang="tr-TR" altLang="tr-TR" b="1">
                <a:solidFill>
                  <a:srgbClr val="66FF33"/>
                </a:solidFill>
              </a:rPr>
              <a:t>6197 sayılı Eczane ve Eczacılar Hakkında Kanun’</a:t>
            </a:r>
            <a:r>
              <a:rPr lang="tr-TR" altLang="tr-TR" b="1"/>
              <a:t>da eczacının tanımı şu şekilde yapılmaktadır: </a:t>
            </a:r>
          </a:p>
          <a:p>
            <a:pPr>
              <a:lnSpc>
                <a:spcPct val="90000"/>
              </a:lnSpc>
            </a:pPr>
            <a:r>
              <a:rPr lang="tr-TR" altLang="tr-TR" b="1">
                <a:solidFill>
                  <a:srgbClr val="66FF33"/>
                </a:solidFill>
              </a:rPr>
              <a:t>Eczacılık</a:t>
            </a:r>
            <a:r>
              <a:rPr lang="tr-TR" altLang="tr-TR" b="1"/>
              <a:t>; eczane, ecza deposu, ecza dolabı, tıbbi ve eczacılıkla ilgili kimyasal madde ve müstahzarat laboratuarı veya imalathanesi gibi müesseseler açmak ve işletmek veya tıbbi ve eczacılıkla ilgili müstahzarat hazırlama veya imal etmek veyahut bu tür resmi veya hususi müesseselerde mesul müdürlük yapmaktır.</a:t>
            </a:r>
            <a:r>
              <a:rPr lang="tr-TR" altLang="tr-TR"/>
              <a:t> </a:t>
            </a:r>
          </a:p>
        </p:txBody>
      </p:sp>
    </p:spTree>
    <p:extLst>
      <p:ext uri="{BB962C8B-B14F-4D97-AF65-F5344CB8AC3E}">
        <p14:creationId xmlns:p14="http://schemas.microsoft.com/office/powerpoint/2010/main" val="3905419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9" name="Rectangle 3"/>
          <p:cNvSpPr>
            <a:spLocks noGrp="1" noChangeArrowheads="1"/>
          </p:cNvSpPr>
          <p:nvPr>
            <p:ph type="body" idx="1"/>
          </p:nvPr>
        </p:nvSpPr>
        <p:spPr>
          <a:xfrm>
            <a:off x="1992313" y="476251"/>
            <a:ext cx="8229600" cy="5654675"/>
          </a:xfrm>
        </p:spPr>
        <p:txBody>
          <a:bodyPr/>
          <a:lstStyle/>
          <a:p>
            <a:pPr>
              <a:buClr>
                <a:srgbClr val="66FF33"/>
              </a:buClr>
            </a:pPr>
            <a:r>
              <a:rPr lang="tr-TR" altLang="tr-TR" b="1"/>
              <a:t>Bugün gelişen teknoloji ve hizmet anlayışındaki farklılıklar eczacının rolünün değişmesine neden olmuştur. Eczacılık hasta merkezli bir uygulamaya yönelmiştir. Bu gelişmeler nedeniyle eczacılık mesleğinin tanımının ve amaçlarının yeniden gözden geçirilmesi gerekir. Eczacılık uygulamasının amacı ilaç veya diğer sağlık ürünlerinin topluma ulaştırılması ve bu ürünlerin en uygun şekilde kullanımının sağlanmasıdır. Bugün dünyada eczacılık hizmetleri, bilinen hizmetlerinin yanı sıra, hastanın tüm ilaç tedavi problemlerini bulup, yanıtlamaya yönelmiştir. </a:t>
            </a:r>
          </a:p>
        </p:txBody>
      </p:sp>
    </p:spTree>
    <p:extLst>
      <p:ext uri="{BB962C8B-B14F-4D97-AF65-F5344CB8AC3E}">
        <p14:creationId xmlns:p14="http://schemas.microsoft.com/office/powerpoint/2010/main" val="17372699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533</Words>
  <Application>Microsoft Office PowerPoint</Application>
  <PresentationFormat>Geniş ekran</PresentationFormat>
  <Paragraphs>26</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Wingdings</vt:lpstr>
      <vt:lpstr>Office Teması</vt:lpstr>
      <vt:lpstr>ADALET İLKESİ</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ADALET İLKESİ</dc:title>
  <dc:creator>gülbin özçelikay</dc:creator>
  <cp:lastModifiedBy>gülbin özçelikay</cp:lastModifiedBy>
  <cp:revision>2</cp:revision>
  <dcterms:created xsi:type="dcterms:W3CDTF">2018-03-20T12:42:05Z</dcterms:created>
  <dcterms:modified xsi:type="dcterms:W3CDTF">2018-03-20T13:12:28Z</dcterms:modified>
</cp:coreProperties>
</file>