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08" r:id="rId2"/>
    <p:sldId id="309" r:id="rId3"/>
    <p:sldId id="313" r:id="rId4"/>
    <p:sldId id="314" r:id="rId5"/>
    <p:sldId id="315" r:id="rId6"/>
    <p:sldId id="343" r:id="rId7"/>
    <p:sldId id="316" r:id="rId8"/>
    <p:sldId id="317" r:id="rId9"/>
    <p:sldId id="319" r:id="rId10"/>
    <p:sldId id="318" r:id="rId11"/>
    <p:sldId id="344" r:id="rId12"/>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autoAdjust="0"/>
    <p:restoredTop sz="94660"/>
  </p:normalViewPr>
  <p:slideViewPr>
    <p:cSldViewPr snapToGrid="0">
      <p:cViewPr varScale="1">
        <p:scale>
          <a:sx n="83" d="100"/>
          <a:sy n="83" d="100"/>
        </p:scale>
        <p:origin x="658" y="67"/>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DC91727D-6736-4ABB-8E2F-B009BCADEF12}" type="datetimeFigureOut">
              <a:rPr lang="tr-TR" smtClean="0"/>
              <a:t>4.05.2020</a:t>
            </a:fld>
            <a:endParaRPr lang="tr-TR" dirty="0"/>
          </a:p>
        </p:txBody>
      </p:sp>
      <p:sp>
        <p:nvSpPr>
          <p:cNvPr id="4" name="Slayt Görüntüsü Yer Tutucusu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AA3A2F99-018B-4859-B578-BB4CBF76DB20}" type="slidenum">
              <a:rPr lang="tr-TR" smtClean="0"/>
              <a:t>‹#›</a:t>
            </a:fld>
            <a:endParaRPr lang="tr-TR" dirty="0"/>
          </a:p>
        </p:txBody>
      </p:sp>
    </p:spTree>
    <p:extLst>
      <p:ext uri="{BB962C8B-B14F-4D97-AF65-F5344CB8AC3E}">
        <p14:creationId xmlns:p14="http://schemas.microsoft.com/office/powerpoint/2010/main" val="3685661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A3A2F99-018B-4859-B578-BB4CBF76DB20}" type="slidenum">
              <a:rPr lang="tr-TR" smtClean="0"/>
              <a:t>1</a:t>
            </a:fld>
            <a:endParaRPr lang="tr-TR" dirty="0"/>
          </a:p>
        </p:txBody>
      </p:sp>
    </p:spTree>
    <p:extLst>
      <p:ext uri="{BB962C8B-B14F-4D97-AF65-F5344CB8AC3E}">
        <p14:creationId xmlns:p14="http://schemas.microsoft.com/office/powerpoint/2010/main" val="2933547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A3A2F99-018B-4859-B578-BB4CBF76DB20}" type="slidenum">
              <a:rPr lang="tr-TR" smtClean="0"/>
              <a:t>2</a:t>
            </a:fld>
            <a:endParaRPr lang="tr-TR" dirty="0"/>
          </a:p>
        </p:txBody>
      </p:sp>
    </p:spTree>
    <p:extLst>
      <p:ext uri="{BB962C8B-B14F-4D97-AF65-F5344CB8AC3E}">
        <p14:creationId xmlns:p14="http://schemas.microsoft.com/office/powerpoint/2010/main" val="1169207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A3A2F99-018B-4859-B578-BB4CBF76DB20}" type="slidenum">
              <a:rPr lang="tr-TR" smtClean="0"/>
              <a:t>4</a:t>
            </a:fld>
            <a:endParaRPr lang="tr-TR" dirty="0"/>
          </a:p>
        </p:txBody>
      </p:sp>
    </p:spTree>
    <p:extLst>
      <p:ext uri="{BB962C8B-B14F-4D97-AF65-F5344CB8AC3E}">
        <p14:creationId xmlns:p14="http://schemas.microsoft.com/office/powerpoint/2010/main" val="3821301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A3A2F99-018B-4859-B578-BB4CBF76DB20}" type="slidenum">
              <a:rPr lang="tr-TR" smtClean="0"/>
              <a:t>5</a:t>
            </a:fld>
            <a:endParaRPr lang="tr-TR" dirty="0"/>
          </a:p>
        </p:txBody>
      </p:sp>
    </p:spTree>
    <p:extLst>
      <p:ext uri="{BB962C8B-B14F-4D97-AF65-F5344CB8AC3E}">
        <p14:creationId xmlns:p14="http://schemas.microsoft.com/office/powerpoint/2010/main" val="3951848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noProof="0" dirty="0"/>
          </a:p>
        </p:txBody>
      </p:sp>
      <p:sp>
        <p:nvSpPr>
          <p:cNvPr id="4" name="Slayt Numarası Yer Tutucusu 3"/>
          <p:cNvSpPr>
            <a:spLocks noGrp="1"/>
          </p:cNvSpPr>
          <p:nvPr>
            <p:ph type="sldNum" sz="quarter" idx="10"/>
          </p:nvPr>
        </p:nvSpPr>
        <p:spPr/>
        <p:txBody>
          <a:bodyPr/>
          <a:lstStyle/>
          <a:p>
            <a:fld id="{AA3A2F99-018B-4859-B578-BB4CBF76DB20}" type="slidenum">
              <a:rPr lang="tr-TR" smtClean="0"/>
              <a:t>7</a:t>
            </a:fld>
            <a:endParaRPr lang="tr-TR" dirty="0"/>
          </a:p>
        </p:txBody>
      </p:sp>
    </p:spTree>
    <p:extLst>
      <p:ext uri="{BB962C8B-B14F-4D97-AF65-F5344CB8AC3E}">
        <p14:creationId xmlns:p14="http://schemas.microsoft.com/office/powerpoint/2010/main" val="3649122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baseline="0" noProof="0" dirty="0"/>
          </a:p>
        </p:txBody>
      </p:sp>
      <p:sp>
        <p:nvSpPr>
          <p:cNvPr id="4" name="Slayt Numarası Yer Tutucusu 3"/>
          <p:cNvSpPr>
            <a:spLocks noGrp="1"/>
          </p:cNvSpPr>
          <p:nvPr>
            <p:ph type="sldNum" sz="quarter" idx="10"/>
          </p:nvPr>
        </p:nvSpPr>
        <p:spPr/>
        <p:txBody>
          <a:bodyPr/>
          <a:lstStyle/>
          <a:p>
            <a:fld id="{AA3A2F99-018B-4859-B578-BB4CBF76DB20}" type="slidenum">
              <a:rPr lang="tr-TR" smtClean="0"/>
              <a:t>8</a:t>
            </a:fld>
            <a:endParaRPr lang="tr-TR" dirty="0"/>
          </a:p>
        </p:txBody>
      </p:sp>
    </p:spTree>
    <p:extLst>
      <p:ext uri="{BB962C8B-B14F-4D97-AF65-F5344CB8AC3E}">
        <p14:creationId xmlns:p14="http://schemas.microsoft.com/office/powerpoint/2010/main" val="190921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A3A2F99-018B-4859-B578-BB4CBF76DB20}" type="slidenum">
              <a:rPr lang="tr-TR" smtClean="0"/>
              <a:t>10</a:t>
            </a:fld>
            <a:endParaRPr lang="tr-TR" dirty="0"/>
          </a:p>
        </p:txBody>
      </p:sp>
    </p:spTree>
    <p:extLst>
      <p:ext uri="{BB962C8B-B14F-4D97-AF65-F5344CB8AC3E}">
        <p14:creationId xmlns:p14="http://schemas.microsoft.com/office/powerpoint/2010/main" val="108960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3569869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1006521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4291978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222265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344580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1821107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1337689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2206777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793332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4266745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2106853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0D7851-BFBD-4B01-98DC-060078F84940}" type="datetimeFigureOut">
              <a:rPr lang="tr-TR" smtClean="0"/>
              <a:t>4.05.2020</a:t>
            </a:fld>
            <a:endParaRPr lang="tr-TR" dirty="0"/>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E6CEE4-49DE-46EF-A981-521566DB704F}" type="slidenum">
              <a:rPr lang="tr-TR" smtClean="0"/>
              <a:t>‹#›</a:t>
            </a:fld>
            <a:endParaRPr lang="tr-TR" dirty="0"/>
          </a:p>
        </p:txBody>
      </p:sp>
    </p:spTree>
    <p:extLst>
      <p:ext uri="{BB962C8B-B14F-4D97-AF65-F5344CB8AC3E}">
        <p14:creationId xmlns:p14="http://schemas.microsoft.com/office/powerpoint/2010/main" val="911876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5993" y="326572"/>
            <a:ext cx="10757807" cy="6531428"/>
          </a:xfrm>
        </p:spPr>
        <p:txBody>
          <a:bodyPr>
            <a:normAutofit fontScale="25000" lnSpcReduction="20000"/>
          </a:bodyPr>
          <a:lstStyle/>
          <a:p>
            <a:pPr marL="0" indent="0">
              <a:buNone/>
            </a:pPr>
            <a:r>
              <a:rPr lang="tr-TR" sz="4800" dirty="0"/>
              <a:t>THE MAN HE KILLED by Thomas Hardy</a:t>
            </a:r>
          </a:p>
          <a:p>
            <a:pPr marL="0" indent="0">
              <a:buNone/>
            </a:pPr>
            <a:r>
              <a:rPr lang="en-US" sz="4800" dirty="0"/>
              <a:t>Had he and I but met</a:t>
            </a:r>
          </a:p>
          <a:p>
            <a:pPr marL="0" indent="0">
              <a:buNone/>
            </a:pPr>
            <a:r>
              <a:rPr lang="en-US" sz="4800" dirty="0"/>
              <a:t>By some old ancient inn,</a:t>
            </a:r>
          </a:p>
          <a:p>
            <a:pPr marL="0" indent="0">
              <a:buNone/>
            </a:pPr>
            <a:r>
              <a:rPr lang="en-US" sz="4800" dirty="0"/>
              <a:t>We should have sat us down to wet</a:t>
            </a:r>
          </a:p>
          <a:p>
            <a:pPr marL="0" indent="0">
              <a:buNone/>
            </a:pPr>
            <a:r>
              <a:rPr lang="en-US" sz="4800" dirty="0"/>
              <a:t>Right many a nipperkin!</a:t>
            </a:r>
          </a:p>
          <a:p>
            <a:pPr marL="0" indent="0">
              <a:buNone/>
            </a:pPr>
            <a:endParaRPr lang="en-US" sz="4800" dirty="0"/>
          </a:p>
          <a:p>
            <a:pPr marL="0" indent="0">
              <a:buNone/>
            </a:pPr>
            <a:r>
              <a:rPr lang="en-US" sz="4800" dirty="0"/>
              <a:t>But ranged as infantry,</a:t>
            </a:r>
          </a:p>
          <a:p>
            <a:pPr marL="0" indent="0">
              <a:buNone/>
            </a:pPr>
            <a:r>
              <a:rPr lang="en-US" sz="4800" dirty="0"/>
              <a:t>And staring face to face,</a:t>
            </a:r>
          </a:p>
          <a:p>
            <a:pPr marL="0" indent="0">
              <a:buNone/>
            </a:pPr>
            <a:r>
              <a:rPr lang="en-US" sz="4800" dirty="0"/>
              <a:t>I shot at him as he at me,</a:t>
            </a:r>
          </a:p>
          <a:p>
            <a:pPr marL="0" indent="0">
              <a:buNone/>
            </a:pPr>
            <a:r>
              <a:rPr lang="en-US" sz="4800" dirty="0"/>
              <a:t>And killed him in his place.</a:t>
            </a:r>
          </a:p>
          <a:p>
            <a:pPr marL="0" indent="0">
              <a:buNone/>
            </a:pPr>
            <a:endParaRPr lang="en-US" sz="4800" dirty="0"/>
          </a:p>
          <a:p>
            <a:pPr marL="0" indent="0">
              <a:buNone/>
            </a:pPr>
            <a:r>
              <a:rPr lang="en-US" sz="4800" dirty="0"/>
              <a:t>I shot him dead because —</a:t>
            </a:r>
          </a:p>
          <a:p>
            <a:pPr marL="0" indent="0">
              <a:buNone/>
            </a:pPr>
            <a:r>
              <a:rPr lang="en-US" sz="4800" dirty="0"/>
              <a:t>Because he was my foe,</a:t>
            </a:r>
          </a:p>
          <a:p>
            <a:pPr marL="0" indent="0">
              <a:buNone/>
            </a:pPr>
            <a:r>
              <a:rPr lang="en-US" sz="4800" dirty="0"/>
              <a:t>Just so: my foe of course he was;</a:t>
            </a:r>
          </a:p>
          <a:p>
            <a:pPr marL="0" indent="0">
              <a:buNone/>
            </a:pPr>
            <a:r>
              <a:rPr lang="en-US" sz="4800" dirty="0"/>
              <a:t>That's clear enough; although</a:t>
            </a:r>
          </a:p>
          <a:p>
            <a:pPr marL="0" indent="0">
              <a:buNone/>
            </a:pPr>
            <a:endParaRPr lang="en-US" sz="4800" dirty="0"/>
          </a:p>
          <a:p>
            <a:pPr marL="0" indent="0">
              <a:buNone/>
            </a:pPr>
            <a:r>
              <a:rPr lang="en-US" sz="4800" dirty="0"/>
              <a:t>He thought he'd 'list, perhaps,</a:t>
            </a:r>
          </a:p>
          <a:p>
            <a:pPr marL="0" indent="0">
              <a:buNone/>
            </a:pPr>
            <a:r>
              <a:rPr lang="en-US" sz="4800" dirty="0"/>
              <a:t>Off-hand like — just as I —</a:t>
            </a:r>
          </a:p>
          <a:p>
            <a:pPr marL="0" indent="0">
              <a:buNone/>
            </a:pPr>
            <a:r>
              <a:rPr lang="en-US" sz="4800" dirty="0"/>
              <a:t>Was out of work — had sold his traps —</a:t>
            </a:r>
          </a:p>
          <a:p>
            <a:pPr marL="0" indent="0">
              <a:buNone/>
            </a:pPr>
            <a:r>
              <a:rPr lang="en-US" sz="4800" dirty="0"/>
              <a:t>No other reason why.</a:t>
            </a:r>
          </a:p>
          <a:p>
            <a:pPr marL="0" indent="0">
              <a:buNone/>
            </a:pPr>
            <a:endParaRPr lang="en-US" sz="4800" dirty="0"/>
          </a:p>
          <a:p>
            <a:pPr marL="0" indent="0">
              <a:buNone/>
            </a:pPr>
            <a:r>
              <a:rPr lang="en-US" sz="4800" dirty="0"/>
              <a:t>Yes; quaint and curious war is!</a:t>
            </a:r>
          </a:p>
          <a:p>
            <a:pPr marL="0" indent="0">
              <a:buNone/>
            </a:pPr>
            <a:r>
              <a:rPr lang="en-US" sz="4800" dirty="0"/>
              <a:t>You shoot a fellow down</a:t>
            </a:r>
          </a:p>
          <a:p>
            <a:pPr marL="0" indent="0">
              <a:buNone/>
            </a:pPr>
            <a:r>
              <a:rPr lang="en-US" sz="4800" dirty="0"/>
              <a:t>You'd treat, if met where any bar is,</a:t>
            </a:r>
          </a:p>
          <a:p>
            <a:pPr marL="0" indent="0">
              <a:buNone/>
            </a:pPr>
            <a:r>
              <a:rPr lang="en-US" sz="4800" dirty="0"/>
              <a:t>Or help to half-a-crown.</a:t>
            </a:r>
          </a:p>
          <a:p>
            <a:pPr marL="0" indent="0">
              <a:buNone/>
            </a:pPr>
            <a:endParaRPr lang="en-US" dirty="0"/>
          </a:p>
          <a:p>
            <a:pPr marL="0" indent="0">
              <a:buNone/>
            </a:pPr>
            <a:r>
              <a:rPr lang="en-US" dirty="0"/>
              <a:t> </a:t>
            </a:r>
            <a:endParaRPr lang="tr-TR" dirty="0"/>
          </a:p>
        </p:txBody>
      </p:sp>
    </p:spTree>
    <p:extLst>
      <p:ext uri="{BB962C8B-B14F-4D97-AF65-F5344CB8AC3E}">
        <p14:creationId xmlns:p14="http://schemas.microsoft.com/office/powerpoint/2010/main" val="3429767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How does the speaker’s mood change? What does it imply?</a:t>
            </a:r>
          </a:p>
          <a:p>
            <a:pPr marL="0" indent="0">
              <a:buNone/>
            </a:pPr>
            <a:endParaRPr lang="tr-TR" dirty="0"/>
          </a:p>
          <a:p>
            <a:pPr marL="0" indent="0">
              <a:buNone/>
            </a:pPr>
            <a:r>
              <a:rPr lang="tr-TR" dirty="0"/>
              <a:t>What emotional states are contrasted?</a:t>
            </a:r>
          </a:p>
          <a:p>
            <a:pPr marL="0" indent="0">
              <a:buNone/>
            </a:pPr>
            <a:endParaRPr lang="tr-TR" dirty="0"/>
          </a:p>
          <a:p>
            <a:pPr marL="0" indent="0">
              <a:buNone/>
            </a:pPr>
            <a:r>
              <a:rPr lang="tr-TR" dirty="0"/>
              <a:t>How </a:t>
            </a:r>
            <a:r>
              <a:rPr lang="en-GB" dirty="0"/>
              <a:t>would</a:t>
            </a:r>
            <a:r>
              <a:rPr lang="tr-TR" dirty="0"/>
              <a:t> </a:t>
            </a:r>
            <a:r>
              <a:rPr lang="en-GB" dirty="0"/>
              <a:t>you</a:t>
            </a:r>
            <a:r>
              <a:rPr lang="tr-TR" dirty="0"/>
              <a:t> </a:t>
            </a:r>
            <a:r>
              <a:rPr lang="en-GB" dirty="0"/>
              <a:t>compare </a:t>
            </a:r>
            <a:r>
              <a:rPr lang="tr-TR" dirty="0"/>
              <a:t>Wordsworth’s poem to Archibald MacLeish’s «Ars Poetica» in which the speaker says  </a:t>
            </a:r>
            <a:r>
              <a:rPr lang="en-GB" dirty="0"/>
              <a:t>«A poem should not mean/But Be»</a:t>
            </a:r>
            <a:r>
              <a:rPr lang="tr-TR" dirty="0"/>
              <a:t>?</a:t>
            </a:r>
          </a:p>
          <a:p>
            <a:pPr marL="0" indent="0">
              <a:buNone/>
            </a:pPr>
            <a:endParaRPr lang="tr-TR" dirty="0"/>
          </a:p>
          <a:p>
            <a:pPr marL="0" indent="0">
              <a:buNone/>
            </a:pPr>
            <a:r>
              <a:rPr lang="tr-TR" dirty="0"/>
              <a:t>What do the </a:t>
            </a:r>
            <a:r>
              <a:rPr lang="en-GB" dirty="0"/>
              <a:t>daffodils symbolise?</a:t>
            </a:r>
          </a:p>
        </p:txBody>
      </p:sp>
    </p:spTree>
    <p:extLst>
      <p:ext uri="{BB962C8B-B14F-4D97-AF65-F5344CB8AC3E}">
        <p14:creationId xmlns:p14="http://schemas.microsoft.com/office/powerpoint/2010/main" val="513915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5909" y="1825625"/>
            <a:ext cx="10515600" cy="4351338"/>
          </a:xfrm>
        </p:spPr>
        <p:txBody>
          <a:bodyPr/>
          <a:lstStyle/>
          <a:p>
            <a:pPr marL="0" indent="0">
              <a:buNone/>
            </a:pPr>
            <a:r>
              <a:rPr lang="en-GB" dirty="0"/>
              <a:t>In each poem we read, we should consider the following questions:</a:t>
            </a:r>
            <a:endParaRPr lang="tr-TR" dirty="0"/>
          </a:p>
          <a:p>
            <a:pPr marL="0" indent="0">
              <a:buNone/>
            </a:pPr>
            <a:endParaRPr lang="en-GB" dirty="0"/>
          </a:p>
          <a:p>
            <a:r>
              <a:rPr lang="en-GB" dirty="0"/>
              <a:t>Who is the speaker?</a:t>
            </a:r>
          </a:p>
          <a:p>
            <a:r>
              <a:rPr lang="en-GB" dirty="0"/>
              <a:t>What is the occasion?</a:t>
            </a:r>
          </a:p>
          <a:p>
            <a:r>
              <a:rPr lang="en-GB" dirty="0"/>
              <a:t>What is the central purpose of the poem?</a:t>
            </a:r>
          </a:p>
          <a:p>
            <a:pPr marL="0" indent="0">
              <a:buNone/>
            </a:pPr>
            <a:endParaRPr lang="en-GB" dirty="0"/>
          </a:p>
          <a:p>
            <a:pPr marL="0" indent="0">
              <a:buNone/>
            </a:pPr>
            <a:r>
              <a:rPr lang="en-GB" dirty="0"/>
              <a:t>The purpose may be to tell a story, to reveal human character, to impart a vivid impression of a scene, to </a:t>
            </a:r>
            <a:r>
              <a:rPr lang="tr-TR" dirty="0"/>
              <a:t>e</a:t>
            </a:r>
            <a:r>
              <a:rPr lang="en-GB" dirty="0"/>
              <a:t>xpress a mood or an emotion, or to convey vividly some idea or attitude.</a:t>
            </a:r>
          </a:p>
        </p:txBody>
      </p:sp>
    </p:spTree>
    <p:extLst>
      <p:ext uri="{BB962C8B-B14F-4D97-AF65-F5344CB8AC3E}">
        <p14:creationId xmlns:p14="http://schemas.microsoft.com/office/powerpoint/2010/main" val="3503227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dirty="0"/>
          </a:p>
          <a:p>
            <a:pPr marL="0" indent="0">
              <a:buNone/>
            </a:pPr>
            <a:endParaRPr lang="tr-TR" dirty="0"/>
          </a:p>
          <a:p>
            <a:pPr marL="0" indent="0">
              <a:buNone/>
            </a:pPr>
            <a:r>
              <a:rPr lang="en-GB" dirty="0"/>
              <a:t>How would you paraphrase this poem in order to make the central idea, or theme of the poem more accessible?</a:t>
            </a:r>
          </a:p>
        </p:txBody>
      </p:sp>
    </p:spTree>
    <p:extLst>
      <p:ext uri="{BB962C8B-B14F-4D97-AF65-F5344CB8AC3E}">
        <p14:creationId xmlns:p14="http://schemas.microsoft.com/office/powerpoint/2010/main" val="3103340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buNone/>
            </a:pPr>
            <a:r>
              <a:rPr lang="tr-TR" dirty="0"/>
              <a:t>In «The Man He Killed», the speaker is a soldier. He has been in a battle and killed a man. Probably, this is the first time in his life since he is trying to justify his act of killing. The repetition of the word «because» reveals his need to find a valid reason for killing him. He repeatedly points out that the man he killed was his «foe», however, the use of the word «although» at the end of the stanza reveals that his reasons were not satisfactory. Then he tells us how he became a soldier – he enlisted because he was  out of work. He speaks a colloquial language. If the circumstances had been different he would have had an ale with him in a bar, or would have lent him money had he been in need.  The poem highlights the irrationality of war. People killing each other might under different circumstances show each other  considerable kindness.</a:t>
            </a:r>
          </a:p>
          <a:p>
            <a:pPr marL="0" indent="0">
              <a:buNone/>
            </a:pPr>
            <a:endParaRPr lang="tr-TR" dirty="0"/>
          </a:p>
        </p:txBody>
      </p:sp>
    </p:spTree>
    <p:extLst>
      <p:ext uri="{BB962C8B-B14F-4D97-AF65-F5344CB8AC3E}">
        <p14:creationId xmlns:p14="http://schemas.microsoft.com/office/powerpoint/2010/main" val="2735354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62500" lnSpcReduction="20000"/>
          </a:bodyPr>
          <a:lstStyle/>
          <a:p>
            <a:pPr marL="0" indent="0">
              <a:buNone/>
            </a:pPr>
            <a:r>
              <a:rPr lang="tr-TR" b="1" dirty="0"/>
              <a:t>A Study of Reading Habits by Philip Larkin</a:t>
            </a:r>
          </a:p>
          <a:p>
            <a:pPr marL="0" indent="0">
              <a:buNone/>
            </a:pPr>
            <a:r>
              <a:rPr lang="en-US" dirty="0"/>
              <a:t>When getting my nose in a book</a:t>
            </a:r>
            <a:br>
              <a:rPr lang="en-US" dirty="0"/>
            </a:br>
            <a:r>
              <a:rPr lang="en-US" dirty="0"/>
              <a:t>Cured most things short of school,</a:t>
            </a:r>
            <a:br>
              <a:rPr lang="en-US" dirty="0"/>
            </a:br>
            <a:r>
              <a:rPr lang="en-US" dirty="0"/>
              <a:t>It was worth ruining my eyes</a:t>
            </a:r>
            <a:br>
              <a:rPr lang="en-US" dirty="0"/>
            </a:br>
            <a:r>
              <a:rPr lang="en-US" dirty="0"/>
              <a:t>To know I could still keep cool,</a:t>
            </a:r>
            <a:br>
              <a:rPr lang="en-US" dirty="0"/>
            </a:br>
            <a:r>
              <a:rPr lang="en-US" dirty="0"/>
              <a:t>And deal out the old right hook</a:t>
            </a:r>
            <a:br>
              <a:rPr lang="en-US" dirty="0"/>
            </a:br>
            <a:r>
              <a:rPr lang="en-US" dirty="0"/>
              <a:t>To dirty dogs twice my size.</a:t>
            </a:r>
            <a:br>
              <a:rPr lang="en-US" dirty="0"/>
            </a:br>
            <a:r>
              <a:rPr lang="en-US" dirty="0"/>
              <a:t/>
            </a:r>
            <a:br>
              <a:rPr lang="en-US" dirty="0"/>
            </a:br>
            <a:r>
              <a:rPr lang="en-US" dirty="0"/>
              <a:t>Later, with inch-thick specs,</a:t>
            </a:r>
            <a:br>
              <a:rPr lang="en-US" dirty="0"/>
            </a:br>
            <a:r>
              <a:rPr lang="en-US" dirty="0"/>
              <a:t>Evil was just my lark:</a:t>
            </a:r>
            <a:br>
              <a:rPr lang="en-US" dirty="0"/>
            </a:br>
            <a:r>
              <a:rPr lang="en-US" dirty="0"/>
              <a:t>Me and my cloak and fangs</a:t>
            </a:r>
            <a:br>
              <a:rPr lang="en-US" dirty="0"/>
            </a:br>
            <a:r>
              <a:rPr lang="en-US" dirty="0"/>
              <a:t>Had </a:t>
            </a:r>
            <a:r>
              <a:rPr lang="en-US" dirty="0">
                <a:effectLst>
                  <a:outerShdw blurRad="38100" dist="38100" dir="2700000" algn="tl">
                    <a:srgbClr val="000000">
                      <a:alpha val="43137"/>
                    </a:srgbClr>
                  </a:outerShdw>
                </a:effectLst>
              </a:rPr>
              <a:t>ripping</a:t>
            </a:r>
            <a:r>
              <a:rPr lang="en-US" dirty="0"/>
              <a:t> times in the dark.</a:t>
            </a:r>
            <a:br>
              <a:rPr lang="en-US" dirty="0"/>
            </a:br>
            <a:r>
              <a:rPr lang="en-US" dirty="0"/>
              <a:t>The women I </a:t>
            </a:r>
            <a:r>
              <a:rPr lang="en-US" dirty="0">
                <a:effectLst>
                  <a:outerShdw blurRad="38100" dist="38100" dir="2700000" algn="tl">
                    <a:srgbClr val="000000">
                      <a:alpha val="43137"/>
                    </a:srgbClr>
                  </a:outerShdw>
                </a:effectLst>
              </a:rPr>
              <a:t>clubbed</a:t>
            </a:r>
            <a:r>
              <a:rPr lang="en-US" dirty="0"/>
              <a:t> with sex!</a:t>
            </a:r>
            <a:br>
              <a:rPr lang="en-US" dirty="0"/>
            </a:br>
            <a:r>
              <a:rPr lang="en-US" dirty="0"/>
              <a:t>I broke them up like meringues.</a:t>
            </a:r>
            <a:br>
              <a:rPr lang="en-US" dirty="0"/>
            </a:br>
            <a:r>
              <a:rPr lang="en-US" dirty="0"/>
              <a:t/>
            </a:r>
            <a:br>
              <a:rPr lang="en-US" dirty="0"/>
            </a:br>
            <a:r>
              <a:rPr lang="en-US" dirty="0"/>
              <a:t>Don't read much now: the dude</a:t>
            </a:r>
            <a:br>
              <a:rPr lang="en-US" dirty="0"/>
            </a:br>
            <a:r>
              <a:rPr lang="en-US" dirty="0"/>
              <a:t>Who lets the girl down before</a:t>
            </a:r>
            <a:br>
              <a:rPr lang="en-US" dirty="0"/>
            </a:br>
            <a:r>
              <a:rPr lang="en-US" dirty="0"/>
              <a:t>The hero arrives, the chap</a:t>
            </a:r>
            <a:br>
              <a:rPr lang="en-US" dirty="0"/>
            </a:br>
            <a:r>
              <a:rPr lang="en-US" dirty="0"/>
              <a:t>Who's yellow and keeps the store</a:t>
            </a:r>
            <a:br>
              <a:rPr lang="en-US" dirty="0"/>
            </a:br>
            <a:r>
              <a:rPr lang="en-US" dirty="0"/>
              <a:t>Seem far too familiar. Get stewed:</a:t>
            </a:r>
            <a:br>
              <a:rPr lang="en-US" dirty="0"/>
            </a:br>
            <a:r>
              <a:rPr lang="en-US" dirty="0"/>
              <a:t>Books are a load of crap.</a:t>
            </a:r>
            <a:endParaRPr lang="tr-TR" dirty="0"/>
          </a:p>
        </p:txBody>
      </p:sp>
    </p:spTree>
    <p:extLst>
      <p:ext uri="{BB962C8B-B14F-4D97-AF65-F5344CB8AC3E}">
        <p14:creationId xmlns:p14="http://schemas.microsoft.com/office/powerpoint/2010/main" val="3541734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2064" y="1499054"/>
            <a:ext cx="10515600" cy="4351338"/>
          </a:xfrm>
        </p:spPr>
        <p:txBody>
          <a:bodyPr/>
          <a:lstStyle/>
          <a:p>
            <a:pPr marL="0" indent="0">
              <a:buNone/>
            </a:pPr>
            <a:endParaRPr lang="en-GB" dirty="0"/>
          </a:p>
          <a:p>
            <a:pPr marL="0" indent="0">
              <a:buNone/>
            </a:pPr>
            <a:r>
              <a:rPr lang="en-GB" dirty="0"/>
              <a:t>What is peculiar about the language used in the poem?</a:t>
            </a:r>
          </a:p>
        </p:txBody>
      </p:sp>
    </p:spTree>
    <p:extLst>
      <p:ext uri="{BB962C8B-B14F-4D97-AF65-F5344CB8AC3E}">
        <p14:creationId xmlns:p14="http://schemas.microsoft.com/office/powerpoint/2010/main" val="4222709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en-GB" dirty="0"/>
              <a:t>A person who turns to </a:t>
            </a:r>
            <a:r>
              <a:rPr lang="en-GB" dirty="0" err="1"/>
              <a:t>bo</a:t>
            </a:r>
            <a:r>
              <a:rPr lang="tr-TR" dirty="0"/>
              <a:t>o</a:t>
            </a:r>
            <a:r>
              <a:rPr lang="en-GB" dirty="0"/>
              <a:t>ks as a source of self-gratifying fantasies may, in the course of t</a:t>
            </a:r>
            <a:r>
              <a:rPr lang="tr-TR" dirty="0"/>
              <a:t>i</a:t>
            </a:r>
            <a:r>
              <a:rPr lang="en-GB" dirty="0"/>
              <a:t>me, discover that escapist reading no longer protects him from his awareness of his own reality, and he may out of habit have to find another, more powerful, and perhaps more self-</a:t>
            </a:r>
            <a:r>
              <a:rPr lang="en-GB" dirty="0" err="1"/>
              <a:t>destr</a:t>
            </a:r>
            <a:r>
              <a:rPr lang="tr-TR" dirty="0"/>
              <a:t>u</a:t>
            </a:r>
            <a:r>
              <a:rPr lang="en-GB" dirty="0"/>
              <a:t>ctive means of escaping.</a:t>
            </a:r>
          </a:p>
        </p:txBody>
      </p:sp>
    </p:spTree>
    <p:extLst>
      <p:ext uri="{BB962C8B-B14F-4D97-AF65-F5344CB8AC3E}">
        <p14:creationId xmlns:p14="http://schemas.microsoft.com/office/powerpoint/2010/main" val="164618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dirty="0"/>
          </a:p>
          <a:p>
            <a:pPr marL="0" indent="0">
              <a:buNone/>
            </a:pPr>
            <a:r>
              <a:rPr lang="en-GB" dirty="0"/>
              <a:t>In what ways does the speaker’s attitude towards reading in «Terence, this is stupid stuff» differ from </a:t>
            </a:r>
            <a:r>
              <a:rPr lang="tr-TR" dirty="0"/>
              <a:t>the speaker’s attitude </a:t>
            </a:r>
            <a:r>
              <a:rPr lang="en-GB" dirty="0"/>
              <a:t>in «A Study of Reading Habits»?</a:t>
            </a:r>
          </a:p>
        </p:txBody>
      </p:sp>
    </p:spTree>
    <p:extLst>
      <p:ext uri="{BB962C8B-B14F-4D97-AF65-F5344CB8AC3E}">
        <p14:creationId xmlns:p14="http://schemas.microsoft.com/office/powerpoint/2010/main" val="166206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47500" lnSpcReduction="20000"/>
          </a:bodyPr>
          <a:lstStyle/>
          <a:p>
            <a:pPr marL="0" indent="0">
              <a:buNone/>
            </a:pPr>
            <a:r>
              <a:rPr lang="tr-TR" dirty="0"/>
              <a:t>I </a:t>
            </a:r>
            <a:r>
              <a:rPr lang="en-GB" dirty="0"/>
              <a:t>wandered</a:t>
            </a:r>
            <a:r>
              <a:rPr lang="tr-TR" dirty="0"/>
              <a:t> </a:t>
            </a:r>
            <a:r>
              <a:rPr lang="en-GB" dirty="0"/>
              <a:t>lonely as a cloud by William Wordsworth</a:t>
            </a:r>
          </a:p>
          <a:p>
            <a:pPr marL="0" indent="0">
              <a:buNone/>
            </a:pPr>
            <a:r>
              <a:rPr lang="en-US" dirty="0"/>
              <a:t>I wandered lonely as a Cloud</a:t>
            </a:r>
            <a:br>
              <a:rPr lang="en-US" dirty="0"/>
            </a:br>
            <a:r>
              <a:rPr lang="en-US" dirty="0"/>
              <a:t>   That floats on high o’er Vales and Hills,</a:t>
            </a:r>
            <a:br>
              <a:rPr lang="en-US" dirty="0"/>
            </a:br>
            <a:r>
              <a:rPr lang="en-US" dirty="0"/>
              <a:t>When all at once I saw a crowd,</a:t>
            </a:r>
            <a:br>
              <a:rPr lang="en-US" dirty="0"/>
            </a:br>
            <a:r>
              <a:rPr lang="en-US" dirty="0"/>
              <a:t>   A host of golden Daffodils;</a:t>
            </a:r>
            <a:br>
              <a:rPr lang="en-US" dirty="0"/>
            </a:br>
            <a:r>
              <a:rPr lang="en-US" dirty="0"/>
              <a:t>Beside the Lake, beneath the trees,</a:t>
            </a:r>
            <a:br>
              <a:rPr lang="en-US" dirty="0"/>
            </a:br>
            <a:r>
              <a:rPr lang="en-US" dirty="0"/>
              <a:t>Fluttering and dancing in the breeze.</a:t>
            </a:r>
            <a:br>
              <a:rPr lang="en-US" dirty="0"/>
            </a:br>
            <a:r>
              <a:rPr lang="en-US" dirty="0"/>
              <a:t/>
            </a:r>
            <a:br>
              <a:rPr lang="en-US" dirty="0"/>
            </a:br>
            <a:r>
              <a:rPr lang="en-US" dirty="0"/>
              <a:t>Continuous as the stars that shine</a:t>
            </a:r>
            <a:br>
              <a:rPr lang="en-US" dirty="0"/>
            </a:br>
            <a:r>
              <a:rPr lang="en-US" dirty="0"/>
              <a:t>   And twinkle on the Milky Way,</a:t>
            </a:r>
            <a:br>
              <a:rPr lang="en-US" dirty="0"/>
            </a:br>
            <a:r>
              <a:rPr lang="en-US" dirty="0"/>
              <a:t>They stretched in never-ending line</a:t>
            </a:r>
            <a:br>
              <a:rPr lang="en-US" dirty="0"/>
            </a:br>
            <a:r>
              <a:rPr lang="en-US" dirty="0"/>
              <a:t>   Along the margin of a bay:</a:t>
            </a:r>
            <a:br>
              <a:rPr lang="en-US" dirty="0"/>
            </a:br>
            <a:r>
              <a:rPr lang="en-US" dirty="0"/>
              <a:t>Ten thousand saw I at a glance,</a:t>
            </a:r>
            <a:br>
              <a:rPr lang="en-US" dirty="0"/>
            </a:br>
            <a:r>
              <a:rPr lang="en-US" dirty="0"/>
              <a:t>Tossing their heads in sprightly dance.</a:t>
            </a:r>
            <a:br>
              <a:rPr lang="en-US" dirty="0"/>
            </a:br>
            <a:r>
              <a:rPr lang="en-US" dirty="0"/>
              <a:t/>
            </a:r>
            <a:br>
              <a:rPr lang="en-US" dirty="0"/>
            </a:br>
            <a:r>
              <a:rPr lang="en-US" dirty="0"/>
              <a:t>The waves beside them danced, but they</a:t>
            </a:r>
            <a:br>
              <a:rPr lang="en-US" dirty="0"/>
            </a:br>
            <a:r>
              <a:rPr lang="en-US" dirty="0"/>
              <a:t>   Out-did the sparkling waves in glee:—</a:t>
            </a:r>
            <a:br>
              <a:rPr lang="en-US" dirty="0"/>
            </a:br>
            <a:r>
              <a:rPr lang="en-US" dirty="0"/>
              <a:t>A Poet could not but be gay</a:t>
            </a:r>
            <a:br>
              <a:rPr lang="en-US" dirty="0"/>
            </a:br>
            <a:r>
              <a:rPr lang="en-US" dirty="0"/>
              <a:t>   In such a jocund company:</a:t>
            </a:r>
            <a:br>
              <a:rPr lang="en-US" dirty="0"/>
            </a:br>
            <a:r>
              <a:rPr lang="en-US" dirty="0"/>
              <a:t>I gazed—and gazed—but little thought</a:t>
            </a:r>
            <a:br>
              <a:rPr lang="en-US" dirty="0"/>
            </a:br>
            <a:r>
              <a:rPr lang="en-US" dirty="0"/>
              <a:t>What wealth the shew to me had brought:</a:t>
            </a:r>
            <a:br>
              <a:rPr lang="en-US" dirty="0"/>
            </a:br>
            <a:r>
              <a:rPr lang="en-US" dirty="0"/>
              <a:t/>
            </a:r>
            <a:br>
              <a:rPr lang="en-US" dirty="0"/>
            </a:br>
            <a:r>
              <a:rPr lang="en-US" dirty="0"/>
              <a:t>For oft when on my couch I lie</a:t>
            </a:r>
            <a:br>
              <a:rPr lang="en-US" dirty="0"/>
            </a:br>
            <a:r>
              <a:rPr lang="en-US" dirty="0"/>
              <a:t>   In vacant or in pensive mood,</a:t>
            </a:r>
            <a:br>
              <a:rPr lang="en-US" dirty="0"/>
            </a:br>
            <a:r>
              <a:rPr lang="en-US" dirty="0"/>
              <a:t>They flash upon that inward eye</a:t>
            </a:r>
            <a:br>
              <a:rPr lang="en-US" dirty="0"/>
            </a:br>
            <a:r>
              <a:rPr lang="en-US" dirty="0"/>
              <a:t>   Which is the bliss of solitude,</a:t>
            </a:r>
            <a:br>
              <a:rPr lang="en-US" dirty="0"/>
            </a:br>
            <a:r>
              <a:rPr lang="en-US" dirty="0"/>
              <a:t>And then my heart with pleasure fills,</a:t>
            </a:r>
            <a:br>
              <a:rPr lang="en-US" dirty="0"/>
            </a:br>
            <a:r>
              <a:rPr lang="en-US" dirty="0"/>
              <a:t>And dances with the Daffodils.</a:t>
            </a:r>
            <a:endParaRPr lang="tr-TR" dirty="0"/>
          </a:p>
        </p:txBody>
      </p:sp>
    </p:spTree>
    <p:extLst>
      <p:ext uri="{BB962C8B-B14F-4D97-AF65-F5344CB8AC3E}">
        <p14:creationId xmlns:p14="http://schemas.microsoft.com/office/powerpoint/2010/main" val="1299879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affodil ile ilgili gÃ¶rsel sonucu"/>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66775" y="1219994"/>
            <a:ext cx="369570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ove cottage ile ilgili gÃ¶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1925" y="2103437"/>
            <a:ext cx="5238750" cy="3486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393832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4898</TotalTime>
  <Words>613</Words>
  <Application>Microsoft Office PowerPoint</Application>
  <PresentationFormat>Geniş ekran</PresentationFormat>
  <Paragraphs>61</Paragraphs>
  <Slides>11</Slides>
  <Notes>7</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202</cp:revision>
  <cp:lastPrinted>2018-10-16T11:53:29Z</cp:lastPrinted>
  <dcterms:created xsi:type="dcterms:W3CDTF">2018-09-25T06:03:35Z</dcterms:created>
  <dcterms:modified xsi:type="dcterms:W3CDTF">2020-05-03T23:15:40Z</dcterms:modified>
</cp:coreProperties>
</file>