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7" r:id="rId2"/>
    <p:sldId id="258" r:id="rId3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51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1" y="1122363"/>
            <a:ext cx="103632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1" y="3602039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3" indent="0" algn="ctr">
              <a:buNone/>
              <a:defRPr sz="2000"/>
            </a:lvl2pPr>
            <a:lvl3pPr marL="914406" indent="0" algn="ctr">
              <a:buNone/>
              <a:defRPr sz="1800"/>
            </a:lvl3pPr>
            <a:lvl4pPr marL="1371609" indent="0" algn="ctr">
              <a:buNone/>
              <a:defRPr sz="1600"/>
            </a:lvl4pPr>
            <a:lvl5pPr marL="1828812" indent="0" algn="ctr">
              <a:buNone/>
              <a:defRPr sz="1600"/>
            </a:lvl5pPr>
            <a:lvl6pPr marL="2286015" indent="0" algn="ctr">
              <a:buNone/>
              <a:defRPr sz="1600"/>
            </a:lvl6pPr>
            <a:lvl7pPr marL="2743218" indent="0" algn="ctr">
              <a:buNone/>
              <a:defRPr sz="1600"/>
            </a:lvl7pPr>
            <a:lvl8pPr marL="3200421" indent="0" algn="ctr">
              <a:buNone/>
              <a:defRPr sz="1600"/>
            </a:lvl8pPr>
            <a:lvl9pPr marL="3657624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45F6C-D590-4930-B45E-EA01F56AA7A7}" type="datetimeFigureOut">
              <a:rPr lang="tr-TR" smtClean="0"/>
              <a:t>2.11.2017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DA97DC-155A-4400-ACD7-49D529B1B23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963063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45F6C-D590-4930-B45E-EA01F56AA7A7}" type="datetimeFigureOut">
              <a:rPr lang="tr-TR" smtClean="0"/>
              <a:t>2.11.2017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DA97DC-155A-4400-ACD7-49D529B1B23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175014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6"/>
            <a:ext cx="2628900" cy="5811838"/>
          </a:xfrm>
        </p:spPr>
        <p:txBody>
          <a:bodyPr vert="eaVert"/>
          <a:lstStyle/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2" y="365126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45F6C-D590-4930-B45E-EA01F56AA7A7}" type="datetimeFigureOut">
              <a:rPr lang="tr-TR" smtClean="0"/>
              <a:t>2.11.2017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DA97DC-155A-4400-ACD7-49D529B1B23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571009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45F6C-D590-4930-B45E-EA01F56AA7A7}" type="datetimeFigureOut">
              <a:rPr lang="tr-TR" smtClean="0"/>
              <a:t>2.11.2017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DA97DC-155A-4400-ACD7-49D529B1B23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051279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39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3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1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1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1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2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2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45F6C-D590-4930-B45E-EA01F56AA7A7}" type="datetimeFigureOut">
              <a:rPr lang="tr-TR" smtClean="0"/>
              <a:t>2.11.2017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DA97DC-155A-4400-ACD7-49D529B1B23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034261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1" cy="435133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1" cy="435133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45F6C-D590-4930-B45E-EA01F56AA7A7}" type="datetimeFigureOut">
              <a:rPr lang="tr-TR" smtClean="0"/>
              <a:t>2.11.2017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DA97DC-155A-4400-ACD7-49D529B1B23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406024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9" y="365126"/>
            <a:ext cx="10515600" cy="1325563"/>
          </a:xfrm>
        </p:spPr>
        <p:txBody>
          <a:bodyPr/>
          <a:lstStyle/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90" y="1681163"/>
            <a:ext cx="515778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3" indent="0">
              <a:buNone/>
              <a:defRPr sz="2000" b="1"/>
            </a:lvl2pPr>
            <a:lvl3pPr marL="914406" indent="0">
              <a:buNone/>
              <a:defRPr sz="1800" b="1"/>
            </a:lvl3pPr>
            <a:lvl4pPr marL="1371609" indent="0">
              <a:buNone/>
              <a:defRPr sz="1600" b="1"/>
            </a:lvl4pPr>
            <a:lvl5pPr marL="1828812" indent="0">
              <a:buNone/>
              <a:defRPr sz="1600" b="1"/>
            </a:lvl5pPr>
            <a:lvl6pPr marL="2286015" indent="0">
              <a:buNone/>
              <a:defRPr sz="1600" b="1"/>
            </a:lvl6pPr>
            <a:lvl7pPr marL="2743218" indent="0">
              <a:buNone/>
              <a:defRPr sz="1600" b="1"/>
            </a:lvl7pPr>
            <a:lvl8pPr marL="3200421" indent="0">
              <a:buNone/>
              <a:defRPr sz="1600" b="1"/>
            </a:lvl8pPr>
            <a:lvl9pPr marL="3657624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90" y="2505075"/>
            <a:ext cx="5157786" cy="368458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3" indent="0">
              <a:buNone/>
              <a:defRPr sz="2000" b="1"/>
            </a:lvl2pPr>
            <a:lvl3pPr marL="914406" indent="0">
              <a:buNone/>
              <a:defRPr sz="1800" b="1"/>
            </a:lvl3pPr>
            <a:lvl4pPr marL="1371609" indent="0">
              <a:buNone/>
              <a:defRPr sz="1600" b="1"/>
            </a:lvl4pPr>
            <a:lvl5pPr marL="1828812" indent="0">
              <a:buNone/>
              <a:defRPr sz="1600" b="1"/>
            </a:lvl5pPr>
            <a:lvl6pPr marL="2286015" indent="0">
              <a:buNone/>
              <a:defRPr sz="1600" b="1"/>
            </a:lvl6pPr>
            <a:lvl7pPr marL="2743218" indent="0">
              <a:buNone/>
              <a:defRPr sz="1600" b="1"/>
            </a:lvl7pPr>
            <a:lvl8pPr marL="3200421" indent="0">
              <a:buNone/>
              <a:defRPr sz="1600" b="1"/>
            </a:lvl8pPr>
            <a:lvl9pPr marL="3657624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45F6C-D590-4930-B45E-EA01F56AA7A7}" type="datetimeFigureOut">
              <a:rPr lang="tr-TR" smtClean="0"/>
              <a:t>2.11.2017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DA97DC-155A-4400-ACD7-49D529B1B23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424296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45F6C-D590-4930-B45E-EA01F56AA7A7}" type="datetimeFigureOut">
              <a:rPr lang="tr-TR" smtClean="0"/>
              <a:t>2.11.2017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DA97DC-155A-4400-ACD7-49D529B1B23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547394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45F6C-D590-4930-B45E-EA01F56AA7A7}" type="datetimeFigureOut">
              <a:rPr lang="tr-TR" smtClean="0"/>
              <a:t>2.11.2017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DA97DC-155A-4400-ACD7-49D529B1B23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202663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3" indent="0">
              <a:buNone/>
              <a:defRPr sz="1400"/>
            </a:lvl2pPr>
            <a:lvl3pPr marL="914406" indent="0">
              <a:buNone/>
              <a:defRPr sz="1200"/>
            </a:lvl3pPr>
            <a:lvl4pPr marL="1371609" indent="0">
              <a:buNone/>
              <a:defRPr sz="1000"/>
            </a:lvl4pPr>
            <a:lvl5pPr marL="1828812" indent="0">
              <a:buNone/>
              <a:defRPr sz="1000"/>
            </a:lvl5pPr>
            <a:lvl6pPr marL="2286015" indent="0">
              <a:buNone/>
              <a:defRPr sz="1000"/>
            </a:lvl6pPr>
            <a:lvl7pPr marL="2743218" indent="0">
              <a:buNone/>
              <a:defRPr sz="1000"/>
            </a:lvl7pPr>
            <a:lvl8pPr marL="3200421" indent="0">
              <a:buNone/>
              <a:defRPr sz="1000"/>
            </a:lvl8pPr>
            <a:lvl9pPr marL="3657624" indent="0">
              <a:buNone/>
              <a:defRPr sz="10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45F6C-D590-4930-B45E-EA01F56AA7A7}" type="datetimeFigureOut">
              <a:rPr lang="tr-TR" smtClean="0"/>
              <a:t>2.11.2017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DA97DC-155A-4400-ACD7-49D529B1B23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333457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3" indent="0">
              <a:buNone/>
              <a:defRPr sz="2800"/>
            </a:lvl2pPr>
            <a:lvl3pPr marL="914406" indent="0">
              <a:buNone/>
              <a:defRPr sz="2400"/>
            </a:lvl3pPr>
            <a:lvl4pPr marL="1371609" indent="0">
              <a:buNone/>
              <a:defRPr sz="2000"/>
            </a:lvl4pPr>
            <a:lvl5pPr marL="1828812" indent="0">
              <a:buNone/>
              <a:defRPr sz="2000"/>
            </a:lvl5pPr>
            <a:lvl6pPr marL="2286015" indent="0">
              <a:buNone/>
              <a:defRPr sz="2000"/>
            </a:lvl6pPr>
            <a:lvl7pPr marL="2743218" indent="0">
              <a:buNone/>
              <a:defRPr sz="2000"/>
            </a:lvl7pPr>
            <a:lvl8pPr marL="3200421" indent="0">
              <a:buNone/>
              <a:defRPr sz="2000"/>
            </a:lvl8pPr>
            <a:lvl9pPr marL="3657624" indent="0">
              <a:buNone/>
              <a:defRPr sz="20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3" indent="0">
              <a:buNone/>
              <a:defRPr sz="1400"/>
            </a:lvl2pPr>
            <a:lvl3pPr marL="914406" indent="0">
              <a:buNone/>
              <a:defRPr sz="1200"/>
            </a:lvl3pPr>
            <a:lvl4pPr marL="1371609" indent="0">
              <a:buNone/>
              <a:defRPr sz="1000"/>
            </a:lvl4pPr>
            <a:lvl5pPr marL="1828812" indent="0">
              <a:buNone/>
              <a:defRPr sz="1000"/>
            </a:lvl5pPr>
            <a:lvl6pPr marL="2286015" indent="0">
              <a:buNone/>
              <a:defRPr sz="1000"/>
            </a:lvl6pPr>
            <a:lvl7pPr marL="2743218" indent="0">
              <a:buNone/>
              <a:defRPr sz="1000"/>
            </a:lvl7pPr>
            <a:lvl8pPr marL="3200421" indent="0">
              <a:buNone/>
              <a:defRPr sz="1000"/>
            </a:lvl8pPr>
            <a:lvl9pPr marL="3657624" indent="0">
              <a:buNone/>
              <a:defRPr sz="10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45F6C-D590-4930-B45E-EA01F56AA7A7}" type="datetimeFigureOut">
              <a:rPr lang="tr-TR" smtClean="0"/>
              <a:t>2.11.2017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DA97DC-155A-4400-ACD7-49D529B1B23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383700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1" y="365126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1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045F6C-D590-4930-B45E-EA01F56AA7A7}" type="datetimeFigureOut">
              <a:rPr lang="tr-TR" smtClean="0"/>
              <a:t>2.11.2017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1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DA97DC-155A-4400-ACD7-49D529B1B23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141545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6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2" indent="-228602" algn="l" defTabSz="914406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4" indent="-228602" algn="l" defTabSz="91440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8" indent="-228602" algn="l" defTabSz="91440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10" indent="-228602" algn="l" defTabSz="91440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13" indent="-228602" algn="l" defTabSz="91440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17" indent="-228602" algn="l" defTabSz="91440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19" indent="-228602" algn="l" defTabSz="91440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23" indent="-228602" algn="l" defTabSz="91440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25" indent="-228602" algn="l" defTabSz="91440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3" algn="l" defTabSz="91440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6" algn="l" defTabSz="91440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9" algn="l" defTabSz="91440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12" algn="l" defTabSz="91440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15" algn="l" defTabSz="91440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18" algn="l" defTabSz="91440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21" algn="l" defTabSz="91440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24" algn="l" defTabSz="91440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0" y="1123838"/>
            <a:ext cx="7470475" cy="187378"/>
          </a:xfrm>
        </p:spPr>
        <p:txBody>
          <a:bodyPr>
            <a:noAutofit/>
          </a:bodyPr>
          <a:lstStyle/>
          <a:p>
            <a:r>
              <a:rPr lang="tr-T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DETERMINATION of FeSO</a:t>
            </a:r>
            <a:r>
              <a:rPr lang="tr-TR" sz="2000" b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0" y="1389749"/>
            <a:ext cx="12192000" cy="5688279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200000"/>
              </a:lnSpc>
              <a:buNone/>
            </a:pPr>
            <a:r>
              <a:rPr lang="tr-TR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Fe</a:t>
            </a:r>
            <a:r>
              <a:rPr lang="tr-TR" sz="1800" baseline="30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2+</a:t>
            </a:r>
            <a:r>
              <a:rPr lang="tr-TR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is </a:t>
            </a:r>
            <a:r>
              <a:rPr lang="tr-TR" sz="1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oxidized</a:t>
            </a:r>
            <a:r>
              <a:rPr lang="tr-TR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1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tr-TR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Fe</a:t>
            </a:r>
            <a:r>
              <a:rPr lang="tr-TR" sz="1800" baseline="30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3+</a:t>
            </a:r>
            <a:r>
              <a:rPr lang="tr-TR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tr-TR" sz="1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acidic</a:t>
            </a:r>
            <a:r>
              <a:rPr lang="tr-TR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1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medium</a:t>
            </a:r>
            <a:r>
              <a:rPr lang="tr-TR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1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by</a:t>
            </a:r>
            <a:r>
              <a:rPr lang="tr-TR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MnO</a:t>
            </a:r>
            <a:r>
              <a:rPr lang="tr-TR" sz="1800" baseline="-25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tr-TR" sz="1800" baseline="30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tr-TR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</a:p>
          <a:p>
            <a:pPr marL="0" indent="0" algn="ctr">
              <a:lnSpc>
                <a:spcPct val="200000"/>
              </a:lnSpc>
              <a:buNone/>
            </a:pPr>
            <a:r>
              <a:rPr lang="pt-BR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MnO</a:t>
            </a:r>
            <a:r>
              <a:rPr lang="pt-BR" sz="1800" b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tr-TR" sz="18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pt-BR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+ 5Fe</a:t>
            </a:r>
            <a:r>
              <a:rPr lang="pt-BR" sz="18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2+ </a:t>
            </a:r>
            <a:r>
              <a:rPr lang="pt-BR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+ 8H</a:t>
            </a:r>
            <a:r>
              <a:rPr lang="pt-BR" sz="18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r>
              <a:rPr lang="pt-BR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→  Mn</a:t>
            </a:r>
            <a:r>
              <a:rPr lang="pt-BR" sz="18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2+ </a:t>
            </a:r>
            <a:r>
              <a:rPr lang="pt-BR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+ 5Fe</a:t>
            </a:r>
            <a:r>
              <a:rPr lang="pt-BR" sz="18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3+ </a:t>
            </a:r>
            <a:r>
              <a:rPr lang="pt-BR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+ 4H</a:t>
            </a:r>
            <a:r>
              <a:rPr lang="pt-BR" sz="1800" b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pt-BR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 </a:t>
            </a:r>
            <a:endParaRPr lang="tr-TR" sz="1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200000"/>
              </a:lnSpc>
            </a:pPr>
            <a:r>
              <a:rPr lang="tr-TR" sz="1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Dilute</a:t>
            </a:r>
            <a:r>
              <a:rPr lang="tr-TR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</a:t>
            </a:r>
            <a:r>
              <a:rPr lang="en-US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he </a:t>
            </a:r>
            <a:r>
              <a:rPr lang="tr-TR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 </a:t>
            </a:r>
            <a:r>
              <a:rPr lang="tr-TR" sz="1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mL</a:t>
            </a:r>
            <a:r>
              <a:rPr lang="tr-TR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FeSO</a:t>
            </a:r>
            <a:r>
              <a:rPr lang="tr-TR" sz="1800" baseline="-25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tr-TR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sample in the</a:t>
            </a:r>
            <a:r>
              <a:rPr lang="tr-TR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1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volumetric</a:t>
            </a:r>
            <a:r>
              <a:rPr lang="tr-TR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1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flask</a:t>
            </a:r>
            <a:r>
              <a:rPr lang="tr-TR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1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tr-TR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100 mL with distilled water</a:t>
            </a:r>
            <a:r>
              <a:rPr lang="tr-TR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1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tr-TR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mix it</a:t>
            </a:r>
            <a:r>
              <a:rPr lang="tr-TR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1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well</a:t>
            </a:r>
            <a:r>
              <a:rPr lang="en-US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tr-TR" sz="1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200000"/>
              </a:lnSpc>
            </a:pPr>
            <a:r>
              <a:rPr lang="tr-TR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Transfer a</a:t>
            </a:r>
            <a:r>
              <a:rPr lang="en-US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portion of 25 mL</a:t>
            </a:r>
            <a:r>
              <a:rPr lang="tr-TR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1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diluted</a:t>
            </a:r>
            <a:r>
              <a:rPr lang="tr-TR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1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sample</a:t>
            </a:r>
            <a:r>
              <a:rPr lang="en-US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1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tr-TR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an </a:t>
            </a:r>
            <a:r>
              <a:rPr lang="tr-TR" sz="1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erlenmeyer</a:t>
            </a:r>
            <a:r>
              <a:rPr lang="tr-TR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1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flask</a:t>
            </a:r>
            <a:r>
              <a:rPr lang="tr-TR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1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tr-TR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1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add</a:t>
            </a:r>
            <a:r>
              <a:rPr lang="tr-TR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10 </a:t>
            </a:r>
            <a:r>
              <a:rPr lang="tr-TR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mL</a:t>
            </a:r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½ </a:t>
            </a:r>
            <a:r>
              <a:rPr lang="tr-TR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diluted</a:t>
            </a:r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tr-TR" sz="1800" baseline="-25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tr-TR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</a:t>
            </a:r>
            <a:r>
              <a:rPr lang="tr-TR" sz="1800" baseline="-25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tr-TR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 </a:t>
            </a:r>
          </a:p>
          <a:p>
            <a:pPr algn="just">
              <a:lnSpc>
                <a:spcPct val="200000"/>
              </a:lnSpc>
            </a:pPr>
            <a:r>
              <a:rPr lang="tr-TR" sz="1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Add</a:t>
            </a:r>
            <a:r>
              <a:rPr lang="tr-TR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50-100 </a:t>
            </a:r>
            <a:r>
              <a:rPr lang="tr-TR" sz="1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mL</a:t>
            </a:r>
            <a:r>
              <a:rPr lang="tr-TR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distilled water </a:t>
            </a:r>
            <a:r>
              <a:rPr lang="tr-TR" sz="1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tr-TR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1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titrate</a:t>
            </a:r>
            <a:r>
              <a:rPr lang="tr-TR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1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with</a:t>
            </a:r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standardized</a:t>
            </a:r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KMnO</a:t>
            </a:r>
            <a:r>
              <a:rPr lang="tr-TR" sz="18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 </a:t>
            </a:r>
            <a:r>
              <a:rPr lang="tr-TR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solution</a:t>
            </a:r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until</a:t>
            </a:r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pink</a:t>
            </a:r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color</a:t>
            </a:r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endParaRPr lang="tr-TR" sz="1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Dikdörtgen 3"/>
          <p:cNvSpPr/>
          <p:nvPr/>
        </p:nvSpPr>
        <p:spPr>
          <a:xfrm>
            <a:off x="0" y="6211669"/>
            <a:ext cx="1124593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/>
              <a:t>REFERENCES</a:t>
            </a:r>
          </a:p>
          <a:p>
            <a:r>
              <a:rPr lang="tr-TR" dirty="0"/>
              <a:t>Analitik Kimya Pratikleri – Kantitatif Analiz (Ed. Feyyaz ONUR)</a:t>
            </a:r>
          </a:p>
        </p:txBody>
      </p:sp>
    </p:spTree>
    <p:extLst>
      <p:ext uri="{BB962C8B-B14F-4D97-AF65-F5344CB8AC3E}">
        <p14:creationId xmlns:p14="http://schemas.microsoft.com/office/powerpoint/2010/main" val="31475943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0D212DBA-E43A-48AE-B093-32B34E2C3F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1" y="1380226"/>
            <a:ext cx="10515600" cy="310463"/>
          </a:xfrm>
        </p:spPr>
        <p:txBody>
          <a:bodyPr>
            <a:noAutofit/>
          </a:bodyPr>
          <a:lstStyle/>
          <a:p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CALCULATIONS</a:t>
            </a:r>
            <a:b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24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İçerik Yer Tutucusu 2">
                <a:extLst>
                  <a:ext uri="{FF2B5EF4-FFF2-40B4-BE49-F238E27FC236}">
                    <a16:creationId xmlns:a16="http://schemas.microsoft.com/office/drawing/2014/main" id="{157BB329-DE49-41B9-B5E8-9400FB861485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62500" lnSpcReduction="20000"/>
              </a:bodyPr>
              <a:lstStyle/>
              <a:p>
                <a:pPr marL="0" indent="0">
                  <a:buNone/>
                </a:pPr>
                <a:r>
                  <a:rPr lang="tr-TR" dirty="0" err="1"/>
                  <a:t>Calculate</a:t>
                </a:r>
                <a:r>
                  <a:rPr lang="tr-TR" dirty="0"/>
                  <a:t> </a:t>
                </a:r>
                <a:r>
                  <a:rPr lang="tr-TR" dirty="0" err="1"/>
                  <a:t>the</a:t>
                </a:r>
                <a:r>
                  <a:rPr lang="tr-TR" dirty="0"/>
                  <a:t> </a:t>
                </a:r>
                <a:r>
                  <a:rPr lang="tr-TR" dirty="0" err="1"/>
                  <a:t>concentration</a:t>
                </a:r>
                <a:r>
                  <a:rPr lang="tr-TR" dirty="0"/>
                  <a:t> of </a:t>
                </a:r>
                <a:r>
                  <a:rPr lang="tr-TR" dirty="0" err="1"/>
                  <a:t>the</a:t>
                </a:r>
                <a:r>
                  <a:rPr lang="tr-TR" dirty="0"/>
                  <a:t> </a:t>
                </a:r>
                <a:r>
                  <a:rPr lang="tr-TR" dirty="0" err="1"/>
                  <a:t>iron</a:t>
                </a:r>
                <a:r>
                  <a:rPr lang="tr-TR" dirty="0"/>
                  <a:t> (II) </a:t>
                </a:r>
                <a:r>
                  <a:rPr lang="tr-TR" dirty="0" err="1"/>
                  <a:t>sulfate</a:t>
                </a:r>
                <a:r>
                  <a:rPr lang="tr-TR" dirty="0"/>
                  <a:t> of </a:t>
                </a:r>
                <a:r>
                  <a:rPr lang="tr-TR" dirty="0" err="1"/>
                  <a:t>the</a:t>
                </a:r>
                <a:r>
                  <a:rPr lang="tr-TR" dirty="0"/>
                  <a:t> </a:t>
                </a:r>
                <a:r>
                  <a:rPr lang="tr-TR" dirty="0" err="1"/>
                  <a:t>sample</a:t>
                </a:r>
                <a:r>
                  <a:rPr lang="tr-TR" dirty="0"/>
                  <a:t> in g/L (MW</a:t>
                </a:r>
                <a:r>
                  <a:rPr lang="tr-TR" baseline="-25000" dirty="0"/>
                  <a:t>FeSO4 </a:t>
                </a:r>
                <a:r>
                  <a:rPr lang="tr-TR" dirty="0"/>
                  <a:t>= 152 g/</a:t>
                </a:r>
                <a:r>
                  <a:rPr lang="tr-TR" dirty="0" err="1"/>
                  <a:t>mol</a:t>
                </a:r>
                <a:r>
                  <a:rPr lang="tr-TR" dirty="0"/>
                  <a:t>)</a:t>
                </a:r>
              </a:p>
              <a:p>
                <a:pPr marL="0" indent="0">
                  <a:buNone/>
                </a:pPr>
                <a:r>
                  <a:rPr lang="tr-TR" dirty="0" err="1"/>
                  <a:t>Firstly</a:t>
                </a:r>
                <a:r>
                  <a:rPr lang="tr-TR" dirty="0"/>
                  <a:t>, </a:t>
                </a:r>
                <a:r>
                  <a:rPr lang="tr-TR" dirty="0" err="1"/>
                  <a:t>calculate</a:t>
                </a:r>
                <a:r>
                  <a:rPr lang="tr-TR" dirty="0"/>
                  <a:t> </a:t>
                </a:r>
                <a:r>
                  <a:rPr lang="tr-TR" dirty="0" err="1"/>
                  <a:t>the</a:t>
                </a:r>
                <a:r>
                  <a:rPr lang="tr-TR" dirty="0"/>
                  <a:t> </a:t>
                </a:r>
                <a:r>
                  <a:rPr lang="tr-TR" dirty="0" err="1"/>
                  <a:t>mol</a:t>
                </a:r>
                <a:r>
                  <a:rPr lang="tr-TR" dirty="0"/>
                  <a:t> of </a:t>
                </a:r>
                <a:r>
                  <a:rPr lang="tr-TR" dirty="0" err="1"/>
                  <a:t>reacted</a:t>
                </a:r>
                <a:r>
                  <a:rPr lang="tr-TR" dirty="0"/>
                  <a:t> K</a:t>
                </a:r>
                <a:r>
                  <a:rPr lang="pt-BR" dirty="0"/>
                  <a:t>MnO</a:t>
                </a:r>
                <a:r>
                  <a:rPr lang="pt-BR" baseline="-25000" dirty="0"/>
                  <a:t>4</a:t>
                </a:r>
                <a:r>
                  <a:rPr lang="pt-BR" dirty="0"/>
                  <a:t> using the molarity of </a:t>
                </a:r>
                <a:r>
                  <a:rPr lang="tr-TR" dirty="0"/>
                  <a:t>K</a:t>
                </a:r>
                <a:r>
                  <a:rPr lang="pt-BR" dirty="0"/>
                  <a:t>MnO</a:t>
                </a:r>
                <a:r>
                  <a:rPr lang="pt-BR" baseline="-25000" dirty="0"/>
                  <a:t>4</a:t>
                </a:r>
                <a:r>
                  <a:rPr lang="pt-BR" dirty="0"/>
                  <a:t> and the volume of </a:t>
                </a:r>
                <a:r>
                  <a:rPr lang="tr-TR" dirty="0"/>
                  <a:t>K</a:t>
                </a:r>
                <a:r>
                  <a:rPr lang="pt-BR" dirty="0"/>
                  <a:t>MnO</a:t>
                </a:r>
                <a:r>
                  <a:rPr lang="pt-BR" baseline="-25000" dirty="0"/>
                  <a:t>4</a:t>
                </a:r>
                <a:r>
                  <a:rPr lang="pt-BR" dirty="0"/>
                  <a:t> used in the titration:</a:t>
                </a:r>
                <a:endParaRPr lang="tr-TR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tr-TR" i="1"/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tr-TR"/>
                            <m:t>n</m:t>
                          </m:r>
                        </m:e>
                        <m:sub>
                          <m:sSub>
                            <m:sSubPr>
                              <m:ctrlPr>
                                <a:rPr lang="tr-TR" i="1"/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tr-TR"/>
                                <m:t>KMnO</m:t>
                              </m:r>
                            </m:e>
                            <m:sub>
                              <m:r>
                                <a:rPr lang="tr-TR"/>
                                <m:t>4</m:t>
                              </m:r>
                            </m:sub>
                          </m:sSub>
                          <m:r>
                            <a:rPr lang="tr-TR" i="1"/>
                            <m:t> = </m:t>
                          </m:r>
                        </m:sub>
                      </m:sSub>
                      <m:sSub>
                        <m:sSubPr>
                          <m:ctrlPr>
                            <a:rPr lang="tr-TR" i="1"/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tr-TR"/>
                            <m:t>M</m:t>
                          </m:r>
                        </m:e>
                        <m:sub>
                          <m:sSub>
                            <m:sSubPr>
                              <m:ctrlPr>
                                <a:rPr lang="tr-TR" i="1"/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tr-TR"/>
                                <m:t>KMnO</m:t>
                              </m:r>
                            </m:e>
                            <m:sub>
                              <m:r>
                                <a:rPr lang="tr-TR"/>
                                <m:t>4</m:t>
                              </m:r>
                            </m:sub>
                          </m:sSub>
                        </m:sub>
                      </m:sSub>
                      <m:r>
                        <a:rPr lang="tr-TR"/>
                        <m:t>×</m:t>
                      </m:r>
                      <m:sSub>
                        <m:sSubPr>
                          <m:ctrlPr>
                            <a:rPr lang="tr-TR" i="1"/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tr-TR"/>
                            <m:t>V</m:t>
                          </m:r>
                        </m:e>
                        <m:sub>
                          <m:sSub>
                            <m:sSubPr>
                              <m:ctrlPr>
                                <a:rPr lang="tr-TR" i="1"/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tr-TR"/>
                                <m:t>KMnO</m:t>
                              </m:r>
                            </m:e>
                            <m:sub>
                              <m:r>
                                <a:rPr lang="tr-TR"/>
                                <m:t>4</m:t>
                              </m:r>
                            </m:sub>
                          </m:sSub>
                        </m:sub>
                      </m:sSub>
                    </m:oMath>
                  </m:oMathPara>
                </a14:m>
                <a:endParaRPr lang="tr-TR" dirty="0"/>
              </a:p>
              <a:p>
                <a:pPr marL="0" indent="0">
                  <a:buNone/>
                </a:pPr>
                <a:r>
                  <a:rPr lang="tr-TR" dirty="0" err="1"/>
                  <a:t>According</a:t>
                </a:r>
                <a:r>
                  <a:rPr lang="tr-TR" dirty="0"/>
                  <a:t> </a:t>
                </a:r>
                <a:r>
                  <a:rPr lang="tr-TR" dirty="0" err="1"/>
                  <a:t>to</a:t>
                </a:r>
                <a:r>
                  <a:rPr lang="tr-TR" dirty="0"/>
                  <a:t> </a:t>
                </a:r>
                <a:r>
                  <a:rPr lang="tr-TR" dirty="0" err="1"/>
                  <a:t>the</a:t>
                </a:r>
                <a:r>
                  <a:rPr lang="tr-TR" dirty="0"/>
                  <a:t> </a:t>
                </a:r>
                <a:r>
                  <a:rPr lang="tr-TR" dirty="0" err="1"/>
                  <a:t>reaction</a:t>
                </a:r>
                <a:r>
                  <a:rPr lang="tr-TR" dirty="0"/>
                  <a:t>:</a:t>
                </a:r>
              </a:p>
              <a:p>
                <a:pPr marL="0" indent="0">
                  <a:buNone/>
                </a:pPr>
                <a:r>
                  <a:rPr lang="tr-TR" dirty="0"/>
                  <a:t>1 </a:t>
                </a:r>
                <a:r>
                  <a:rPr lang="tr-TR" dirty="0" err="1"/>
                  <a:t>mol</a:t>
                </a:r>
                <a:r>
                  <a:rPr lang="tr-TR" dirty="0"/>
                  <a:t> K</a:t>
                </a:r>
                <a:r>
                  <a:rPr lang="pt-BR" dirty="0"/>
                  <a:t>MnO</a:t>
                </a:r>
                <a:r>
                  <a:rPr lang="pt-BR" baseline="-25000" dirty="0"/>
                  <a:t>4</a:t>
                </a:r>
                <a:r>
                  <a:rPr lang="pt-BR" dirty="0"/>
                  <a:t> reacts with			</a:t>
                </a:r>
                <a:r>
                  <a:rPr lang="tr-TR" dirty="0"/>
                  <a:t>5 </a:t>
                </a:r>
                <a:r>
                  <a:rPr lang="tr-TR" dirty="0" err="1"/>
                  <a:t>mol</a:t>
                </a:r>
                <a:r>
                  <a:rPr lang="tr-TR" b="1" dirty="0"/>
                  <a:t> </a:t>
                </a:r>
                <a:r>
                  <a:rPr lang="tr-TR" dirty="0"/>
                  <a:t>FeSO</a:t>
                </a:r>
                <a:r>
                  <a:rPr lang="tr-TR" baseline="-25000" dirty="0"/>
                  <a:t>4</a:t>
                </a:r>
                <a:endParaRPr lang="tr-TR" dirty="0"/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tr-TR" i="1"/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tr-TR"/>
                          <m:t>n</m:t>
                        </m:r>
                      </m:e>
                      <m:sub>
                        <m:sSub>
                          <m:sSubPr>
                            <m:ctrlPr>
                              <a:rPr lang="tr-TR" i="1"/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tr-TR"/>
                              <m:t>KMnO</m:t>
                            </m:r>
                          </m:e>
                          <m:sub>
                            <m:r>
                              <a:rPr lang="tr-TR"/>
                              <m:t>4</m:t>
                            </m:r>
                          </m:sub>
                        </m:sSub>
                        <m:r>
                          <a:rPr lang="tr-TR" i="1"/>
                          <m:t>  </m:t>
                        </m:r>
                      </m:sub>
                    </m:sSub>
                  </m:oMath>
                </a14:m>
                <a:r>
                  <a:rPr lang="tr-TR" dirty="0" err="1"/>
                  <a:t>mol</a:t>
                </a:r>
                <a:r>
                  <a:rPr lang="tr-TR" dirty="0"/>
                  <a:t> K</a:t>
                </a:r>
                <a:r>
                  <a:rPr lang="pt-BR" dirty="0"/>
                  <a:t>MnO</a:t>
                </a:r>
                <a:r>
                  <a:rPr lang="pt-BR" baseline="-25000" dirty="0"/>
                  <a:t>4</a:t>
                </a:r>
                <a:r>
                  <a:rPr lang="pt-BR" dirty="0"/>
                  <a:t> reacts with		</a:t>
                </a:r>
                <a:r>
                  <a:rPr lang="pt-BR" i="1" dirty="0"/>
                  <a:t>x </a:t>
                </a:r>
                <a:r>
                  <a:rPr lang="pt-BR" dirty="0"/>
                  <a:t>mol </a:t>
                </a:r>
                <a:r>
                  <a:rPr lang="tr-TR" dirty="0"/>
                  <a:t>FeSO</a:t>
                </a:r>
                <a:r>
                  <a:rPr lang="tr-TR" baseline="-25000" dirty="0"/>
                  <a:t>4</a:t>
                </a:r>
                <a:endParaRPr lang="tr-TR" dirty="0"/>
              </a:p>
              <a:p>
                <a:pPr marL="0" indent="0">
                  <a:buNone/>
                </a:pPr>
                <a:r>
                  <a:rPr lang="tr-TR" dirty="0" err="1"/>
                  <a:t>Calculate</a:t>
                </a:r>
                <a:r>
                  <a:rPr lang="tr-TR" dirty="0"/>
                  <a:t> </a:t>
                </a:r>
                <a:r>
                  <a:rPr lang="tr-TR" dirty="0" err="1"/>
                  <a:t>the</a:t>
                </a:r>
                <a:r>
                  <a:rPr lang="tr-TR" dirty="0"/>
                  <a:t> </a:t>
                </a:r>
                <a:r>
                  <a:rPr lang="tr-TR" dirty="0" err="1"/>
                  <a:t>mol</a:t>
                </a:r>
                <a:r>
                  <a:rPr lang="tr-TR" dirty="0"/>
                  <a:t> of </a:t>
                </a:r>
                <a:r>
                  <a:rPr lang="tr-TR" dirty="0" err="1"/>
                  <a:t>diluted</a:t>
                </a:r>
                <a:r>
                  <a:rPr lang="tr-TR" dirty="0"/>
                  <a:t> FeSO</a:t>
                </a:r>
                <a:r>
                  <a:rPr lang="tr-TR" baseline="-25000" dirty="0"/>
                  <a:t>4</a:t>
                </a:r>
                <a:r>
                  <a:rPr lang="tr-TR" dirty="0"/>
                  <a:t> (</a:t>
                </a:r>
                <a14:m>
                  <m:oMath xmlns:m="http://schemas.openxmlformats.org/officeDocument/2006/math">
                    <m:r>
                      <a:rPr lang="tr-TR" i="1"/>
                      <m:t>𝑥</m:t>
                    </m:r>
                    <m:r>
                      <a:rPr lang="tr-TR" i="1"/>
                      <m:t>=</m:t>
                    </m:r>
                    <m:sSub>
                      <m:sSubPr>
                        <m:ctrlPr>
                          <a:rPr lang="tr-TR" i="1"/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tr-TR"/>
                          <m:t>n</m:t>
                        </m:r>
                      </m:e>
                      <m:sub>
                        <m:sSub>
                          <m:sSubPr>
                            <m:ctrlPr>
                              <a:rPr lang="tr-TR" i="1"/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tr-TR"/>
                              <m:t>FeSO</m:t>
                            </m:r>
                          </m:e>
                          <m:sub>
                            <m:r>
                              <a:rPr lang="tr-TR"/>
                              <m:t>4</m:t>
                            </m:r>
                          </m:sub>
                        </m:sSub>
                        <m:r>
                          <a:rPr lang="tr-TR" i="1"/>
                          <m:t> </m:t>
                        </m:r>
                      </m:sub>
                    </m:sSub>
                  </m:oMath>
                </a14:m>
                <a:r>
                  <a:rPr lang="tr-TR" dirty="0"/>
                  <a:t>) is </a:t>
                </a:r>
                <a:r>
                  <a:rPr lang="tr-TR" dirty="0" err="1"/>
                  <a:t>using</a:t>
                </a:r>
                <a:r>
                  <a:rPr lang="tr-TR" dirty="0"/>
                  <a:t> </a:t>
                </a:r>
                <a:r>
                  <a:rPr lang="tr-TR" dirty="0" err="1"/>
                  <a:t>above</a:t>
                </a:r>
                <a:r>
                  <a:rPr lang="tr-TR" dirty="0"/>
                  <a:t> </a:t>
                </a:r>
                <a:r>
                  <a:rPr lang="tr-TR" dirty="0" err="1"/>
                  <a:t>proportion</a:t>
                </a:r>
                <a:r>
                  <a:rPr lang="tr-TR" dirty="0"/>
                  <a:t>. Using </a:t>
                </a:r>
                <a:r>
                  <a:rPr lang="tr-TR" i="1" dirty="0"/>
                  <a:t>x</a:t>
                </a:r>
                <a:r>
                  <a:rPr lang="tr-TR" dirty="0"/>
                  <a:t>, </a:t>
                </a:r>
                <a:r>
                  <a:rPr lang="tr-TR" dirty="0" err="1"/>
                  <a:t>calculate</a:t>
                </a:r>
                <a:r>
                  <a:rPr lang="tr-TR" dirty="0"/>
                  <a:t> </a:t>
                </a:r>
                <a:r>
                  <a:rPr lang="tr-TR" dirty="0" err="1"/>
                  <a:t>the</a:t>
                </a:r>
                <a:r>
                  <a:rPr lang="tr-TR" dirty="0"/>
                  <a:t> </a:t>
                </a:r>
                <a:r>
                  <a:rPr lang="tr-TR" dirty="0" err="1"/>
                  <a:t>molarity</a:t>
                </a:r>
                <a:r>
                  <a:rPr lang="tr-TR" dirty="0"/>
                  <a:t> of </a:t>
                </a:r>
                <a:r>
                  <a:rPr lang="tr-TR" dirty="0" err="1"/>
                  <a:t>diluted</a:t>
                </a:r>
                <a:r>
                  <a:rPr lang="tr-TR" dirty="0"/>
                  <a:t> FeSO</a:t>
                </a:r>
                <a:r>
                  <a:rPr lang="tr-TR" baseline="-25000" dirty="0"/>
                  <a:t>4</a:t>
                </a:r>
                <a:r>
                  <a:rPr lang="tr-TR" dirty="0"/>
                  <a:t>: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tr-TR" i="1"/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tr-TR"/>
                            <m:t>M</m:t>
                          </m:r>
                        </m:e>
                        <m:sub>
                          <m:sSub>
                            <m:sSubPr>
                              <m:ctrlPr>
                                <a:rPr lang="tr-TR" i="1"/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tr-TR"/>
                                <m:t>FeSO</m:t>
                              </m:r>
                            </m:e>
                            <m:sub>
                              <m:r>
                                <a:rPr lang="tr-TR"/>
                                <m:t>4</m:t>
                              </m:r>
                            </m:sub>
                          </m:sSub>
                        </m:sub>
                      </m:sSub>
                      <m:sSub>
                        <m:sSubPr>
                          <m:ctrlPr>
                            <a:rPr lang="tr-TR" i="1"/>
                          </m:ctrlPr>
                        </m:sSubPr>
                        <m:e>
                          <m:r>
                            <a:rPr lang="tr-TR"/>
                            <m:t> =</m:t>
                          </m:r>
                          <m:f>
                            <m:fPr>
                              <m:ctrlPr>
                                <a:rPr lang="tr-TR" i="1"/>
                              </m:ctrlPr>
                            </m:fPr>
                            <m:num>
                              <m:sSub>
                                <m:sSubPr>
                                  <m:ctrlPr>
                                    <a:rPr lang="tr-TR" i="1"/>
                                  </m:ctrlPr>
                                </m:sSubPr>
                                <m:e>
                                  <m:r>
                                    <m:rPr>
                                      <m:sty m:val="p"/>
                                    </m:rPr>
                                    <a:rPr lang="tr-TR"/>
                                    <m:t>x</m:t>
                                  </m:r>
                                </m:e>
                                <m:sub>
                                  <m:r>
                                    <a:rPr lang="tr-TR" i="1"/>
                                    <m:t>  </m:t>
                                  </m:r>
                                </m:sub>
                              </m:sSub>
                            </m:num>
                            <m:den>
                              <m:sSub>
                                <m:sSubPr>
                                  <m:ctrlPr>
                                    <a:rPr lang="tr-TR" i="1"/>
                                  </m:ctrlPr>
                                </m:sSubPr>
                                <m:e>
                                  <m:r>
                                    <a:rPr lang="tr-TR" i="1"/>
                                    <m:t>𝑉</m:t>
                                  </m:r>
                                </m:e>
                                <m:sub>
                                  <m:sSub>
                                    <m:sSubPr>
                                      <m:ctrlPr>
                                        <a:rPr lang="tr-TR" i="1"/>
                                      </m:ctrlPr>
                                    </m:sSubPr>
                                    <m:e>
                                      <m:r>
                                        <a:rPr lang="tr-TR" i="1"/>
                                        <m:t>𝐹𝑒𝑆𝑂</m:t>
                                      </m:r>
                                    </m:e>
                                    <m:sub>
                                      <m:r>
                                        <a:rPr lang="tr-TR" i="1"/>
                                        <m:t>4</m:t>
                                      </m:r>
                                    </m:sub>
                                  </m:sSub>
                                </m:sub>
                              </m:sSub>
                            </m:den>
                          </m:f>
                          <m:r>
                            <a:rPr lang="tr-TR"/>
                            <m:t> </m:t>
                          </m:r>
                        </m:e>
                        <m:sub>
                          <m:r>
                            <a:rPr lang="tr-TR" i="1"/>
                            <m:t> </m:t>
                          </m:r>
                        </m:sub>
                      </m:sSub>
                    </m:oMath>
                  </m:oMathPara>
                </a14:m>
                <a:endParaRPr lang="tr-TR" dirty="0"/>
              </a:p>
              <a:p>
                <a:pPr marL="0" indent="0">
                  <a:buNone/>
                </a:pPr>
                <a:r>
                  <a:rPr lang="tr-TR" dirty="0" err="1"/>
                  <a:t>Calculate</a:t>
                </a:r>
                <a:r>
                  <a:rPr lang="tr-TR" dirty="0"/>
                  <a:t> </a:t>
                </a:r>
                <a:r>
                  <a:rPr lang="tr-TR" dirty="0" err="1"/>
                  <a:t>the</a:t>
                </a:r>
                <a:r>
                  <a:rPr lang="tr-TR" dirty="0"/>
                  <a:t> </a:t>
                </a:r>
                <a:r>
                  <a:rPr lang="tr-TR" dirty="0" err="1"/>
                  <a:t>molarity</a:t>
                </a:r>
                <a:r>
                  <a:rPr lang="tr-TR" dirty="0"/>
                  <a:t> of </a:t>
                </a:r>
                <a:r>
                  <a:rPr lang="tr-TR" dirty="0" err="1"/>
                  <a:t>sample</a:t>
                </a:r>
                <a:r>
                  <a:rPr lang="tr-TR" dirty="0"/>
                  <a:t> </a:t>
                </a:r>
                <a:r>
                  <a:rPr lang="tr-TR" dirty="0" err="1"/>
                  <a:t>by</a:t>
                </a:r>
                <a:r>
                  <a:rPr lang="tr-TR" dirty="0"/>
                  <a:t> </a:t>
                </a:r>
                <a:r>
                  <a:rPr lang="tr-TR" dirty="0" err="1"/>
                  <a:t>multiplying</a:t>
                </a:r>
                <a:r>
                  <a:rPr lang="tr-TR" dirty="0"/>
                  <a:t> </a:t>
                </a:r>
                <a:r>
                  <a:rPr lang="tr-TR" dirty="0" err="1"/>
                  <a:t>the</a:t>
                </a:r>
                <a:r>
                  <a:rPr lang="tr-TR" dirty="0"/>
                  <a:t> </a:t>
                </a:r>
                <a:r>
                  <a:rPr lang="tr-TR" dirty="0" err="1"/>
                  <a:t>molarity</a:t>
                </a:r>
                <a:r>
                  <a:rPr lang="tr-TR" dirty="0"/>
                  <a:t> of </a:t>
                </a:r>
                <a:r>
                  <a:rPr lang="tr-TR" dirty="0" err="1"/>
                  <a:t>diluted</a:t>
                </a:r>
                <a:r>
                  <a:rPr lang="tr-TR" dirty="0"/>
                  <a:t> </a:t>
                </a:r>
                <a:r>
                  <a:rPr lang="tr-TR" dirty="0" err="1"/>
                  <a:t>sample</a:t>
                </a:r>
                <a:r>
                  <a:rPr lang="tr-TR" dirty="0"/>
                  <a:t> </a:t>
                </a:r>
                <a:r>
                  <a:rPr lang="tr-TR" dirty="0" err="1"/>
                  <a:t>with</a:t>
                </a:r>
                <a:r>
                  <a:rPr lang="tr-TR" dirty="0"/>
                  <a:t> </a:t>
                </a:r>
                <a:r>
                  <a:rPr lang="tr-TR" dirty="0" err="1"/>
                  <a:t>dilution</a:t>
                </a:r>
                <a:r>
                  <a:rPr lang="tr-TR" dirty="0"/>
                  <a:t> </a:t>
                </a:r>
                <a:r>
                  <a:rPr lang="tr-TR" dirty="0" err="1"/>
                  <a:t>factor</a:t>
                </a:r>
                <a:r>
                  <a:rPr lang="tr-TR" dirty="0"/>
                  <a:t>:</a:t>
                </a:r>
              </a:p>
              <a:p>
                <a:pPr marL="0" indent="0">
                  <a:buNone/>
                </a:pPr>
                <a:r>
                  <a:rPr lang="tr-TR" dirty="0" err="1"/>
                  <a:t>M</a:t>
                </a:r>
                <a:r>
                  <a:rPr lang="tr-TR" baseline="-25000" dirty="0" err="1"/>
                  <a:t>sample</a:t>
                </a:r>
                <a:r>
                  <a:rPr lang="tr-TR" baseline="-25000" dirty="0"/>
                  <a:t> </a:t>
                </a:r>
                <a:r>
                  <a:rPr lang="tr-TR" dirty="0"/>
                  <a:t>= M</a:t>
                </a:r>
                <a:r>
                  <a:rPr lang="tr-TR" baseline="-25000" dirty="0"/>
                  <a:t> FeSO4</a:t>
                </a:r>
                <a:r>
                  <a:rPr lang="tr-TR" dirty="0"/>
                  <a:t> x DF</a:t>
                </a:r>
              </a:p>
              <a:p>
                <a:pPr marL="0" indent="0">
                  <a:buNone/>
                </a:pPr>
                <a:r>
                  <a:rPr lang="tr-TR" dirty="0" err="1"/>
                  <a:t>Finally</a:t>
                </a:r>
                <a:r>
                  <a:rPr lang="tr-TR" dirty="0"/>
                  <a:t>, </a:t>
                </a:r>
                <a:r>
                  <a:rPr lang="tr-TR" dirty="0" err="1"/>
                  <a:t>convert</a:t>
                </a:r>
                <a:r>
                  <a:rPr lang="tr-TR" dirty="0"/>
                  <a:t> </a:t>
                </a:r>
                <a:r>
                  <a:rPr lang="tr-TR" dirty="0" err="1"/>
                  <a:t>the</a:t>
                </a:r>
                <a:r>
                  <a:rPr lang="tr-TR" dirty="0"/>
                  <a:t> </a:t>
                </a:r>
                <a:r>
                  <a:rPr lang="tr-TR" dirty="0" err="1"/>
                  <a:t>molarity</a:t>
                </a:r>
                <a:r>
                  <a:rPr lang="tr-TR" dirty="0"/>
                  <a:t> of </a:t>
                </a:r>
                <a:r>
                  <a:rPr lang="tr-TR" dirty="0" err="1"/>
                  <a:t>sample</a:t>
                </a:r>
                <a:r>
                  <a:rPr lang="tr-TR" dirty="0"/>
                  <a:t> </a:t>
                </a:r>
                <a:r>
                  <a:rPr lang="tr-TR" dirty="0" err="1"/>
                  <a:t>to</a:t>
                </a:r>
                <a:r>
                  <a:rPr lang="tr-TR" dirty="0"/>
                  <a:t> </a:t>
                </a:r>
                <a:r>
                  <a:rPr lang="tr-TR" dirty="0" err="1"/>
                  <a:t>concentration</a:t>
                </a:r>
                <a:r>
                  <a:rPr lang="tr-TR" dirty="0"/>
                  <a:t> in g/L:</a:t>
                </a:r>
              </a:p>
              <a:p>
                <a:pPr marL="0" indent="0">
                  <a:buNone/>
                </a:pPr>
                <a:r>
                  <a:rPr lang="tr-TR" dirty="0"/>
                  <a:t>C(g/L) = </a:t>
                </a:r>
                <a:r>
                  <a:rPr lang="tr-TR" dirty="0" err="1"/>
                  <a:t>M</a:t>
                </a:r>
                <a:r>
                  <a:rPr lang="tr-TR" baseline="-25000" dirty="0" err="1"/>
                  <a:t>numune</a:t>
                </a:r>
                <a:r>
                  <a:rPr lang="tr-TR" baseline="-25000" dirty="0"/>
                  <a:t> </a:t>
                </a:r>
                <a:r>
                  <a:rPr lang="tr-TR" dirty="0"/>
                  <a:t> x 152 </a:t>
                </a:r>
              </a:p>
              <a:p>
                <a:endParaRPr lang="en-US" dirty="0"/>
              </a:p>
            </p:txBody>
          </p:sp>
        </mc:Choice>
        <mc:Fallback>
          <p:sp>
            <p:nvSpPr>
              <p:cNvPr id="3" name="İçerik Yer Tutucusu 2">
                <a:extLst>
                  <a:ext uri="{FF2B5EF4-FFF2-40B4-BE49-F238E27FC236}">
                    <a16:creationId xmlns:a16="http://schemas.microsoft.com/office/drawing/2014/main" id="{157BB329-DE49-41B9-B5E8-9400FB861485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522" t="-2241" b="-210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942202953"/>
      </p:ext>
    </p:extLst>
  </p:cSld>
  <p:clrMapOvr>
    <a:masterClrMapping/>
  </p:clrMapOvr>
</p:sld>
</file>

<file path=ppt/theme/theme1.xml><?xml version="1.0" encoding="utf-8"?>
<a:theme xmlns:a="http://schemas.openxmlformats.org/drawingml/2006/main" name="analytical chemistry presentation template">
  <a:themeElements>
    <a:clrScheme name="Office Teması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eması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eması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unu1" id="{E92B76DC-CE82-4550-AE97-4014B7302EB4}" vid="{3497AB95-8E18-441D-A0F2-241C3C6FB843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analytical chemistry presentation template</Template>
  <TotalTime>151</TotalTime>
  <Words>168</Words>
  <Application>Microsoft Office PowerPoint</Application>
  <PresentationFormat>Geniş ekran</PresentationFormat>
  <Paragraphs>21</Paragraphs>
  <Slides>2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Times New Roman</vt:lpstr>
      <vt:lpstr>analytical chemistry presentation template</vt:lpstr>
      <vt:lpstr>DETERMINATION of FeSO4</vt:lpstr>
      <vt:lpstr>CALCULATIONS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Fe (II) Tayini</dc:title>
  <dc:creator>gokhan</dc:creator>
  <cp:lastModifiedBy>Mehmet Gokhan Caglayan</cp:lastModifiedBy>
  <cp:revision>14</cp:revision>
  <dcterms:created xsi:type="dcterms:W3CDTF">2017-02-24T06:43:05Z</dcterms:created>
  <dcterms:modified xsi:type="dcterms:W3CDTF">2017-11-02T10:48:08Z</dcterms:modified>
</cp:coreProperties>
</file>