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1"/>
  </p:sldMasterIdLst>
  <p:sldIdLst>
    <p:sldId id="257" r:id="rId2"/>
    <p:sldId id="304" r:id="rId3"/>
    <p:sldId id="305" r:id="rId4"/>
    <p:sldId id="306" r:id="rId5"/>
    <p:sldId id="278" r:id="rId6"/>
    <p:sldId id="299" r:id="rId7"/>
    <p:sldId id="259" r:id="rId8"/>
    <p:sldId id="326" r:id="rId9"/>
    <p:sldId id="312" r:id="rId10"/>
    <p:sldId id="327" r:id="rId11"/>
    <p:sldId id="263" r:id="rId12"/>
    <p:sldId id="264" r:id="rId13"/>
    <p:sldId id="280" r:id="rId14"/>
    <p:sldId id="281" r:id="rId15"/>
    <p:sldId id="283" r:id="rId16"/>
    <p:sldId id="284" r:id="rId17"/>
    <p:sldId id="285" r:id="rId18"/>
    <p:sldId id="290" r:id="rId19"/>
    <p:sldId id="301" r:id="rId20"/>
    <p:sldId id="307" r:id="rId21"/>
    <p:sldId id="308" r:id="rId22"/>
    <p:sldId id="328" r:id="rId23"/>
    <p:sldId id="302" r:id="rId24"/>
    <p:sldId id="265" r:id="rId25"/>
    <p:sldId id="309" r:id="rId26"/>
    <p:sldId id="310" r:id="rId27"/>
    <p:sldId id="266" r:id="rId28"/>
    <p:sldId id="311" r:id="rId29"/>
    <p:sldId id="267" r:id="rId30"/>
    <p:sldId id="313" r:id="rId31"/>
    <p:sldId id="314" r:id="rId32"/>
    <p:sldId id="315" r:id="rId33"/>
    <p:sldId id="330" r:id="rId34"/>
    <p:sldId id="329" r:id="rId35"/>
    <p:sldId id="268" r:id="rId36"/>
    <p:sldId id="316" r:id="rId37"/>
    <p:sldId id="269" r:id="rId38"/>
    <p:sldId id="317" r:id="rId39"/>
    <p:sldId id="331" r:id="rId40"/>
    <p:sldId id="293" r:id="rId41"/>
    <p:sldId id="270" r:id="rId42"/>
    <p:sldId id="294" r:id="rId43"/>
    <p:sldId id="333" r:id="rId44"/>
    <p:sldId id="271" r:id="rId45"/>
    <p:sldId id="334" r:id="rId46"/>
    <p:sldId id="318" r:id="rId47"/>
    <p:sldId id="295" r:id="rId48"/>
    <p:sldId id="335" r:id="rId49"/>
    <p:sldId id="321" r:id="rId50"/>
    <p:sldId id="273" r:id="rId51"/>
    <p:sldId id="274" r:id="rId52"/>
    <p:sldId id="336" r:id="rId53"/>
    <p:sldId id="275" r:id="rId54"/>
    <p:sldId id="337" r:id="rId55"/>
    <p:sldId id="338" r:id="rId56"/>
    <p:sldId id="339" r:id="rId57"/>
    <p:sldId id="276" r:id="rId58"/>
    <p:sldId id="324" r:id="rId59"/>
    <p:sldId id="325" r:id="rId60"/>
    <p:sldId id="340" r:id="rId6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9" autoAdjust="0"/>
    <p:restoredTop sz="94737" autoAdjust="0"/>
  </p:normalViewPr>
  <p:slideViewPr>
    <p:cSldViewPr showGuides="1">
      <p:cViewPr varScale="1">
        <p:scale>
          <a:sx n="67" d="100"/>
          <a:sy n="67" d="100"/>
        </p:scale>
        <p:origin x="-5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5"/>
          <p:cNvGrpSpPr/>
          <p:nvPr/>
        </p:nvGrpSpPr>
        <p:grpSpPr>
          <a:xfrm>
            <a:off x="0" y="0"/>
            <a:ext cx="1581220" cy="6858000"/>
            <a:chOff x="134471" y="0"/>
            <a:chExt cx="1581220" cy="6858000"/>
          </a:xfrm>
        </p:grpSpPr>
        <p:pic>
          <p:nvPicPr>
            <p:cNvPr id="7" name="Picture 6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83676"/>
            <a:stretch>
              <a:fillRect/>
            </a:stretch>
          </p:blipFill>
          <p:spPr>
            <a:xfrm>
              <a:off x="134471" y="0"/>
              <a:ext cx="1358153" cy="6858000"/>
            </a:xfrm>
            <a:prstGeom prst="rect">
              <a:avLst/>
            </a:prstGeom>
          </p:spPr>
        </p:pic>
        <p:pic>
          <p:nvPicPr>
            <p:cNvPr id="9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447800" y="0"/>
              <a:ext cx="267891" cy="6858000"/>
            </a:xfrm>
            <a:prstGeom prst="rect">
              <a:avLst/>
            </a:prstGeom>
          </p:spPr>
        </p:pic>
      </p:grpSp>
      <p:grpSp>
        <p:nvGrpSpPr>
          <p:cNvPr id="11" name="Group 16"/>
          <p:cNvGrpSpPr/>
          <p:nvPr/>
        </p:nvGrpSpPr>
        <p:grpSpPr>
          <a:xfrm>
            <a:off x="7546266" y="0"/>
            <a:ext cx="1597734" cy="6858000"/>
            <a:chOff x="7413812" y="0"/>
            <a:chExt cx="1597734" cy="685800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r="85125"/>
            <a:stretch>
              <a:fillRect/>
            </a:stretch>
          </p:blipFill>
          <p:spPr>
            <a:xfrm>
              <a:off x="7651376" y="0"/>
              <a:ext cx="1360170" cy="6858000"/>
            </a:xfrm>
            <a:prstGeom prst="rect">
              <a:avLst/>
            </a:prstGeom>
          </p:spPr>
        </p:pic>
        <p:pic>
          <p:nvPicPr>
            <p:cNvPr id="10" name="Picture 9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7413812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200" y="3693645"/>
            <a:ext cx="5446713" cy="1470025"/>
          </a:xfrm>
        </p:spPr>
        <p:txBody>
          <a:bodyPr anchor="b" anchorCtr="0"/>
          <a:lstStyle>
            <a:lvl1pPr>
              <a:lnSpc>
                <a:spcPts val="6800"/>
              </a:lnSpc>
              <a:defRPr sz="6500">
                <a:latin typeface="+mj-lt"/>
              </a:defRPr>
            </a:lvl1pPr>
          </a:lstStyle>
          <a:p>
            <a:r>
              <a:rPr lang="tr-TR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4200" y="5204011"/>
            <a:ext cx="5446713" cy="85164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257800" y="6356350"/>
            <a:ext cx="2133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98BA22F-F19A-4F82-881D-F0002B1407DC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52600" y="6356350"/>
            <a:ext cx="2895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pic>
        <p:nvPicPr>
          <p:cNvPr id="15" name="Picture 14" descr="HR-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" y="4841209"/>
            <a:ext cx="6035040" cy="340391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Blan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822" cy="1536192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tr-TR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73625" y="381000"/>
            <a:ext cx="3813175" cy="5697538"/>
          </a:xfrm>
          <a:solidFill>
            <a:schemeClr val="bg1">
              <a:lumMod val="85000"/>
            </a:schemeClr>
          </a:solidFill>
          <a:ln w="101600">
            <a:solidFill>
              <a:schemeClr val="accent1">
                <a:lumMod val="40000"/>
                <a:lumOff val="60000"/>
                <a:alpha val="40000"/>
              </a:schemeClr>
            </a:solidFill>
            <a:miter lim="800000"/>
          </a:ln>
          <a:effectLst>
            <a:innerShdw blurRad="457200">
              <a:schemeClr val="accent1">
                <a:alpha val="80000"/>
              </a:schemeClr>
            </a:innerShdw>
            <a:softEdge rad="3175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9984" y="2209799"/>
            <a:ext cx="3613792" cy="3222625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</a:pPr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BA22F-F19A-4F82-881D-F0002B1407DC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9B157-F0D4-4EDD-99C8-66E1813868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4267200" y="0"/>
            <a:ext cx="4876800" cy="6858000"/>
            <a:chOff x="4267200" y="0"/>
            <a:chExt cx="4876800" cy="6858000"/>
          </a:xfrm>
        </p:grpSpPr>
        <p:pic>
          <p:nvPicPr>
            <p:cNvPr id="10" name="Picture 9" descr="Overlay-Blank.jpg"/>
            <p:cNvPicPr>
              <a:picLocks noChangeAspect="1"/>
            </p:cNvPicPr>
            <p:nvPr userDrawn="1"/>
          </p:nvPicPr>
          <p:blipFill>
            <a:blip r:embed="rId2"/>
            <a:srcRect l="4302" r="46875"/>
            <a:stretch>
              <a:fillRect/>
            </a:stretch>
          </p:blipFill>
          <p:spPr>
            <a:xfrm>
              <a:off x="4495800" y="0"/>
              <a:ext cx="4648200" cy="6858000"/>
            </a:xfrm>
            <a:prstGeom prst="rect">
              <a:avLst/>
            </a:prstGeom>
          </p:spPr>
        </p:pic>
        <p:pic>
          <p:nvPicPr>
            <p:cNvPr id="11" name="Picture 10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4267200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822" cy="1536192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tr-TR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73625" y="381000"/>
            <a:ext cx="3813175" cy="5697538"/>
          </a:xfrm>
          <a:solidFill>
            <a:schemeClr val="bg1">
              <a:lumMod val="85000"/>
            </a:schemeClr>
          </a:solidFill>
          <a:ln w="101600">
            <a:noFill/>
            <a:miter lim="800000"/>
          </a:ln>
          <a:effectLst>
            <a:innerShdw blurRad="457200">
              <a:schemeClr val="tx1">
                <a:lumMod val="50000"/>
                <a:lumOff val="50000"/>
                <a:alpha val="80000"/>
              </a:schemeClr>
            </a:innerShdw>
            <a:softEdge rad="1270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9984" y="2209799"/>
            <a:ext cx="3613792" cy="3222625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</a:pPr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BA22F-F19A-4F82-881D-F0002B1407DC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9B157-F0D4-4EDD-99C8-66E1813868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BA22F-F19A-4F82-881D-F0002B1407DC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9B157-F0D4-4EDD-99C8-66E1813868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0"/>
          <p:cNvGrpSpPr/>
          <p:nvPr/>
        </p:nvGrpSpPr>
        <p:grpSpPr>
          <a:xfrm>
            <a:off x="0" y="0"/>
            <a:ext cx="7696200" cy="6858000"/>
            <a:chOff x="0" y="0"/>
            <a:chExt cx="7696200" cy="685800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16862"/>
            <a:stretch>
              <a:fillRect/>
            </a:stretch>
          </p:blipFill>
          <p:spPr>
            <a:xfrm>
              <a:off x="0" y="0"/>
              <a:ext cx="7467600" cy="6858000"/>
            </a:xfrm>
            <a:prstGeom prst="rect">
              <a:avLst/>
            </a:prstGeom>
          </p:spPr>
        </p:pic>
        <p:pic>
          <p:nvPicPr>
            <p:cNvPr id="9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7428309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381001"/>
            <a:ext cx="1447800" cy="5697538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1"/>
            <a:ext cx="6705600" cy="5697537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BA22F-F19A-4F82-881D-F0002B1407DC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9B157-F0D4-4EDD-99C8-66E1813868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371600" y="609600"/>
            <a:ext cx="73787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809625" y="2214563"/>
            <a:ext cx="3902075" cy="388143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864100" y="2214563"/>
            <a:ext cx="3903663" cy="388143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09625" y="63738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7929563" y="6400800"/>
            <a:ext cx="1214437" cy="4572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THO 11/08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3635375" y="6092825"/>
            <a:ext cx="2193925" cy="457200"/>
          </a:xfrm>
        </p:spPr>
        <p:txBody>
          <a:bodyPr/>
          <a:lstStyle>
            <a:lvl1pPr>
              <a:defRPr/>
            </a:lvl1pPr>
          </a:lstStyle>
          <a:p>
            <a:fld id="{C68DAB91-239C-44BE-826D-46BBD32D5D95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2026468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Başlık, 2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1600" y="609600"/>
            <a:ext cx="73787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809625" y="2214563"/>
            <a:ext cx="3902075" cy="18637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809625" y="4230688"/>
            <a:ext cx="3902075" cy="186531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4 Metin Yer Tutucusu"/>
          <p:cNvSpPr>
            <a:spLocks noGrp="1"/>
          </p:cNvSpPr>
          <p:nvPr>
            <p:ph type="body" sz="half" idx="3"/>
          </p:nvPr>
        </p:nvSpPr>
        <p:spPr>
          <a:xfrm>
            <a:off x="4864100" y="2214563"/>
            <a:ext cx="3903663" cy="388143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>
          <a:xfrm>
            <a:off x="809625" y="63738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1"/>
          </p:nvPr>
        </p:nvSpPr>
        <p:spPr>
          <a:xfrm>
            <a:off x="7929563" y="6400800"/>
            <a:ext cx="1214437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HBD 0405</a:t>
            </a:r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89713" y="6376988"/>
            <a:ext cx="2193925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6C106-D449-4E6D-A8BD-BD48F768C18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766499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BA22F-F19A-4F82-881D-F0002B1407DC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9B157-F0D4-4EDD-99C8-66E1813868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5"/>
          <p:cNvGrpSpPr/>
          <p:nvPr/>
        </p:nvGrpSpPr>
        <p:grpSpPr>
          <a:xfrm>
            <a:off x="0" y="0"/>
            <a:ext cx="1581220" cy="6858000"/>
            <a:chOff x="134471" y="0"/>
            <a:chExt cx="1581220" cy="6858000"/>
          </a:xfrm>
        </p:grpSpPr>
        <p:pic>
          <p:nvPicPr>
            <p:cNvPr id="7" name="Picture 6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83676"/>
            <a:stretch>
              <a:fillRect/>
            </a:stretch>
          </p:blipFill>
          <p:spPr>
            <a:xfrm>
              <a:off x="134471" y="0"/>
              <a:ext cx="1358153" cy="6858000"/>
            </a:xfrm>
            <a:prstGeom prst="rect">
              <a:avLst/>
            </a:prstGeom>
          </p:spPr>
        </p:pic>
        <p:pic>
          <p:nvPicPr>
            <p:cNvPr id="9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447800" y="0"/>
              <a:ext cx="267891" cy="6858000"/>
            </a:xfrm>
            <a:prstGeom prst="rect">
              <a:avLst/>
            </a:prstGeom>
          </p:spPr>
        </p:pic>
      </p:grpSp>
      <p:grpSp>
        <p:nvGrpSpPr>
          <p:cNvPr id="11" name="Group 16"/>
          <p:cNvGrpSpPr/>
          <p:nvPr/>
        </p:nvGrpSpPr>
        <p:grpSpPr>
          <a:xfrm>
            <a:off x="7546266" y="0"/>
            <a:ext cx="1597734" cy="6858000"/>
            <a:chOff x="7413812" y="0"/>
            <a:chExt cx="1597734" cy="685800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r="85125"/>
            <a:stretch>
              <a:fillRect/>
            </a:stretch>
          </p:blipFill>
          <p:spPr>
            <a:xfrm>
              <a:off x="7651376" y="0"/>
              <a:ext cx="1360170" cy="6858000"/>
            </a:xfrm>
            <a:prstGeom prst="rect">
              <a:avLst/>
            </a:prstGeom>
          </p:spPr>
        </p:pic>
        <p:pic>
          <p:nvPicPr>
            <p:cNvPr id="10" name="Picture 9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7413812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200" y="3693645"/>
            <a:ext cx="5446713" cy="1470025"/>
          </a:xfrm>
        </p:spPr>
        <p:txBody>
          <a:bodyPr anchor="b" anchorCtr="0"/>
          <a:lstStyle>
            <a:lvl1pPr>
              <a:lnSpc>
                <a:spcPts val="6800"/>
              </a:lnSpc>
              <a:defRPr sz="6500">
                <a:latin typeface="+mj-lt"/>
              </a:defRPr>
            </a:lvl1pPr>
          </a:lstStyle>
          <a:p>
            <a:r>
              <a:rPr lang="tr-TR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4200" y="5204011"/>
            <a:ext cx="5446713" cy="85164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257800" y="6356350"/>
            <a:ext cx="2133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98BA22F-F19A-4F82-881D-F0002B1407DC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52600" y="6356350"/>
            <a:ext cx="2895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pic>
        <p:nvPicPr>
          <p:cNvPr id="15" name="Picture 14" descr="HR-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" y="4841209"/>
            <a:ext cx="6035040" cy="340391"/>
          </a:xfrm>
          <a:prstGeom prst="rect">
            <a:avLst/>
          </a:prstGeom>
        </p:spPr>
      </p:pic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3307977" y="950260"/>
            <a:ext cx="2528046" cy="2528046"/>
          </a:xfrm>
          <a:prstGeom prst="ellipse">
            <a:avLst/>
          </a:prstGeom>
          <a:solidFill>
            <a:schemeClr val="bg1">
              <a:lumMod val="85000"/>
            </a:schemeClr>
          </a:solidFill>
          <a:ln w="101600">
            <a:noFill/>
            <a:miter lim="800000"/>
          </a:ln>
          <a:effectLst>
            <a:innerShdw blurRad="762000">
              <a:schemeClr val="accent1">
                <a:alpha val="80000"/>
              </a:schemeClr>
            </a:innerShdw>
            <a:softEdge rad="317500"/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/>
              <a:t>Drag picture to placeholder or click icon to add</a:t>
            </a:r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4200" y="1851212"/>
            <a:ext cx="5446714" cy="1730375"/>
          </a:xfrm>
        </p:spPr>
        <p:txBody>
          <a:bodyPr anchor="b" anchorCtr="0"/>
          <a:lstStyle>
            <a:lvl1pPr algn="ctr">
              <a:lnSpc>
                <a:spcPts val="6800"/>
              </a:lnSpc>
              <a:defRPr sz="6500" b="0" cap="none" baseline="0">
                <a:latin typeface="+mj-lt"/>
              </a:defRPr>
            </a:lvl1pPr>
          </a:lstStyle>
          <a:p>
            <a:r>
              <a:rPr lang="tr-TR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54200" y="3576918"/>
            <a:ext cx="5446714" cy="829982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BA22F-F19A-4F82-881D-F0002B1407DC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9B157-F0D4-4EDD-99C8-66E181386806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9"/>
          <p:cNvGrpSpPr/>
          <p:nvPr/>
        </p:nvGrpSpPr>
        <p:grpSpPr>
          <a:xfrm>
            <a:off x="0" y="0"/>
            <a:ext cx="9144000" cy="1191256"/>
            <a:chOff x="0" y="0"/>
            <a:chExt cx="9144000" cy="1191256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b="85555"/>
            <a:stretch>
              <a:fillRect/>
            </a:stretch>
          </p:blipFill>
          <p:spPr>
            <a:xfrm>
              <a:off x="0" y="0"/>
              <a:ext cx="9144000" cy="990600"/>
            </a:xfrm>
            <a:prstGeom prst="rect">
              <a:avLst/>
            </a:prstGeom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V="1">
              <a:off x="0" y="923365"/>
              <a:ext cx="9144000" cy="267891"/>
            </a:xfrm>
            <a:prstGeom prst="rect">
              <a:avLst/>
            </a:prstGeom>
          </p:spPr>
        </p:pic>
      </p:grpSp>
      <p:grpSp>
        <p:nvGrpSpPr>
          <p:cNvPr id="10" name="Group 10"/>
          <p:cNvGrpSpPr/>
          <p:nvPr/>
        </p:nvGrpSpPr>
        <p:grpSpPr>
          <a:xfrm flipV="1">
            <a:off x="0" y="5666744"/>
            <a:ext cx="9144000" cy="1191256"/>
            <a:chOff x="0" y="0"/>
            <a:chExt cx="9144000" cy="1191256"/>
          </a:xfrm>
        </p:grpSpPr>
        <p:pic>
          <p:nvPicPr>
            <p:cNvPr id="12" name="Picture 11" descr="Overlay-Blank.jpg"/>
            <p:cNvPicPr>
              <a:picLocks noChangeAspect="1"/>
            </p:cNvPicPr>
            <p:nvPr userDrawn="1"/>
          </p:nvPicPr>
          <p:blipFill>
            <a:blip r:embed="rId2"/>
            <a:srcRect b="85555"/>
            <a:stretch>
              <a:fillRect/>
            </a:stretch>
          </p:blipFill>
          <p:spPr>
            <a:xfrm>
              <a:off x="0" y="0"/>
              <a:ext cx="9144000" cy="990600"/>
            </a:xfrm>
            <a:prstGeom prst="rect">
              <a:avLst/>
            </a:prstGeom>
          </p:spPr>
        </p:pic>
        <p:pic>
          <p:nvPicPr>
            <p:cNvPr id="13" name="Picture 12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V="1">
              <a:off x="0" y="923365"/>
              <a:ext cx="9144000" cy="267891"/>
            </a:xfrm>
            <a:prstGeom prst="rect">
              <a:avLst/>
            </a:prstGeom>
          </p:spPr>
        </p:pic>
      </p:grpSp>
      <p:pic>
        <p:nvPicPr>
          <p:cNvPr id="14" name="Picture 13" descr="HR-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" y="3258805"/>
            <a:ext cx="6035040" cy="340391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9" name="Picture 8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10" name="Picture 9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2162" y="1774825"/>
            <a:ext cx="3566160" cy="43037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6534" y="1774825"/>
            <a:ext cx="3566160" cy="43037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BA22F-F19A-4F82-881D-F0002B1407DC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9B157-F0D4-4EDD-99C8-66E1813868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11" name="Picture 10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12" name="Picture 11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1879320"/>
            <a:ext cx="3566160" cy="63976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7240" y="2590799"/>
            <a:ext cx="3566160" cy="348773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048" y="1879320"/>
            <a:ext cx="3566160" cy="63976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048" y="2590799"/>
            <a:ext cx="3566160" cy="348773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BA22F-F19A-4F82-881D-F0002B1407DC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9B157-F0D4-4EDD-99C8-66E18138680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4" name="Picture 13" descr="Overlay-HorizontalBridge.jpg"/>
          <p:cNvPicPr>
            <a:picLocks noChangeAspect="1"/>
          </p:cNvPicPr>
          <p:nvPr/>
        </p:nvPicPr>
        <p:blipFill>
          <a:blip r:embed="rId3"/>
          <a:srcRect t="23425" r="61031" b="39764"/>
          <a:stretch>
            <a:fillRect/>
          </a:stretch>
        </p:blipFill>
        <p:spPr>
          <a:xfrm>
            <a:off x="4766048" y="2460812"/>
            <a:ext cx="3563348" cy="9861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  <p:pic>
        <p:nvPicPr>
          <p:cNvPr id="15" name="Picture 14" descr="Overlay-HorizontalBridge.jpg"/>
          <p:cNvPicPr>
            <a:picLocks noChangeAspect="1"/>
          </p:cNvPicPr>
          <p:nvPr/>
        </p:nvPicPr>
        <p:blipFill>
          <a:blip r:embed="rId3"/>
          <a:srcRect t="23425" r="61031" b="39764"/>
          <a:stretch>
            <a:fillRect/>
          </a:stretch>
        </p:blipFill>
        <p:spPr>
          <a:xfrm>
            <a:off x="780052" y="2460812"/>
            <a:ext cx="3563348" cy="9861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7" name="Picture 6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8" name="Picture 7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BA22F-F19A-4F82-881D-F0002B1407DC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9B157-F0D4-4EDD-99C8-66E1813868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Blan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BA22F-F19A-4F82-881D-F0002B1407DC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9B157-F0D4-4EDD-99C8-66E1813868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1"/>
          <p:cNvGrpSpPr/>
          <p:nvPr/>
        </p:nvGrpSpPr>
        <p:grpSpPr>
          <a:xfrm>
            <a:off x="4267200" y="0"/>
            <a:ext cx="4876800" cy="6858000"/>
            <a:chOff x="4267200" y="0"/>
            <a:chExt cx="4876800" cy="6858000"/>
          </a:xfrm>
        </p:grpSpPr>
        <p:pic>
          <p:nvPicPr>
            <p:cNvPr id="9" name="Picture 8" descr="Overlay-Blank.jpg"/>
            <p:cNvPicPr>
              <a:picLocks noChangeAspect="1"/>
            </p:cNvPicPr>
            <p:nvPr userDrawn="1"/>
          </p:nvPicPr>
          <p:blipFill>
            <a:blip r:embed="rId2"/>
            <a:srcRect l="4302" r="46875"/>
            <a:stretch>
              <a:fillRect/>
            </a:stretch>
          </p:blipFill>
          <p:spPr>
            <a:xfrm>
              <a:off x="4495800" y="0"/>
              <a:ext cx="4648200" cy="6858000"/>
            </a:xfrm>
            <a:prstGeom prst="rect">
              <a:avLst/>
            </a:prstGeom>
          </p:spPr>
        </p:pic>
        <p:pic>
          <p:nvPicPr>
            <p:cNvPr id="10" name="Picture 9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4267200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776" cy="1537447"/>
          </a:xfrm>
        </p:spPr>
        <p:txBody>
          <a:bodyPr anchor="b"/>
          <a:lstStyle>
            <a:lvl1pPr algn="ctr">
              <a:lnSpc>
                <a:spcPct val="100000"/>
              </a:lnSpc>
              <a:defRPr sz="3600" b="0"/>
            </a:lvl1pPr>
          </a:lstStyle>
          <a:p>
            <a:r>
              <a:rPr lang="tr-TR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85859" y="381001"/>
            <a:ext cx="3813174" cy="5697537"/>
          </a:xfrm>
        </p:spPr>
        <p:txBody>
          <a:bodyPr>
            <a:normAutofit/>
          </a:bodyPr>
          <a:lstStyle>
            <a:lvl1pPr>
              <a:defRPr sz="2400" b="0"/>
            </a:lvl1pPr>
            <a:lvl2pPr>
              <a:defRPr sz="2200" b="0"/>
            </a:lvl2pPr>
            <a:lvl3pPr>
              <a:defRPr sz="2000" b="0"/>
            </a:lvl3pPr>
            <a:lvl4pPr>
              <a:defRPr sz="1800" b="0"/>
            </a:lvl4pPr>
            <a:lvl5pPr>
              <a:defRPr sz="18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2209801"/>
            <a:ext cx="3612776" cy="32004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BA22F-F19A-4F82-881D-F0002B1407DC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7200" y="6356350"/>
            <a:ext cx="609600" cy="365125"/>
          </a:xfrm>
        </p:spPr>
        <p:txBody>
          <a:bodyPr/>
          <a:lstStyle>
            <a:lvl1pPr algn="ctr">
              <a:defRPr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97F9B157-F0D4-4EDD-99C8-66E1813868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92162" y="40341"/>
            <a:ext cx="7570787" cy="14119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2162" y="1761565"/>
            <a:ext cx="7570787" cy="42896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5181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8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30D5C55-E13A-473D-A5CF-EE0D655DBFF8}" type="slidenum">
              <a:rPr lang="tr-TR" smtClean="0">
                <a:solidFill>
                  <a:srgbClr val="8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>
              <a:solidFill>
                <a:srgbClr val="8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2035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>
                <a:solidFill>
                  <a:srgbClr val="800000"/>
                </a:solidFill>
              </a:rPr>
              <a:t>THO 11/08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</p:sldLayoutIdLst>
  <p:hf sldNum="0" hdr="0" dt="0"/>
  <p:txStyles>
    <p:titleStyle>
      <a:lvl1pPr algn="ctr" defTabSz="914400" rtl="0" eaLnBrk="1" latinLnBrk="0" hangingPunct="1">
        <a:lnSpc>
          <a:spcPts val="6000"/>
        </a:lnSpc>
        <a:spcBef>
          <a:spcPct val="0"/>
        </a:spcBef>
        <a:buNone/>
        <a:defRPr sz="5400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400"/>
        </a:spcBef>
        <a:buClr>
          <a:schemeClr val="accent1">
            <a:lumMod val="60000"/>
            <a:lumOff val="40000"/>
          </a:schemeClr>
        </a:buClr>
        <a:buFont typeface="Candara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tx2"/>
        </a:buClr>
        <a:buFont typeface="Candara" pitchFamily="34" charset="0"/>
        <a:buChar char="•"/>
        <a:defRPr sz="2600" kern="1200">
          <a:solidFill>
            <a:schemeClr val="tx2"/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Font typeface="Candara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tx2"/>
        </a:buClr>
        <a:buFont typeface="Candara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Font typeface="Candara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2.v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143000" y="1785938"/>
            <a:ext cx="7380288" cy="1012825"/>
          </a:xfrm>
        </p:spPr>
        <p:txBody>
          <a:bodyPr>
            <a:noAutofit/>
          </a:bodyPr>
          <a:lstStyle/>
          <a:p>
            <a:r>
              <a:rPr lang="tr-TR" sz="4400" b="1" dirty="0">
                <a:solidFill>
                  <a:srgbClr val="FF0000"/>
                </a:solidFill>
                <a:latin typeface="Arial" charset="0"/>
                <a:cs typeface="Arial" charset="0"/>
              </a:rPr>
              <a:t>TAM KAN SAYIMI VE DEĞERLENDİRME</a:t>
            </a:r>
            <a:endParaRPr lang="tr-TR" sz="2800" b="1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9218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763688" y="3484984"/>
            <a:ext cx="5932512" cy="1600200"/>
          </a:xfrm>
        </p:spPr>
        <p:txBody>
          <a:bodyPr>
            <a:normAutofit lnSpcReduction="10000"/>
          </a:bodyPr>
          <a:lstStyle/>
          <a:p>
            <a:pPr algn="l" eaLnBrk="1" hangingPunct="1"/>
            <a:r>
              <a:rPr lang="tr-TR" sz="3200" dirty="0">
                <a:latin typeface="Arial" charset="0"/>
                <a:cs typeface="Arial" charset="0"/>
              </a:rPr>
              <a:t>Prof. Dr. Pervin Topçuoğlu</a:t>
            </a:r>
          </a:p>
          <a:p>
            <a:pPr algn="l" eaLnBrk="1" hangingPunct="1"/>
            <a:r>
              <a:rPr lang="tr-TR" sz="3200" dirty="0">
                <a:latin typeface="Arial" charset="0"/>
                <a:cs typeface="Arial" charset="0"/>
              </a:rPr>
              <a:t>Hematoloji BD</a:t>
            </a:r>
          </a:p>
          <a:p>
            <a:pPr algn="l" eaLnBrk="1" hangingPunct="1"/>
            <a:r>
              <a:rPr lang="tr-TR" sz="3200" dirty="0">
                <a:latin typeface="Arial" charset="0"/>
                <a:cs typeface="Arial" charset="0"/>
              </a:rPr>
              <a:t>Şubat 2018</a:t>
            </a:r>
          </a:p>
        </p:txBody>
      </p:sp>
    </p:spTree>
    <p:extLst>
      <p:ext uri="{BB962C8B-B14F-4D97-AF65-F5344CB8AC3E}">
        <p14:creationId xmlns="" xmlns:p14="http://schemas.microsoft.com/office/powerpoint/2010/main" val="427135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95562D6-DC6A-4F56-AD3C-FFDD510CD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496DEF2E-B2E3-4A34-9F5D-48E07D8DC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E3DD134-FAE8-4E53-8F32-E584248714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04" y="0"/>
            <a:ext cx="9117796" cy="691588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9097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tr-TR" sz="4400" b="1" dirty="0">
                <a:solidFill>
                  <a:srgbClr val="FF0000"/>
                </a:solidFill>
                <a:latin typeface="Arial" charset="0"/>
                <a:cs typeface="Arial" charset="0"/>
              </a:rPr>
              <a:t>Tam Kan Sayım Cihazının Çalışma Prensibi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1643063"/>
            <a:ext cx="8143875" cy="45720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tr-TR" sz="2800" dirty="0">
                <a:latin typeface="Arial" charset="0"/>
                <a:cs typeface="Arial" charset="0"/>
              </a:rPr>
              <a:t>Kan örneğini özel </a:t>
            </a:r>
            <a:r>
              <a:rPr lang="tr-TR" sz="2800" dirty="0" err="1">
                <a:latin typeface="Arial" charset="0"/>
                <a:cs typeface="Arial" charset="0"/>
              </a:rPr>
              <a:t>antikoagülanlı</a:t>
            </a:r>
            <a:r>
              <a:rPr lang="tr-TR" sz="2800" dirty="0">
                <a:latin typeface="Arial" charset="0"/>
                <a:cs typeface="Arial" charset="0"/>
              </a:rPr>
              <a:t> </a:t>
            </a:r>
            <a:r>
              <a:rPr lang="tr-TR" sz="2800" dirty="0" err="1">
                <a:latin typeface="Arial" charset="0"/>
                <a:cs typeface="Arial" charset="0"/>
              </a:rPr>
              <a:t>tüpden</a:t>
            </a:r>
            <a:r>
              <a:rPr lang="tr-TR" sz="2800" dirty="0">
                <a:latin typeface="Arial" charset="0"/>
                <a:cs typeface="Arial" charset="0"/>
              </a:rPr>
              <a:t> </a:t>
            </a:r>
            <a:r>
              <a:rPr lang="tr-TR" sz="2800" dirty="0" err="1">
                <a:latin typeface="Arial" charset="0"/>
                <a:cs typeface="Arial" charset="0"/>
              </a:rPr>
              <a:t>aspire</a:t>
            </a:r>
            <a:r>
              <a:rPr lang="tr-TR" sz="2800" dirty="0">
                <a:latin typeface="Arial" charset="0"/>
                <a:cs typeface="Arial" charset="0"/>
              </a:rPr>
              <a:t> edilir</a:t>
            </a:r>
          </a:p>
          <a:p>
            <a:pPr eaLnBrk="1" hangingPunct="1">
              <a:lnSpc>
                <a:spcPct val="120000"/>
              </a:lnSpc>
            </a:pPr>
            <a:r>
              <a:rPr lang="tr-TR" sz="2800" dirty="0">
                <a:latin typeface="Arial" charset="0"/>
                <a:cs typeface="Arial" charset="0"/>
              </a:rPr>
              <a:t>Bir kısmındaki kan </a:t>
            </a:r>
            <a:r>
              <a:rPr lang="tr-TR" sz="2800" dirty="0" err="1">
                <a:latin typeface="Arial" charset="0"/>
                <a:cs typeface="Arial" charset="0"/>
              </a:rPr>
              <a:t>lizise</a:t>
            </a:r>
            <a:r>
              <a:rPr lang="tr-TR" sz="2800" dirty="0">
                <a:latin typeface="Arial" charset="0"/>
                <a:cs typeface="Arial" charset="0"/>
              </a:rPr>
              <a:t> uğratılır </a:t>
            </a:r>
            <a:r>
              <a:rPr lang="tr-TR" sz="2800" dirty="0" err="1">
                <a:latin typeface="Arial" charset="0"/>
                <a:cs typeface="Arial" charset="0"/>
              </a:rPr>
              <a:t>Hgb</a:t>
            </a:r>
            <a:r>
              <a:rPr lang="tr-TR" sz="2800" dirty="0">
                <a:latin typeface="Arial" charset="0"/>
                <a:cs typeface="Arial" charset="0"/>
              </a:rPr>
              <a:t> ve lökosit analizi yapılır.</a:t>
            </a:r>
          </a:p>
          <a:p>
            <a:pPr eaLnBrk="1" hangingPunct="1">
              <a:lnSpc>
                <a:spcPct val="120000"/>
              </a:lnSpc>
            </a:pPr>
            <a:r>
              <a:rPr lang="tr-TR" sz="2800" dirty="0">
                <a:latin typeface="Arial" charset="0"/>
                <a:cs typeface="Arial" charset="0"/>
              </a:rPr>
              <a:t>Kalan kısım ise </a:t>
            </a:r>
            <a:r>
              <a:rPr lang="tr-TR" sz="2800" dirty="0" err="1">
                <a:latin typeface="Arial" charset="0"/>
                <a:cs typeface="Arial" charset="0"/>
              </a:rPr>
              <a:t>hemolize</a:t>
            </a:r>
            <a:r>
              <a:rPr lang="tr-TR" sz="2800" dirty="0">
                <a:latin typeface="Arial" charset="0"/>
                <a:cs typeface="Arial" charset="0"/>
              </a:rPr>
              <a:t> uğratılmadan eritrosit ve </a:t>
            </a:r>
            <a:r>
              <a:rPr lang="tr-TR" sz="2800" dirty="0" err="1">
                <a:latin typeface="Arial" charset="0"/>
                <a:cs typeface="Arial" charset="0"/>
              </a:rPr>
              <a:t>trombosit</a:t>
            </a:r>
            <a:r>
              <a:rPr lang="tr-TR" sz="2800" dirty="0">
                <a:latin typeface="Arial" charset="0"/>
                <a:cs typeface="Arial" charset="0"/>
              </a:rPr>
              <a:t> analizi için kullanılır. </a:t>
            </a:r>
          </a:p>
        </p:txBody>
      </p:sp>
    </p:spTree>
    <p:extLst>
      <p:ext uri="{BB962C8B-B14F-4D97-AF65-F5344CB8AC3E}">
        <p14:creationId xmlns="" xmlns:p14="http://schemas.microsoft.com/office/powerpoint/2010/main" val="3938213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sz="49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Analiz Öncesi Dönem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eaLnBrk="1" hangingPunct="1">
              <a:buFont typeface="Wingdings" pitchFamily="2" charset="2"/>
              <a:buNone/>
            </a:pPr>
            <a:r>
              <a:rPr lang="tr-TR" sz="2800" dirty="0">
                <a:latin typeface="Arial" charset="0"/>
                <a:cs typeface="Arial" charset="0"/>
              </a:rPr>
              <a:t>Kanın alınmasındaki hastanın fizyolojik durumundan alınan kan örneğinin laboratuvara ulaşıp </a:t>
            </a:r>
            <a:r>
              <a:rPr lang="tr-TR" sz="2800" dirty="0" err="1">
                <a:latin typeface="Arial" charset="0"/>
                <a:cs typeface="Arial" charset="0"/>
              </a:rPr>
              <a:t>OTKSC’de</a:t>
            </a:r>
            <a:r>
              <a:rPr lang="tr-TR" sz="2800" dirty="0">
                <a:latin typeface="Arial" charset="0"/>
                <a:cs typeface="Arial" charset="0"/>
              </a:rPr>
              <a:t> analiz edilinceye kadar geçen dönemi içine almaktadır.</a:t>
            </a:r>
            <a:r>
              <a:rPr lang="tr-TR" sz="2400" dirty="0">
                <a:latin typeface="Arial" charset="0"/>
                <a:cs typeface="Arial" charset="0"/>
              </a:rPr>
              <a:t/>
            </a:r>
            <a:br>
              <a:rPr lang="tr-TR" sz="2400" dirty="0">
                <a:latin typeface="Arial" charset="0"/>
                <a:cs typeface="Arial" charset="0"/>
              </a:rPr>
            </a:br>
            <a:r>
              <a:rPr lang="tr-TR" sz="2400" dirty="0">
                <a:latin typeface="Arial" charset="0"/>
                <a:cs typeface="Arial" charset="0"/>
              </a:rPr>
              <a:t> </a:t>
            </a:r>
          </a:p>
          <a:p>
            <a:pPr marL="0" indent="0" eaLnBrk="1" hangingPunct="1"/>
            <a:r>
              <a:rPr lang="tr-TR" sz="2400" dirty="0">
                <a:latin typeface="Arial" charset="0"/>
                <a:cs typeface="Arial" charset="0"/>
              </a:rPr>
              <a:t>Fizyolojik (yaş, yükseklik, gebelik, sigara) </a:t>
            </a:r>
          </a:p>
          <a:p>
            <a:pPr marL="0" indent="0" eaLnBrk="1" hangingPunct="1"/>
            <a:r>
              <a:rPr lang="tr-TR" sz="2400" dirty="0">
                <a:latin typeface="Arial" charset="0"/>
                <a:cs typeface="Arial" charset="0"/>
              </a:rPr>
              <a:t>Örnek alınması (bekleme süresi, </a:t>
            </a:r>
            <a:r>
              <a:rPr lang="tr-TR" sz="2400" dirty="0" err="1">
                <a:latin typeface="Arial" charset="0"/>
                <a:cs typeface="Arial" charset="0"/>
              </a:rPr>
              <a:t>antikoagülanların</a:t>
            </a:r>
            <a:r>
              <a:rPr lang="tr-TR" sz="2400" dirty="0">
                <a:latin typeface="Arial" charset="0"/>
                <a:cs typeface="Arial" charset="0"/>
              </a:rPr>
              <a:t> etkileri ve </a:t>
            </a:r>
            <a:r>
              <a:rPr lang="tr-TR" sz="2400" dirty="0" err="1">
                <a:latin typeface="Arial" charset="0"/>
                <a:cs typeface="Arial" charset="0"/>
              </a:rPr>
              <a:t>endojen</a:t>
            </a:r>
            <a:r>
              <a:rPr lang="tr-TR" sz="2400" dirty="0">
                <a:latin typeface="Arial" charset="0"/>
                <a:cs typeface="Arial" charset="0"/>
              </a:rPr>
              <a:t> </a:t>
            </a:r>
            <a:r>
              <a:rPr lang="tr-TR" sz="2400" dirty="0" err="1">
                <a:latin typeface="Arial" charset="0"/>
                <a:cs typeface="Arial" charset="0"/>
              </a:rPr>
              <a:t>interferans</a:t>
            </a:r>
            <a:r>
              <a:rPr lang="tr-TR" sz="2400" dirty="0">
                <a:latin typeface="Arial" charset="0"/>
                <a:cs typeface="Arial" charset="0"/>
              </a:rPr>
              <a:t>) </a:t>
            </a:r>
          </a:p>
          <a:p>
            <a:pPr marL="0" indent="0" eaLnBrk="1" hangingPunct="1"/>
            <a:r>
              <a:rPr lang="tr-TR" sz="2400" dirty="0" err="1">
                <a:latin typeface="Arial" charset="0"/>
                <a:cs typeface="Arial" charset="0"/>
              </a:rPr>
              <a:t>EDTA’ya</a:t>
            </a:r>
            <a:r>
              <a:rPr lang="tr-TR" sz="2400" dirty="0">
                <a:latin typeface="Arial" charset="0"/>
                <a:cs typeface="Arial" charset="0"/>
              </a:rPr>
              <a:t>  bağlı </a:t>
            </a:r>
            <a:r>
              <a:rPr lang="tr-TR" sz="2400" u="sng" dirty="0" err="1">
                <a:latin typeface="Arial" charset="0"/>
                <a:cs typeface="Arial" charset="0"/>
              </a:rPr>
              <a:t>psödotrombositopeni</a:t>
            </a:r>
            <a:r>
              <a:rPr lang="tr-TR" sz="2400" dirty="0">
                <a:latin typeface="Arial" charset="0"/>
                <a:cs typeface="Arial" charset="0"/>
              </a:rPr>
              <a:t> </a:t>
            </a:r>
          </a:p>
          <a:p>
            <a:pPr marL="0" indent="0" eaLnBrk="1" hangingPunct="1"/>
            <a:r>
              <a:rPr lang="tr-TR" sz="2400" dirty="0" err="1">
                <a:latin typeface="Arial" charset="0"/>
                <a:cs typeface="Arial" charset="0"/>
              </a:rPr>
              <a:t>Trombosit</a:t>
            </a:r>
            <a:r>
              <a:rPr lang="tr-TR" sz="2400" dirty="0">
                <a:latin typeface="Arial" charset="0"/>
                <a:cs typeface="Arial" charset="0"/>
              </a:rPr>
              <a:t> </a:t>
            </a:r>
            <a:r>
              <a:rPr lang="tr-TR" sz="2400" u="sng" dirty="0" err="1">
                <a:latin typeface="Arial" charset="0"/>
                <a:cs typeface="Arial" charset="0"/>
              </a:rPr>
              <a:t>satellitizmi</a:t>
            </a:r>
            <a:r>
              <a:rPr lang="tr-TR" sz="2400" dirty="0">
                <a:latin typeface="Arial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35877040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Analiz Yöntemleri  (1)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792162" y="1803685"/>
            <a:ext cx="7570787" cy="4289611"/>
          </a:xfrm>
        </p:spPr>
        <p:txBody>
          <a:bodyPr>
            <a:normAutofit/>
          </a:bodyPr>
          <a:lstStyle/>
          <a:p>
            <a:r>
              <a:rPr lang="tr-TR" sz="2800" b="1" u="sng" dirty="0">
                <a:latin typeface="Arial" pitchFamily="34" charset="0"/>
                <a:cs typeface="Arial" pitchFamily="34" charset="0"/>
              </a:rPr>
              <a:t>Empedans yöntemi:</a:t>
            </a:r>
            <a:r>
              <a:rPr lang="tr-TR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Hücreler dar bir aralıktan geçerlerken doğru akımda meydana getirdikleri empedans (elektrik direnci) değişimi ile sayı ve büyüklükleri belirlenir. Voltaj değişiklikleri hücre büyüklüğü ile doğru orantılıdır. </a:t>
            </a:r>
          </a:p>
        </p:txBody>
      </p:sp>
    </p:spTree>
    <p:extLst>
      <p:ext uri="{BB962C8B-B14F-4D97-AF65-F5344CB8AC3E}">
        <p14:creationId xmlns="" xmlns:p14="http://schemas.microsoft.com/office/powerpoint/2010/main" val="31555016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/>
          <p:cNvSpPr>
            <a:spLocks noChangeArrowheads="1"/>
          </p:cNvSpPr>
          <p:nvPr/>
        </p:nvSpPr>
        <p:spPr bwMode="auto">
          <a:xfrm>
            <a:off x="6629400" y="4237038"/>
            <a:ext cx="2286000" cy="2011362"/>
          </a:xfrm>
          <a:prstGeom prst="bevel">
            <a:avLst>
              <a:gd name="adj" fmla="val 12500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3" name="Oval 3"/>
          <p:cNvSpPr>
            <a:spLocks noChangeArrowheads="1"/>
          </p:cNvSpPr>
          <p:nvPr/>
        </p:nvSpPr>
        <p:spPr bwMode="auto">
          <a:xfrm>
            <a:off x="2057400" y="2593975"/>
            <a:ext cx="3810000" cy="1978025"/>
          </a:xfrm>
          <a:prstGeom prst="ellips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838200" y="5105400"/>
            <a:ext cx="1981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tr-TR" sz="1800">
                <a:latin typeface="Arial" charset="0"/>
              </a:rPr>
              <a:t>Algılama Bölgesi</a:t>
            </a:r>
            <a:endParaRPr lang="en-GB" sz="1800">
              <a:latin typeface="Arial" charset="0"/>
            </a:endParaRPr>
          </a:p>
        </p:txBody>
      </p:sp>
      <p:sp>
        <p:nvSpPr>
          <p:cNvPr id="46085" name="Line 5"/>
          <p:cNvSpPr>
            <a:spLocks noChangeShapeType="1"/>
          </p:cNvSpPr>
          <p:nvPr/>
        </p:nvSpPr>
        <p:spPr bwMode="auto">
          <a:xfrm flipV="1">
            <a:off x="1600200" y="4343400"/>
            <a:ext cx="7620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6" name="Text Box 6"/>
          <p:cNvSpPr txBox="1">
            <a:spLocks noChangeArrowheads="1"/>
          </p:cNvSpPr>
          <p:nvPr/>
        </p:nvSpPr>
        <p:spPr bwMode="auto">
          <a:xfrm>
            <a:off x="304800" y="1981200"/>
            <a:ext cx="1752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tr-TR" sz="1800">
                <a:latin typeface="Arial" charset="0"/>
              </a:rPr>
              <a:t>Kırmızı Küre</a:t>
            </a:r>
            <a:endParaRPr lang="en-GB" sz="1800">
              <a:latin typeface="Arial" charset="0"/>
            </a:endParaRPr>
          </a:p>
        </p:txBody>
      </p:sp>
      <p:sp>
        <p:nvSpPr>
          <p:cNvPr id="46087" name="Line 7"/>
          <p:cNvSpPr>
            <a:spLocks noChangeShapeType="1"/>
          </p:cNvSpPr>
          <p:nvPr/>
        </p:nvSpPr>
        <p:spPr bwMode="auto">
          <a:xfrm flipH="1">
            <a:off x="990600" y="2362200"/>
            <a:ext cx="1524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8" name="Rectangle 8"/>
          <p:cNvSpPr>
            <a:spLocks noChangeArrowheads="1"/>
          </p:cNvSpPr>
          <p:nvPr/>
        </p:nvSpPr>
        <p:spPr bwMode="auto">
          <a:xfrm>
            <a:off x="152400" y="152400"/>
            <a:ext cx="8763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lnSpc>
                <a:spcPct val="85000"/>
              </a:lnSpc>
            </a:pPr>
            <a:r>
              <a:rPr lang="tr-TR" sz="4800" b="1" dirty="0">
                <a:solidFill>
                  <a:srgbClr val="0000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/>
              </a:rPr>
              <a:t>Empedans Yöntemi</a:t>
            </a:r>
            <a:endParaRPr lang="en-GB" sz="4800" b="1" dirty="0">
              <a:solidFill>
                <a:srgbClr val="00009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/>
              <a:cs typeface="Arial"/>
            </a:endParaRPr>
          </a:p>
        </p:txBody>
      </p:sp>
      <p:sp>
        <p:nvSpPr>
          <p:cNvPr id="46089" name="Text Box 9"/>
          <p:cNvSpPr txBox="1">
            <a:spLocks noChangeArrowheads="1"/>
          </p:cNvSpPr>
          <p:nvPr/>
        </p:nvSpPr>
        <p:spPr bwMode="auto">
          <a:xfrm>
            <a:off x="7010400" y="6121400"/>
            <a:ext cx="1606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GB" sz="1800" b="1">
                <a:solidFill>
                  <a:schemeClr val="bg1"/>
                </a:solidFill>
                <a:latin typeface="Arial" charset="0"/>
              </a:rPr>
              <a:t>Oscilloscope</a:t>
            </a:r>
          </a:p>
        </p:txBody>
      </p:sp>
      <p:sp>
        <p:nvSpPr>
          <p:cNvPr id="46090" name="Rectangle 10" descr="Light upward diagonal"/>
          <p:cNvSpPr>
            <a:spLocks noChangeArrowheads="1"/>
          </p:cNvSpPr>
          <p:nvPr/>
        </p:nvSpPr>
        <p:spPr bwMode="auto">
          <a:xfrm>
            <a:off x="2895600" y="4419600"/>
            <a:ext cx="2133600" cy="1371600"/>
          </a:xfrm>
          <a:prstGeom prst="rect">
            <a:avLst/>
          </a:prstGeom>
          <a:pattFill prst="ltUpDiag">
            <a:fgClr>
              <a:schemeClr val="tx1"/>
            </a:fgClr>
            <a:bgClr>
              <a:srgbClr val="FFFFFF"/>
            </a:bgClr>
          </a:patt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1" name="Rectangle 11" descr="Light upward diagonal"/>
          <p:cNvSpPr>
            <a:spLocks noChangeArrowheads="1"/>
          </p:cNvSpPr>
          <p:nvPr/>
        </p:nvSpPr>
        <p:spPr bwMode="auto">
          <a:xfrm>
            <a:off x="2895600" y="1365250"/>
            <a:ext cx="2133600" cy="1371600"/>
          </a:xfrm>
          <a:prstGeom prst="rect">
            <a:avLst/>
          </a:prstGeom>
          <a:pattFill prst="ltUpDiag">
            <a:fgClr>
              <a:schemeClr val="tx1"/>
            </a:fgClr>
            <a:bgClr>
              <a:srgbClr val="FFFFFF"/>
            </a:bgClr>
          </a:patt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102" name="Rectangle 22"/>
          <p:cNvSpPr>
            <a:spLocks noGrp="1" noChangeArrowheads="1"/>
          </p:cNvSpPr>
          <p:nvPr>
            <p:ph type="title"/>
          </p:nvPr>
        </p:nvSpPr>
        <p:spPr>
          <a:xfrm>
            <a:off x="5791200" y="1600200"/>
            <a:ext cx="3276600" cy="12192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>
            <a:normAutofit fontScale="90000"/>
          </a:bodyPr>
          <a:lstStyle/>
          <a:p>
            <a:r>
              <a:rPr lang="tr-TR" sz="36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Bir Kırmızı Kürenin İlerleyişi</a:t>
            </a:r>
            <a:endParaRPr lang="en-GB" sz="36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46092" name="Picture 12" descr="rbc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9763" y="3200400"/>
            <a:ext cx="579437" cy="609600"/>
          </a:xfrm>
          <a:noFill/>
          <a:ln/>
        </p:spPr>
      </p:pic>
      <p:pic>
        <p:nvPicPr>
          <p:cNvPr id="46093" name="Picture 13" descr="rbc1-transpar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278188"/>
            <a:ext cx="635000" cy="455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6094" name="Picture 14" descr="rbc1-transparent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3588" y="3278188"/>
            <a:ext cx="430212" cy="430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6095" name="Picture 15" descr="rbc1-transparent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5425" y="3354388"/>
            <a:ext cx="307975" cy="30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6096" name="Rectangle 16" descr="Dotted grid"/>
          <p:cNvSpPr>
            <a:spLocks noChangeArrowheads="1"/>
          </p:cNvSpPr>
          <p:nvPr/>
        </p:nvSpPr>
        <p:spPr bwMode="auto">
          <a:xfrm>
            <a:off x="6858000" y="4495800"/>
            <a:ext cx="1828800" cy="1447800"/>
          </a:xfrm>
          <a:prstGeom prst="rect">
            <a:avLst/>
          </a:prstGeom>
          <a:pattFill prst="dotGrid">
            <a:fgClr>
              <a:srgbClr val="0033CC"/>
            </a:fgClr>
            <a:bgClr>
              <a:srgbClr val="99CCFF"/>
            </a:bgClr>
          </a:patt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7" name="Freeform 17"/>
          <p:cNvSpPr>
            <a:spLocks/>
          </p:cNvSpPr>
          <p:nvPr/>
        </p:nvSpPr>
        <p:spPr bwMode="auto">
          <a:xfrm>
            <a:off x="7620000" y="4572000"/>
            <a:ext cx="304800" cy="1371600"/>
          </a:xfrm>
          <a:custGeom>
            <a:avLst/>
            <a:gdLst>
              <a:gd name="T0" fmla="*/ 0 w 384"/>
              <a:gd name="T1" fmla="*/ 912 h 912"/>
              <a:gd name="T2" fmla="*/ 192 w 384"/>
              <a:gd name="T3" fmla="*/ 0 h 912"/>
              <a:gd name="T4" fmla="*/ 384 w 384"/>
              <a:gd name="T5" fmla="*/ 912 h 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4" h="912">
                <a:moveTo>
                  <a:pt x="0" y="912"/>
                </a:moveTo>
                <a:cubicBezTo>
                  <a:pt x="64" y="456"/>
                  <a:pt x="128" y="0"/>
                  <a:pt x="192" y="0"/>
                </a:cubicBezTo>
                <a:cubicBezTo>
                  <a:pt x="256" y="0"/>
                  <a:pt x="352" y="760"/>
                  <a:pt x="384" y="912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8" name="Freeform 18"/>
          <p:cNvSpPr>
            <a:spLocks/>
          </p:cNvSpPr>
          <p:nvPr/>
        </p:nvSpPr>
        <p:spPr bwMode="auto">
          <a:xfrm>
            <a:off x="7620000" y="4953000"/>
            <a:ext cx="304800" cy="1011238"/>
          </a:xfrm>
          <a:custGeom>
            <a:avLst/>
            <a:gdLst>
              <a:gd name="T0" fmla="*/ 0 w 384"/>
              <a:gd name="T1" fmla="*/ 912 h 912"/>
              <a:gd name="T2" fmla="*/ 192 w 384"/>
              <a:gd name="T3" fmla="*/ 0 h 912"/>
              <a:gd name="T4" fmla="*/ 384 w 384"/>
              <a:gd name="T5" fmla="*/ 912 h 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4" h="912">
                <a:moveTo>
                  <a:pt x="0" y="912"/>
                </a:moveTo>
                <a:cubicBezTo>
                  <a:pt x="64" y="456"/>
                  <a:pt x="128" y="0"/>
                  <a:pt x="192" y="0"/>
                </a:cubicBezTo>
                <a:cubicBezTo>
                  <a:pt x="256" y="0"/>
                  <a:pt x="352" y="760"/>
                  <a:pt x="384" y="912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9" name="Freeform 19"/>
          <p:cNvSpPr>
            <a:spLocks/>
          </p:cNvSpPr>
          <p:nvPr/>
        </p:nvSpPr>
        <p:spPr bwMode="auto">
          <a:xfrm>
            <a:off x="7620000" y="5257800"/>
            <a:ext cx="304800" cy="722313"/>
          </a:xfrm>
          <a:custGeom>
            <a:avLst/>
            <a:gdLst>
              <a:gd name="T0" fmla="*/ 0 w 384"/>
              <a:gd name="T1" fmla="*/ 912 h 912"/>
              <a:gd name="T2" fmla="*/ 192 w 384"/>
              <a:gd name="T3" fmla="*/ 0 h 912"/>
              <a:gd name="T4" fmla="*/ 384 w 384"/>
              <a:gd name="T5" fmla="*/ 912 h 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4" h="912">
                <a:moveTo>
                  <a:pt x="0" y="912"/>
                </a:moveTo>
                <a:cubicBezTo>
                  <a:pt x="64" y="456"/>
                  <a:pt x="128" y="0"/>
                  <a:pt x="192" y="0"/>
                </a:cubicBezTo>
                <a:cubicBezTo>
                  <a:pt x="256" y="0"/>
                  <a:pt x="352" y="760"/>
                  <a:pt x="384" y="912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100" name="Rectangle 20"/>
          <p:cNvSpPr>
            <a:spLocks noChangeArrowheads="1"/>
          </p:cNvSpPr>
          <p:nvPr/>
        </p:nvSpPr>
        <p:spPr bwMode="auto">
          <a:xfrm>
            <a:off x="6629400" y="5943600"/>
            <a:ext cx="2286000" cy="9144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101" name="Text Box 21"/>
          <p:cNvSpPr txBox="1">
            <a:spLocks noChangeArrowheads="1"/>
          </p:cNvSpPr>
          <p:nvPr/>
        </p:nvSpPr>
        <p:spPr bwMode="auto">
          <a:xfrm>
            <a:off x="7010400" y="6248400"/>
            <a:ext cx="1606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GB" sz="1800" b="1">
                <a:solidFill>
                  <a:schemeClr val="bg1"/>
                </a:solidFill>
                <a:latin typeface="Arial" charset="0"/>
              </a:rPr>
              <a:t>Oscilloscope</a:t>
            </a:r>
          </a:p>
        </p:txBody>
      </p:sp>
    </p:spTree>
    <p:extLst>
      <p:ext uri="{BB962C8B-B14F-4D97-AF65-F5344CB8AC3E}">
        <p14:creationId xmlns="" xmlns:p14="http://schemas.microsoft.com/office/powerpoint/2010/main" val="37093957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4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"/>
                                            </p:cond>
                                          </p:stCondLst>
                                        </p:cTn>
                                        <p:tgtEl>
                                          <p:spTgt spid="4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6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6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4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6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46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60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60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"/>
                                            </p:cond>
                                          </p:stCondLst>
                                        </p:cTn>
                                        <p:tgtEl>
                                          <p:spTgt spid="46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6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6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0"/>
                                            </p:cond>
                                          </p:stCondLst>
                                        </p:cTn>
                                        <p:tgtEl>
                                          <p:spTgt spid="46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97" grpId="0" animBg="1"/>
      <p:bldP spid="46098" grpId="0" animBg="1"/>
      <p:bldP spid="4609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533400"/>
            <a:ext cx="8784976" cy="1143000"/>
          </a:xfrm>
        </p:spPr>
        <p:txBody>
          <a:bodyPr>
            <a:noAutofit/>
          </a:bodyPr>
          <a:lstStyle/>
          <a:p>
            <a:r>
              <a:rPr lang="tr-TR" sz="4000" b="1" dirty="0" err="1">
                <a:solidFill>
                  <a:srgbClr val="0000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/>
              </a:rPr>
              <a:t>Trombositlerin</a:t>
            </a:r>
            <a:r>
              <a:rPr lang="tr-TR" sz="4000" b="1" dirty="0">
                <a:solidFill>
                  <a:srgbClr val="0000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/>
              </a:rPr>
              <a:t> </a:t>
            </a:r>
            <a:br>
              <a:rPr lang="tr-TR" sz="4000" b="1" dirty="0">
                <a:solidFill>
                  <a:srgbClr val="0000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/>
              </a:rPr>
            </a:br>
            <a:r>
              <a:rPr lang="tr-TR" sz="4000" b="1" dirty="0">
                <a:solidFill>
                  <a:srgbClr val="0000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/>
              </a:rPr>
              <a:t>Eritrositlerin Arasından Seçilmesi</a:t>
            </a:r>
            <a:endParaRPr lang="en-GB" sz="4000" b="1" dirty="0">
              <a:solidFill>
                <a:srgbClr val="00009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/>
              <a:cs typeface="Arial"/>
            </a:endParaRPr>
          </a:p>
        </p:txBody>
      </p:sp>
      <p:pic>
        <p:nvPicPr>
          <p:cNvPr id="47107" name="Picture 3" descr="rbc1-transparent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800600"/>
            <a:ext cx="430213" cy="430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7108" name="Picture 4" descr="rbc1-transparent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4876800"/>
            <a:ext cx="307975" cy="30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7109" name="Picture 5" descr="RBC-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338" y="4572000"/>
            <a:ext cx="627062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7110" name="Picture 6" descr="platelets-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984750"/>
            <a:ext cx="228600" cy="20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7111" name="Freeform 7"/>
          <p:cNvSpPr>
            <a:spLocks/>
          </p:cNvSpPr>
          <p:nvPr/>
        </p:nvSpPr>
        <p:spPr bwMode="auto">
          <a:xfrm>
            <a:off x="1143000" y="2286000"/>
            <a:ext cx="457200" cy="2133600"/>
          </a:xfrm>
          <a:custGeom>
            <a:avLst/>
            <a:gdLst>
              <a:gd name="T0" fmla="*/ 0 w 384"/>
              <a:gd name="T1" fmla="*/ 912 h 912"/>
              <a:gd name="T2" fmla="*/ 192 w 384"/>
              <a:gd name="T3" fmla="*/ 0 h 912"/>
              <a:gd name="T4" fmla="*/ 384 w 384"/>
              <a:gd name="T5" fmla="*/ 912 h 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4" h="912">
                <a:moveTo>
                  <a:pt x="0" y="912"/>
                </a:moveTo>
                <a:cubicBezTo>
                  <a:pt x="64" y="456"/>
                  <a:pt x="128" y="0"/>
                  <a:pt x="192" y="0"/>
                </a:cubicBezTo>
                <a:cubicBezTo>
                  <a:pt x="256" y="0"/>
                  <a:pt x="352" y="760"/>
                  <a:pt x="384" y="912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2" name="Freeform 8"/>
          <p:cNvSpPr>
            <a:spLocks/>
          </p:cNvSpPr>
          <p:nvPr/>
        </p:nvSpPr>
        <p:spPr bwMode="auto">
          <a:xfrm>
            <a:off x="1984375" y="2994025"/>
            <a:ext cx="377825" cy="1425575"/>
          </a:xfrm>
          <a:custGeom>
            <a:avLst/>
            <a:gdLst>
              <a:gd name="T0" fmla="*/ 0 w 384"/>
              <a:gd name="T1" fmla="*/ 912 h 912"/>
              <a:gd name="T2" fmla="*/ 192 w 384"/>
              <a:gd name="T3" fmla="*/ 0 h 912"/>
              <a:gd name="T4" fmla="*/ 384 w 384"/>
              <a:gd name="T5" fmla="*/ 912 h 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4" h="912">
                <a:moveTo>
                  <a:pt x="0" y="912"/>
                </a:moveTo>
                <a:cubicBezTo>
                  <a:pt x="64" y="456"/>
                  <a:pt x="128" y="0"/>
                  <a:pt x="192" y="0"/>
                </a:cubicBezTo>
                <a:cubicBezTo>
                  <a:pt x="256" y="0"/>
                  <a:pt x="352" y="760"/>
                  <a:pt x="384" y="912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3" name="Freeform 9"/>
          <p:cNvSpPr>
            <a:spLocks/>
          </p:cNvSpPr>
          <p:nvPr/>
        </p:nvSpPr>
        <p:spPr bwMode="auto">
          <a:xfrm>
            <a:off x="2693988" y="3382963"/>
            <a:ext cx="296862" cy="1036637"/>
          </a:xfrm>
          <a:custGeom>
            <a:avLst/>
            <a:gdLst>
              <a:gd name="T0" fmla="*/ 0 w 384"/>
              <a:gd name="T1" fmla="*/ 912 h 912"/>
              <a:gd name="T2" fmla="*/ 192 w 384"/>
              <a:gd name="T3" fmla="*/ 0 h 912"/>
              <a:gd name="T4" fmla="*/ 384 w 384"/>
              <a:gd name="T5" fmla="*/ 912 h 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4" h="912">
                <a:moveTo>
                  <a:pt x="0" y="912"/>
                </a:moveTo>
                <a:cubicBezTo>
                  <a:pt x="64" y="456"/>
                  <a:pt x="128" y="0"/>
                  <a:pt x="192" y="0"/>
                </a:cubicBezTo>
                <a:cubicBezTo>
                  <a:pt x="256" y="0"/>
                  <a:pt x="352" y="760"/>
                  <a:pt x="384" y="912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4" name="Freeform 10"/>
          <p:cNvSpPr>
            <a:spLocks/>
          </p:cNvSpPr>
          <p:nvPr/>
        </p:nvSpPr>
        <p:spPr bwMode="auto">
          <a:xfrm>
            <a:off x="3316288" y="4114800"/>
            <a:ext cx="74612" cy="304800"/>
          </a:xfrm>
          <a:custGeom>
            <a:avLst/>
            <a:gdLst>
              <a:gd name="T0" fmla="*/ 0 w 384"/>
              <a:gd name="T1" fmla="*/ 912 h 912"/>
              <a:gd name="T2" fmla="*/ 192 w 384"/>
              <a:gd name="T3" fmla="*/ 0 h 912"/>
              <a:gd name="T4" fmla="*/ 384 w 384"/>
              <a:gd name="T5" fmla="*/ 912 h 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4" h="912">
                <a:moveTo>
                  <a:pt x="0" y="912"/>
                </a:moveTo>
                <a:cubicBezTo>
                  <a:pt x="64" y="456"/>
                  <a:pt x="128" y="0"/>
                  <a:pt x="192" y="0"/>
                </a:cubicBezTo>
                <a:cubicBezTo>
                  <a:pt x="256" y="0"/>
                  <a:pt x="352" y="760"/>
                  <a:pt x="384" y="912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5" name="Line 11"/>
          <p:cNvSpPr>
            <a:spLocks noChangeShapeType="1"/>
          </p:cNvSpPr>
          <p:nvPr/>
        </p:nvSpPr>
        <p:spPr bwMode="auto">
          <a:xfrm>
            <a:off x="381000" y="4038600"/>
            <a:ext cx="662940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6" name="Line 12"/>
          <p:cNvSpPr>
            <a:spLocks noChangeShapeType="1"/>
          </p:cNvSpPr>
          <p:nvPr/>
        </p:nvSpPr>
        <p:spPr bwMode="auto">
          <a:xfrm>
            <a:off x="381000" y="4343400"/>
            <a:ext cx="662940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7" name="Line 13"/>
          <p:cNvSpPr>
            <a:spLocks noChangeShapeType="1"/>
          </p:cNvSpPr>
          <p:nvPr/>
        </p:nvSpPr>
        <p:spPr bwMode="auto">
          <a:xfrm>
            <a:off x="381000" y="4267200"/>
            <a:ext cx="662940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8" name="Text Box 14"/>
          <p:cNvSpPr txBox="1">
            <a:spLocks noChangeArrowheads="1"/>
          </p:cNvSpPr>
          <p:nvPr/>
        </p:nvSpPr>
        <p:spPr bwMode="auto">
          <a:xfrm>
            <a:off x="7185025" y="2895600"/>
            <a:ext cx="663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GB" sz="2000">
                <a:latin typeface="Arial" charset="0"/>
              </a:rPr>
              <a:t>20 fl</a:t>
            </a:r>
          </a:p>
        </p:txBody>
      </p:sp>
      <p:sp>
        <p:nvSpPr>
          <p:cNvPr id="47119" name="Text Box 15"/>
          <p:cNvSpPr txBox="1">
            <a:spLocks noChangeArrowheads="1"/>
          </p:cNvSpPr>
          <p:nvPr/>
        </p:nvSpPr>
        <p:spPr bwMode="auto">
          <a:xfrm>
            <a:off x="7559675" y="3505200"/>
            <a:ext cx="522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GB" sz="2000">
                <a:latin typeface="Arial" charset="0"/>
              </a:rPr>
              <a:t>2 fl</a:t>
            </a:r>
          </a:p>
        </p:txBody>
      </p:sp>
      <p:sp>
        <p:nvSpPr>
          <p:cNvPr id="47120" name="Text Box 16"/>
          <p:cNvSpPr txBox="1">
            <a:spLocks noChangeArrowheads="1"/>
          </p:cNvSpPr>
          <p:nvPr/>
        </p:nvSpPr>
        <p:spPr bwMode="auto">
          <a:xfrm>
            <a:off x="7253288" y="4479925"/>
            <a:ext cx="1101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tr-TR" sz="2000">
                <a:latin typeface="Arial" charset="0"/>
              </a:rPr>
              <a:t>Ana Hat</a:t>
            </a:r>
            <a:endParaRPr lang="en-GB" sz="2000">
              <a:latin typeface="Arial" charset="0"/>
            </a:endParaRPr>
          </a:p>
        </p:txBody>
      </p:sp>
      <p:sp>
        <p:nvSpPr>
          <p:cNvPr id="47121" name="Line 17"/>
          <p:cNvSpPr>
            <a:spLocks noChangeShapeType="1"/>
          </p:cNvSpPr>
          <p:nvPr/>
        </p:nvSpPr>
        <p:spPr bwMode="auto">
          <a:xfrm flipH="1">
            <a:off x="6705600" y="3124200"/>
            <a:ext cx="5334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22" name="Line 18"/>
          <p:cNvSpPr>
            <a:spLocks noChangeShapeType="1"/>
          </p:cNvSpPr>
          <p:nvPr/>
        </p:nvSpPr>
        <p:spPr bwMode="auto">
          <a:xfrm flipH="1">
            <a:off x="7010400" y="3733800"/>
            <a:ext cx="609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23" name="Line 19"/>
          <p:cNvSpPr>
            <a:spLocks noChangeShapeType="1"/>
          </p:cNvSpPr>
          <p:nvPr/>
        </p:nvSpPr>
        <p:spPr bwMode="auto">
          <a:xfrm flipH="1" flipV="1">
            <a:off x="6096000" y="4343400"/>
            <a:ext cx="1143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24" name="Text Box 20"/>
          <p:cNvSpPr txBox="1">
            <a:spLocks noChangeArrowheads="1"/>
          </p:cNvSpPr>
          <p:nvPr/>
        </p:nvSpPr>
        <p:spPr bwMode="auto">
          <a:xfrm>
            <a:off x="1058863" y="5638800"/>
            <a:ext cx="23320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tr-TR" sz="2000">
                <a:latin typeface="Arial" charset="0"/>
              </a:rPr>
              <a:t>Değişik Büyüklükte</a:t>
            </a:r>
          </a:p>
          <a:p>
            <a:pPr algn="ctr" eaLnBrk="0" hangingPunct="0"/>
            <a:r>
              <a:rPr lang="tr-TR" sz="2000">
                <a:latin typeface="Arial" charset="0"/>
              </a:rPr>
              <a:t>Kırmızı Küreler</a:t>
            </a:r>
            <a:endParaRPr lang="en-GB" sz="2000">
              <a:latin typeface="Arial" charset="0"/>
            </a:endParaRPr>
          </a:p>
        </p:txBody>
      </p:sp>
      <p:sp>
        <p:nvSpPr>
          <p:cNvPr id="47125" name="Text Box 21"/>
          <p:cNvSpPr txBox="1">
            <a:spLocks noChangeArrowheads="1"/>
          </p:cNvSpPr>
          <p:nvPr/>
        </p:nvSpPr>
        <p:spPr bwMode="auto">
          <a:xfrm>
            <a:off x="3257550" y="5241925"/>
            <a:ext cx="1595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tr-TR" sz="2000">
                <a:latin typeface="Arial" charset="0"/>
              </a:rPr>
              <a:t>Trombositler</a:t>
            </a:r>
            <a:endParaRPr lang="en-GB" sz="2000">
              <a:latin typeface="Arial" charset="0"/>
            </a:endParaRPr>
          </a:p>
        </p:txBody>
      </p:sp>
      <p:sp>
        <p:nvSpPr>
          <p:cNvPr id="47126" name="Line 22"/>
          <p:cNvSpPr>
            <a:spLocks noChangeShapeType="1"/>
          </p:cNvSpPr>
          <p:nvPr/>
        </p:nvSpPr>
        <p:spPr bwMode="auto">
          <a:xfrm flipH="1" flipV="1">
            <a:off x="1524000" y="5334000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27" name="Line 23"/>
          <p:cNvSpPr>
            <a:spLocks noChangeShapeType="1"/>
          </p:cNvSpPr>
          <p:nvPr/>
        </p:nvSpPr>
        <p:spPr bwMode="auto">
          <a:xfrm flipV="1">
            <a:off x="2286000" y="5257800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28" name="Line 24"/>
          <p:cNvSpPr>
            <a:spLocks noChangeShapeType="1"/>
          </p:cNvSpPr>
          <p:nvPr/>
        </p:nvSpPr>
        <p:spPr bwMode="auto">
          <a:xfrm flipH="1" flipV="1">
            <a:off x="3505200" y="5105400"/>
            <a:ext cx="3810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107333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9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Analiz Yöntemleri  (2)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b="1" u="sng" dirty="0">
                <a:latin typeface="Arial" pitchFamily="34" charset="0"/>
                <a:cs typeface="Arial" pitchFamily="34" charset="0"/>
              </a:rPr>
              <a:t>Optik sistem</a:t>
            </a:r>
            <a:r>
              <a:rPr lang="tr-TR" sz="2800" b="1" dirty="0">
                <a:latin typeface="Arial" pitchFamily="34" charset="0"/>
                <a:cs typeface="Arial" pitchFamily="34" charset="0"/>
              </a:rPr>
              <a:t>: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Hücrelerin üzerine gelen lazer ışını değişik yönlere yansır. Dar açı ile meydana gelen yansımalar hücre büyüklüğü, geniş açı ile ortaya çıkanlar ise hücre yapısının (</a:t>
            </a:r>
            <a:r>
              <a:rPr lang="tr-TR" sz="2800" dirty="0" err="1">
                <a:latin typeface="Arial" pitchFamily="34" charset="0"/>
                <a:cs typeface="Arial" pitchFamily="34" charset="0"/>
              </a:rPr>
              <a:t>granülarite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 ve çekirdek yapısı) belirlenmesinde kullanılırlar. </a:t>
            </a:r>
          </a:p>
        </p:txBody>
      </p:sp>
    </p:spTree>
    <p:extLst>
      <p:ext uri="{BB962C8B-B14F-4D97-AF65-F5344CB8AC3E}">
        <p14:creationId xmlns="" xmlns:p14="http://schemas.microsoft.com/office/powerpoint/2010/main" val="7480185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000090"/>
                </a:solidFill>
              </a:rPr>
              <a:t>Optik Sistem</a:t>
            </a:r>
          </a:p>
        </p:txBody>
      </p:sp>
      <p:graphicFrame>
        <p:nvGraphicFramePr>
          <p:cNvPr id="49155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019025759"/>
              </p:ext>
            </p:extLst>
          </p:nvPr>
        </p:nvGraphicFramePr>
        <p:xfrm>
          <a:off x="2039938" y="2173288"/>
          <a:ext cx="5076825" cy="3467100"/>
        </p:xfrm>
        <a:graphic>
          <a:graphicData uri="http://schemas.openxmlformats.org/presentationml/2006/ole">
            <p:oleObj spid="_x0000_s3153" name="Bitmap Image" r:id="rId3" imgW="5076190" imgH="3467584" progId="PBrush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268519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5410" name="Object 2"/>
          <p:cNvGraphicFramePr>
            <a:graphicFrameLocks noChangeAspect="1"/>
          </p:cNvGraphicFramePr>
          <p:nvPr/>
        </p:nvGraphicFramePr>
        <p:xfrm>
          <a:off x="323850" y="333375"/>
          <a:ext cx="8496300" cy="5651500"/>
        </p:xfrm>
        <a:graphic>
          <a:graphicData uri="http://schemas.openxmlformats.org/presentationml/2006/ole">
            <p:oleObj spid="_x0000_s7246" name="Bit Eşlem Resmi" r:id="rId3" imgW="7676190" imgH="5106113" progId="PBrush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34035290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 err="1">
                <a:solidFill>
                  <a:srgbClr val="FF0000"/>
                </a:solidFill>
                <a:latin typeface="Arial"/>
                <a:cs typeface="Arial"/>
              </a:rPr>
              <a:t>Eritrositler</a:t>
            </a:r>
            <a:endParaRPr lang="en-US" sz="48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92163" y="1761565"/>
            <a:ext cx="5868070" cy="4289611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sz="2400" dirty="0">
                <a:solidFill>
                  <a:srgbClr val="002060"/>
                </a:solidFill>
                <a:latin typeface="Arial" charset="0"/>
              </a:rPr>
              <a:t>Miktarı cinsiyet ve rakıma göre değişir.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sz="2400" b="1" dirty="0">
                <a:solidFill>
                  <a:srgbClr val="002060"/>
                </a:solidFill>
                <a:latin typeface="Arial" charset="0"/>
              </a:rPr>
              <a:t>Normal değerleri: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sz="2200" dirty="0" err="1">
                <a:solidFill>
                  <a:srgbClr val="FF0000"/>
                </a:solidFill>
                <a:latin typeface="Arial" charset="0"/>
              </a:rPr>
              <a:t>Yenidoğan</a:t>
            </a:r>
            <a:r>
              <a:rPr lang="tr-TR" sz="2200" dirty="0">
                <a:solidFill>
                  <a:srgbClr val="FF0000"/>
                </a:solidFill>
                <a:latin typeface="Arial" charset="0"/>
              </a:rPr>
              <a:t>: 4,1-6,1 milyon/mm3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sz="2200" dirty="0">
                <a:solidFill>
                  <a:srgbClr val="FF0000"/>
                </a:solidFill>
                <a:latin typeface="Arial" charset="0"/>
              </a:rPr>
              <a:t>Çocuklar 3,6-5,5 milyon/m3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tr-TR" sz="2200" dirty="0">
                <a:solidFill>
                  <a:srgbClr val="FF0000"/>
                </a:solidFill>
                <a:latin typeface="Arial" charset="0"/>
              </a:rPr>
              <a:t>Yetişkin erkek: 4,6-6,0 milyon/mm3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tr-TR" sz="2200" dirty="0">
                <a:solidFill>
                  <a:srgbClr val="FF0000"/>
                </a:solidFill>
                <a:latin typeface="Arial" charset="0"/>
              </a:rPr>
              <a:t>Yetişkin kadın: 4,2-5,0 milyon/mm3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tr-TR" sz="2400" dirty="0" err="1">
                <a:latin typeface="Arial" charset="0"/>
              </a:rPr>
              <a:t>Bikonkav</a:t>
            </a:r>
            <a:r>
              <a:rPr lang="tr-TR" sz="2400" dirty="0">
                <a:latin typeface="Arial" charset="0"/>
              </a:rPr>
              <a:t> yaklaşık 8 mikron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rgbClr val="990033"/>
              </a:buClr>
              <a:buFontTx/>
              <a:buChar char="•"/>
            </a:pPr>
            <a:r>
              <a:rPr lang="tr-TR" sz="2400" b="1" dirty="0">
                <a:solidFill>
                  <a:srgbClr val="002060"/>
                </a:solidFill>
                <a:latin typeface="Arial" charset="0"/>
              </a:rPr>
              <a:t>Fonksiyonu</a:t>
            </a:r>
            <a:r>
              <a:rPr lang="tr-TR" sz="2400" dirty="0">
                <a:solidFill>
                  <a:srgbClr val="002060"/>
                </a:solidFill>
                <a:latin typeface="Arial" charset="0"/>
              </a:rPr>
              <a:t>:  </a:t>
            </a:r>
          </a:p>
          <a:p>
            <a:pPr marL="685800" lvl="2" indent="0">
              <a:lnSpc>
                <a:spcPct val="90000"/>
              </a:lnSpc>
              <a:spcBef>
                <a:spcPct val="20000"/>
              </a:spcBef>
              <a:buClr>
                <a:srgbClr val="990033"/>
              </a:buClr>
            </a:pPr>
            <a:r>
              <a:rPr lang="tr-TR" sz="2200" dirty="0">
                <a:solidFill>
                  <a:srgbClr val="FF0000"/>
                </a:solidFill>
                <a:latin typeface="Arial" charset="0"/>
              </a:rPr>
              <a:t>Akciğer ve dokulara O2 taşıyan </a:t>
            </a:r>
            <a:r>
              <a:rPr lang="tr-TR" sz="2200" dirty="0" err="1">
                <a:solidFill>
                  <a:srgbClr val="FF0000"/>
                </a:solidFill>
                <a:latin typeface="Arial" charset="0"/>
              </a:rPr>
              <a:t>Hb</a:t>
            </a:r>
            <a:r>
              <a:rPr lang="tr-TR" sz="2200" dirty="0">
                <a:solidFill>
                  <a:srgbClr val="FF0000"/>
                </a:solidFill>
                <a:latin typeface="Arial" charset="0"/>
              </a:rPr>
              <a:t> içerir</a:t>
            </a:r>
          </a:p>
          <a:p>
            <a:pPr marL="692150" lvl="2" indent="0">
              <a:lnSpc>
                <a:spcPct val="90000"/>
              </a:lnSpc>
              <a:spcBef>
                <a:spcPct val="20000"/>
              </a:spcBef>
              <a:buClr>
                <a:srgbClr val="990033"/>
              </a:buClr>
            </a:pPr>
            <a:r>
              <a:rPr lang="tr-TR" sz="2200" dirty="0">
                <a:solidFill>
                  <a:srgbClr val="FF0000"/>
                </a:solidFill>
                <a:latin typeface="Arial" charset="0"/>
              </a:rPr>
              <a:t>Asit-baz dengesi sağlar</a:t>
            </a:r>
            <a:endParaRPr lang="tr-TR" sz="2800" dirty="0">
              <a:solidFill>
                <a:srgbClr val="FF0000"/>
              </a:solidFill>
              <a:latin typeface="Arial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rgbClr val="990033"/>
              </a:buClr>
              <a:buFontTx/>
              <a:buChar char="•"/>
            </a:pPr>
            <a:r>
              <a:rPr lang="tr-TR" sz="2400" b="1" dirty="0">
                <a:solidFill>
                  <a:srgbClr val="002060"/>
                </a:solidFill>
                <a:latin typeface="Arial" charset="0"/>
              </a:rPr>
              <a:t>Olgunlaşması: </a:t>
            </a:r>
            <a:r>
              <a:rPr lang="tr-TR" sz="2400" dirty="0">
                <a:solidFill>
                  <a:srgbClr val="002060"/>
                </a:solidFill>
                <a:latin typeface="Arial" charset="0"/>
              </a:rPr>
              <a:t>5-7 gün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rgbClr val="990033"/>
              </a:buClr>
              <a:buFontTx/>
              <a:buChar char="•"/>
            </a:pPr>
            <a:r>
              <a:rPr lang="tr-TR" sz="2400" b="1" dirty="0">
                <a:solidFill>
                  <a:srgbClr val="002060"/>
                </a:solidFill>
                <a:latin typeface="Arial" charset="0"/>
              </a:rPr>
              <a:t>Yaşam süresi: </a:t>
            </a:r>
            <a:r>
              <a:rPr lang="tr-TR" sz="2400" dirty="0">
                <a:latin typeface="Arial" charset="0"/>
              </a:rPr>
              <a:t>100-120 gündür.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rgbClr val="990033"/>
              </a:buClr>
              <a:buFontTx/>
              <a:buChar char="•"/>
            </a:pPr>
            <a:r>
              <a:rPr lang="tr-TR" sz="2400" dirty="0">
                <a:latin typeface="Arial" charset="0"/>
              </a:rPr>
              <a:t>Dolaşımda eritrositlerin % 1 i </a:t>
            </a:r>
            <a:r>
              <a:rPr lang="tr-TR" sz="2400" dirty="0" err="1">
                <a:latin typeface="Arial" charset="0"/>
              </a:rPr>
              <a:t>hergün</a:t>
            </a:r>
            <a:r>
              <a:rPr lang="tr-TR" sz="2400" dirty="0">
                <a:latin typeface="Arial" charset="0"/>
              </a:rPr>
              <a:t> yenilenir.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rgbClr val="990033"/>
              </a:buClr>
              <a:buFontTx/>
              <a:buChar char="•"/>
            </a:pPr>
            <a:r>
              <a:rPr lang="tr-TR" sz="2400" dirty="0">
                <a:latin typeface="Arial" charset="0"/>
              </a:rPr>
              <a:t>Kİ de 3 milyon/</a:t>
            </a:r>
            <a:r>
              <a:rPr lang="tr-TR" sz="2400" dirty="0" err="1">
                <a:latin typeface="Arial" charset="0"/>
              </a:rPr>
              <a:t>dk</a:t>
            </a:r>
            <a:r>
              <a:rPr lang="tr-TR" sz="2400" dirty="0">
                <a:latin typeface="Arial" charset="0"/>
              </a:rPr>
              <a:t> yeni eritrosit yapılır.</a:t>
            </a:r>
          </a:p>
          <a:p>
            <a:endParaRPr lang="tr-TR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200" y="2492896"/>
            <a:ext cx="2577567" cy="31409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219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 Kan Sayımının Önemi</a:t>
            </a:r>
            <a:endParaRPr lang="en-US" sz="4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Tam Kan sayımı (TKS) Nedir?</a:t>
            </a:r>
          </a:p>
          <a:p>
            <a:pPr lvl="1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Neden TKS?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TKS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daki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parametreler nedir?</a:t>
            </a:r>
          </a:p>
          <a:p>
            <a:pPr lvl="1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 parametreler bize neyi anlatır?</a:t>
            </a:r>
          </a:p>
          <a:p>
            <a:pPr lvl="1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 parametreler hastayı değerlendirmemiz ve bakımındaki yeri nedir?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4311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633379401"/>
              </p:ext>
            </p:extLst>
          </p:nvPr>
        </p:nvGraphicFramePr>
        <p:xfrm>
          <a:off x="152400" y="137160"/>
          <a:ext cx="8839200" cy="6659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411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5162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89345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791510">
                <a:tc gridSpan="3">
                  <a:txBody>
                    <a:bodyPr/>
                    <a:lstStyle/>
                    <a:p>
                      <a:pPr algn="ctr"/>
                      <a:r>
                        <a:rPr lang="tr-TR" sz="3200" dirty="0">
                          <a:solidFill>
                            <a:srgbClr val="FF0000"/>
                          </a:solidFill>
                        </a:rPr>
                        <a:t>Azaldığı</a:t>
                      </a:r>
                      <a:r>
                        <a:rPr lang="tr-TR" sz="3200" baseline="0" dirty="0">
                          <a:solidFill>
                            <a:srgbClr val="FF0000"/>
                          </a:solidFill>
                        </a:rPr>
                        <a:t> Durumlar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48546"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rgbClr val="002060"/>
                          </a:solidFill>
                        </a:rPr>
                        <a:t>Kan Kaybı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rgbClr val="002060"/>
                          </a:solidFill>
                        </a:rPr>
                        <a:t>Üretimde bozulma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rgbClr val="002060"/>
                          </a:solidFill>
                        </a:rPr>
                        <a:t>Yıkımda artış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419424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 err="1"/>
                        <a:t>Tra</a:t>
                      </a:r>
                      <a:r>
                        <a:rPr lang="tr-TR" dirty="0" err="1"/>
                        <a:t>vma</a:t>
                      </a:r>
                      <a:endParaRPr lang="en-US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dirty="0"/>
                        <a:t>Cerrahi</a:t>
                      </a:r>
                      <a:endParaRPr lang="en-US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GI</a:t>
                      </a:r>
                      <a:r>
                        <a:rPr lang="en-US" baseline="0" dirty="0"/>
                        <a:t> </a:t>
                      </a:r>
                      <a:r>
                        <a:rPr lang="tr-TR" baseline="0" dirty="0"/>
                        <a:t>kanama</a:t>
                      </a:r>
                      <a:endParaRPr lang="en-US" baseline="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aseline="0" dirty="0"/>
                        <a:t>Jinekolojik bozukluk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dirty="0"/>
                        <a:t>Saf </a:t>
                      </a:r>
                      <a:r>
                        <a:rPr lang="tr-TR" dirty="0" err="1"/>
                        <a:t>eritroid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aplazisi</a:t>
                      </a:r>
                      <a:endParaRPr lang="en-US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dirty="0" err="1"/>
                        <a:t>Pernisiyöz</a:t>
                      </a:r>
                      <a:r>
                        <a:rPr lang="tr-TR" dirty="0"/>
                        <a:t> anemi</a:t>
                      </a:r>
                      <a:endParaRPr lang="en-US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 err="1"/>
                        <a:t>Megaloblasti</a:t>
                      </a:r>
                      <a:r>
                        <a:rPr lang="tr-TR" dirty="0"/>
                        <a:t>k</a:t>
                      </a:r>
                      <a:r>
                        <a:rPr lang="tr-TR" baseline="0" dirty="0"/>
                        <a:t> anemi</a:t>
                      </a:r>
                      <a:endParaRPr lang="en-US" baseline="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aseline="0" dirty="0"/>
                        <a:t>Demir eksikliği anemisi</a:t>
                      </a:r>
                      <a:endParaRPr lang="en-US" baseline="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/>
                        <a:t>T</a:t>
                      </a:r>
                      <a:r>
                        <a:rPr lang="tr-TR" baseline="0" dirty="0" err="1"/>
                        <a:t>alasemi</a:t>
                      </a:r>
                      <a:endParaRPr lang="en-US" baseline="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aseline="0" dirty="0" err="1"/>
                        <a:t>Prematür</a:t>
                      </a:r>
                      <a:r>
                        <a:rPr lang="tr-TR" baseline="0" dirty="0"/>
                        <a:t> bebekte anemi</a:t>
                      </a:r>
                      <a:endParaRPr lang="en-US" baseline="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aseline="0" dirty="0"/>
                        <a:t>Kronik hastalık anemisi</a:t>
                      </a:r>
                      <a:endParaRPr lang="en-US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err="1"/>
                        <a:t>İnta</a:t>
                      </a:r>
                      <a:r>
                        <a:rPr lang="tr-TR" b="1" dirty="0"/>
                        <a:t>-</a:t>
                      </a:r>
                      <a:r>
                        <a:rPr lang="tr-TR" b="1" dirty="0" err="1"/>
                        <a:t>korpusküler</a:t>
                      </a:r>
                      <a:endParaRPr lang="en-US" b="1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0" dirty="0" err="1"/>
                        <a:t>Heredit</a:t>
                      </a:r>
                      <a:r>
                        <a:rPr lang="tr-TR" b="0" dirty="0"/>
                        <a:t>er </a:t>
                      </a:r>
                      <a:r>
                        <a:rPr lang="tr-TR" b="0" dirty="0" err="1"/>
                        <a:t>sferositoz</a:t>
                      </a:r>
                      <a:endParaRPr lang="en-US" b="0" dirty="0"/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tr-TR" b="0" baseline="0" dirty="0"/>
                        <a:t>Orak hücre anemisi</a:t>
                      </a:r>
                      <a:endParaRPr lang="en-US" b="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0" dirty="0" err="1"/>
                        <a:t>Abetalipoprot</a:t>
                      </a:r>
                      <a:r>
                        <a:rPr lang="tr-TR" b="0" dirty="0" err="1"/>
                        <a:t>einemş</a:t>
                      </a:r>
                      <a:endParaRPr lang="en-US" b="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0" dirty="0"/>
                        <a:t>G6PD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0" dirty="0" err="1"/>
                        <a:t>Pirüvat</a:t>
                      </a:r>
                      <a:r>
                        <a:rPr lang="tr-TR" b="0" baseline="0" dirty="0"/>
                        <a:t> </a:t>
                      </a:r>
                      <a:r>
                        <a:rPr lang="tr-TR" b="0" baseline="0" dirty="0" err="1"/>
                        <a:t>kinaz</a:t>
                      </a:r>
                      <a:r>
                        <a:rPr lang="tr-TR" b="0" baseline="0" dirty="0"/>
                        <a:t> eksikliği</a:t>
                      </a:r>
                      <a:endParaRPr lang="en-US" b="0" baseline="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0" baseline="0" dirty="0"/>
                        <a:t>P</a:t>
                      </a:r>
                      <a:r>
                        <a:rPr lang="tr-TR" b="0" baseline="0" dirty="0" err="1"/>
                        <a:t>aroksismal</a:t>
                      </a:r>
                      <a:r>
                        <a:rPr lang="tr-TR" b="0" baseline="0" dirty="0"/>
                        <a:t> </a:t>
                      </a:r>
                      <a:r>
                        <a:rPr lang="tr-TR" b="0" baseline="0" dirty="0" err="1"/>
                        <a:t>nokturnal</a:t>
                      </a:r>
                      <a:r>
                        <a:rPr lang="tr-TR" b="0" baseline="0" dirty="0"/>
                        <a:t> </a:t>
                      </a:r>
                      <a:r>
                        <a:rPr lang="tr-TR" b="0" baseline="0" dirty="0" err="1"/>
                        <a:t>hemoglobinüri</a:t>
                      </a:r>
                      <a:endParaRPr lang="en-US" b="0" baseline="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b="1" dirty="0"/>
                        <a:t>E</a:t>
                      </a:r>
                      <a:r>
                        <a:rPr lang="tr-TR" b="1" dirty="0" err="1"/>
                        <a:t>ktra</a:t>
                      </a:r>
                      <a:r>
                        <a:rPr lang="tr-TR" b="1" dirty="0"/>
                        <a:t>-</a:t>
                      </a:r>
                      <a:r>
                        <a:rPr lang="tr-TR" b="1" dirty="0" err="1"/>
                        <a:t>korpüsküler</a:t>
                      </a:r>
                      <a:endParaRPr lang="en-US" b="1" dirty="0"/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tr-TR" b="0" dirty="0" err="1"/>
                        <a:t>Otoimmün</a:t>
                      </a:r>
                      <a:endParaRPr lang="en-US" b="0" dirty="0"/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tr-TR" b="0" dirty="0"/>
                        <a:t>YD </a:t>
                      </a:r>
                      <a:r>
                        <a:rPr lang="tr-TR" b="0" dirty="0" err="1"/>
                        <a:t>nın</a:t>
                      </a:r>
                      <a:r>
                        <a:rPr lang="tr-TR" b="0" dirty="0"/>
                        <a:t> </a:t>
                      </a:r>
                      <a:r>
                        <a:rPr lang="tr-TR" b="0" dirty="0" err="1"/>
                        <a:t>hemolitik</a:t>
                      </a:r>
                      <a:r>
                        <a:rPr lang="tr-TR" b="0" dirty="0"/>
                        <a:t> hastalığı</a:t>
                      </a:r>
                      <a:endParaRPr lang="en-US" b="0" baseline="0" dirty="0"/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tr-TR" b="0" baseline="0" dirty="0"/>
                        <a:t>Yanlış kan transfüzyonu</a:t>
                      </a:r>
                      <a:endParaRPr lang="en-US" b="0" baseline="0" dirty="0"/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tr-TR" b="0" baseline="0" dirty="0" err="1"/>
                        <a:t>Mikroanjiyopatik</a:t>
                      </a:r>
                      <a:r>
                        <a:rPr lang="tr-TR" b="0" baseline="0" dirty="0"/>
                        <a:t> </a:t>
                      </a:r>
                      <a:r>
                        <a:rPr lang="tr-TR" b="0" baseline="0" dirty="0" err="1"/>
                        <a:t>hemolitik</a:t>
                      </a:r>
                      <a:r>
                        <a:rPr lang="tr-TR" b="0" baseline="0" dirty="0"/>
                        <a:t> anemiler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tr-TR" b="0" baseline="0" dirty="0"/>
                        <a:t>Enfeksiyonlar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06307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Arttığı Durumlar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Polisitemia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vera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Yüksek rakım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Kronik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obstruktif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akciğer hastalığı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Pulmoner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hipertansiyon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Hipoventilasyon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sendromu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Konjessif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kalp yetmezliği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Obstruktif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uyku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apne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sendromu</a:t>
            </a:r>
          </a:p>
        </p:txBody>
      </p:sp>
    </p:spTree>
    <p:extLst>
      <p:ext uri="{BB962C8B-B14F-4D97-AF65-F5344CB8AC3E}">
        <p14:creationId xmlns="" xmlns:p14="http://schemas.microsoft.com/office/powerpoint/2010/main" val="388941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5861A92-EE47-428E-BCD6-00B3E636E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Eritrosit İndeksleri (İndisleri)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44123DA-CE20-48BA-B6CF-80B2CF33F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Hemoglobin</a:t>
            </a:r>
          </a:p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Hematokrit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Ortalama Eritrosit hacmi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Ortalama Eritrosit hemoglobini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Ortalama Eritrosit Hemoglobin Konsantrasyonu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350ED96-B212-4C60-ADB2-DFE0F5299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7746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LENOVO\Downloads\heamoglobi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02" y="4929198"/>
            <a:ext cx="5572132" cy="16055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Hemoglobin&amp;Hematokrit</a:t>
            </a:r>
            <a:endParaRPr lang="en-US" sz="4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500" b="1" dirty="0">
                <a:solidFill>
                  <a:srgbClr val="FF6600"/>
                </a:solidFill>
                <a:latin typeface="Arial" charset="0"/>
              </a:rPr>
              <a:t>Hemoglobin :</a:t>
            </a:r>
            <a:r>
              <a:rPr lang="tr-TR" sz="4500" dirty="0">
                <a:solidFill>
                  <a:srgbClr val="FF6600"/>
                </a:solidFill>
                <a:latin typeface="Arial" charset="0"/>
              </a:rPr>
              <a:t> </a:t>
            </a:r>
            <a:endParaRPr lang="tr-TR" dirty="0">
              <a:solidFill>
                <a:srgbClr val="FFFF99"/>
              </a:solidFill>
              <a:latin typeface="Arial" charset="0"/>
            </a:endParaRPr>
          </a:p>
          <a:p>
            <a:pPr lvl="1"/>
            <a:r>
              <a:rPr lang="tr-TR" sz="2800" b="1" dirty="0">
                <a:latin typeface="Arial" charset="0"/>
              </a:rPr>
              <a:t>Erkek: 13,5 – 16,5 </a:t>
            </a:r>
            <a:r>
              <a:rPr lang="tr-TR" sz="2800" b="1" dirty="0" err="1">
                <a:latin typeface="Arial" charset="0"/>
              </a:rPr>
              <a:t>gm</a:t>
            </a:r>
            <a:r>
              <a:rPr lang="tr-TR" sz="2800" b="1" dirty="0">
                <a:latin typeface="Arial" charset="0"/>
              </a:rPr>
              <a:t>/</a:t>
            </a:r>
            <a:r>
              <a:rPr lang="tr-TR" sz="2800" b="1" dirty="0" err="1">
                <a:latin typeface="Arial" charset="0"/>
              </a:rPr>
              <a:t>dL</a:t>
            </a:r>
            <a:r>
              <a:rPr lang="tr-TR" sz="2800" b="1" dirty="0">
                <a:latin typeface="Arial" charset="0"/>
              </a:rPr>
              <a:t> </a:t>
            </a:r>
          </a:p>
          <a:p>
            <a:pPr lvl="1"/>
            <a:r>
              <a:rPr lang="tr-TR" sz="2800" b="1" dirty="0">
                <a:solidFill>
                  <a:schemeClr val="hlink"/>
                </a:solidFill>
                <a:latin typeface="Arial" charset="0"/>
              </a:rPr>
              <a:t>Kadın: 12.0 – 15,5 </a:t>
            </a:r>
            <a:r>
              <a:rPr lang="tr-TR" sz="2800" b="1" dirty="0" err="1">
                <a:solidFill>
                  <a:schemeClr val="hlink"/>
                </a:solidFill>
                <a:latin typeface="Arial" charset="0"/>
              </a:rPr>
              <a:t>gm</a:t>
            </a:r>
            <a:r>
              <a:rPr lang="tr-TR" sz="2800" b="1" dirty="0">
                <a:solidFill>
                  <a:schemeClr val="hlink"/>
                </a:solidFill>
                <a:latin typeface="Arial" charset="0"/>
              </a:rPr>
              <a:t>/</a:t>
            </a:r>
            <a:r>
              <a:rPr lang="tr-TR" sz="2800" b="1" dirty="0" err="1">
                <a:solidFill>
                  <a:schemeClr val="hlink"/>
                </a:solidFill>
                <a:latin typeface="Arial" charset="0"/>
              </a:rPr>
              <a:t>dL</a:t>
            </a:r>
            <a:endParaRPr lang="tr-TR" sz="2800" b="1" dirty="0">
              <a:solidFill>
                <a:schemeClr val="hlink"/>
              </a:solidFill>
              <a:latin typeface="Arial" charset="0"/>
            </a:endParaRPr>
          </a:p>
          <a:p>
            <a:pPr lvl="1"/>
            <a:r>
              <a:rPr lang="tr-TR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charset="0"/>
              </a:rPr>
              <a:t>Yeni doğanlarda: 15,5-24,5 mg/</a:t>
            </a:r>
            <a:r>
              <a:rPr lang="tr-TR" sz="2800" b="1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Arial" charset="0"/>
              </a:rPr>
              <a:t>dl</a:t>
            </a:r>
            <a:endParaRPr lang="tr-TR" sz="2800" b="1" dirty="0">
              <a:solidFill>
                <a:schemeClr val="tx2">
                  <a:lumMod val="40000"/>
                  <a:lumOff val="60000"/>
                </a:schemeClr>
              </a:solidFill>
              <a:latin typeface="Arial" charset="0"/>
            </a:endParaRPr>
          </a:p>
          <a:p>
            <a:r>
              <a:rPr lang="tr-TR" sz="2400" dirty="0"/>
              <a:t>Kanın oksijen taşıyan kısmı</a:t>
            </a:r>
          </a:p>
          <a:p>
            <a:r>
              <a:rPr lang="tr-TR" sz="2400" dirty="0" err="1"/>
              <a:t>Polikromatik</a:t>
            </a:r>
            <a:r>
              <a:rPr lang="tr-TR" sz="2400" dirty="0"/>
              <a:t> </a:t>
            </a:r>
            <a:r>
              <a:rPr lang="tr-TR" sz="2400" dirty="0" err="1"/>
              <a:t>eritroblastlardan</a:t>
            </a:r>
            <a:r>
              <a:rPr lang="tr-TR" sz="2400" dirty="0"/>
              <a:t> itibaren sentezlenir</a:t>
            </a:r>
          </a:p>
        </p:txBody>
      </p:sp>
    </p:spTree>
    <p:extLst>
      <p:ext uri="{BB962C8B-B14F-4D97-AF65-F5344CB8AC3E}">
        <p14:creationId xmlns="" xmlns:p14="http://schemas.microsoft.com/office/powerpoint/2010/main" val="2809257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Hemoglobin Ölçümü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sz="2400" dirty="0" err="1">
                <a:latin typeface="Arial" charset="0"/>
                <a:cs typeface="Arial" charset="0"/>
              </a:rPr>
              <a:t>Spektrofotometrik</a:t>
            </a:r>
            <a:r>
              <a:rPr lang="tr-TR" sz="2400" dirty="0">
                <a:latin typeface="Arial" charset="0"/>
                <a:cs typeface="Arial" charset="0"/>
              </a:rPr>
              <a:t> olarak ölçülür.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>
                <a:latin typeface="Arial" charset="0"/>
                <a:cs typeface="Arial" charset="0"/>
              </a:rPr>
              <a:t>Potasyum </a:t>
            </a:r>
            <a:r>
              <a:rPr lang="tr-TR" sz="2400" dirty="0" err="1">
                <a:latin typeface="Arial" charset="0"/>
                <a:cs typeface="Arial" charset="0"/>
              </a:rPr>
              <a:t>ferrisiyanür</a:t>
            </a:r>
            <a:r>
              <a:rPr lang="tr-TR" sz="2400" dirty="0">
                <a:latin typeface="Arial" charset="0"/>
                <a:cs typeface="Arial" charset="0"/>
              </a:rPr>
              <a:t> “</a:t>
            </a:r>
            <a:r>
              <a:rPr lang="tr-TR" sz="2400" dirty="0" err="1">
                <a:latin typeface="Arial" charset="0"/>
                <a:cs typeface="Arial" charset="0"/>
              </a:rPr>
              <a:t>Drabkin</a:t>
            </a:r>
            <a:r>
              <a:rPr lang="tr-TR" sz="2400" dirty="0">
                <a:latin typeface="Arial" charset="0"/>
                <a:cs typeface="Arial" charset="0"/>
              </a:rPr>
              <a:t> Solüsyonu” ile </a:t>
            </a:r>
            <a:r>
              <a:rPr lang="tr-TR" sz="2400" dirty="0" err="1">
                <a:latin typeface="Arial" charset="0"/>
                <a:cs typeface="Arial" charset="0"/>
              </a:rPr>
              <a:t>siyanmethemoglobine</a:t>
            </a:r>
            <a:r>
              <a:rPr lang="tr-TR" sz="2400" dirty="0">
                <a:latin typeface="Arial" charset="0"/>
                <a:cs typeface="Arial" charset="0"/>
              </a:rPr>
              <a:t> dönüştürülmekte ve hemoglobin yoğunluğu, 540 </a:t>
            </a:r>
            <a:r>
              <a:rPr lang="tr-TR" sz="2400" dirty="0" err="1">
                <a:latin typeface="Arial" charset="0"/>
                <a:cs typeface="Arial" charset="0"/>
              </a:rPr>
              <a:t>nm.deki</a:t>
            </a:r>
            <a:r>
              <a:rPr lang="tr-TR" sz="2400" dirty="0">
                <a:latin typeface="Arial" charset="0"/>
                <a:cs typeface="Arial" charset="0"/>
              </a:rPr>
              <a:t> </a:t>
            </a:r>
            <a:r>
              <a:rPr lang="tr-TR" sz="2400" dirty="0" err="1">
                <a:latin typeface="Arial" charset="0"/>
                <a:cs typeface="Arial" charset="0"/>
              </a:rPr>
              <a:t>adsorbansın</a:t>
            </a:r>
            <a:r>
              <a:rPr lang="tr-TR" sz="2400" dirty="0">
                <a:latin typeface="Arial" charset="0"/>
                <a:cs typeface="Arial" charset="0"/>
              </a:rPr>
              <a:t>  ölçülerek hesaplanır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>
                <a:latin typeface="Arial" charset="0"/>
                <a:cs typeface="Arial" charset="0"/>
              </a:rPr>
              <a:t>Sodyum </a:t>
            </a:r>
            <a:r>
              <a:rPr lang="tr-TR" sz="2400" dirty="0" err="1">
                <a:latin typeface="Arial" charset="0"/>
                <a:cs typeface="Arial" charset="0"/>
              </a:rPr>
              <a:t>Lauril</a:t>
            </a:r>
            <a:r>
              <a:rPr lang="tr-TR" sz="2400" dirty="0">
                <a:latin typeface="Arial" charset="0"/>
                <a:cs typeface="Arial" charset="0"/>
              </a:rPr>
              <a:t> sülfat ile SLS-HGB 	türevleri oluşur (</a:t>
            </a:r>
            <a:r>
              <a:rPr lang="tr-TR" sz="2400" dirty="0" err="1">
                <a:latin typeface="Arial" charset="0"/>
                <a:cs typeface="Arial" charset="0"/>
              </a:rPr>
              <a:t>Lipemi</a:t>
            </a:r>
            <a:r>
              <a:rPr lang="tr-TR" sz="2400" dirty="0">
                <a:latin typeface="Arial" charset="0"/>
                <a:cs typeface="Arial" charset="0"/>
              </a:rPr>
              <a:t>, </a:t>
            </a:r>
            <a:r>
              <a:rPr lang="tr-TR" sz="2400" dirty="0" err="1">
                <a:latin typeface="Arial" charset="0"/>
                <a:cs typeface="Arial" charset="0"/>
              </a:rPr>
              <a:t>paraprotein</a:t>
            </a:r>
            <a:r>
              <a:rPr lang="tr-TR" sz="2400" dirty="0">
                <a:latin typeface="Arial" charset="0"/>
                <a:cs typeface="Arial" charset="0"/>
              </a:rPr>
              <a:t> 	yüksek lökosit sayımlarından daha az 	etkilenir)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sz="2400" dirty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sz="2400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155819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Hemoglobin Ölçümü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207170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sz="33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Siyanmet</a:t>
            </a:r>
            <a:r>
              <a:rPr lang="en-US" sz="3300" b="1" u="sng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tr-TR" sz="3300" b="1" u="sng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33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moglobin</a:t>
            </a:r>
            <a:r>
              <a:rPr lang="en-US" sz="33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300" b="1" u="sng" dirty="0">
                <a:latin typeface="Arial" panose="020B0604020202020204" pitchFamily="34" charset="0"/>
                <a:cs typeface="Arial" panose="020B0604020202020204" pitchFamily="34" charset="0"/>
              </a:rPr>
              <a:t>Yöntemi önerilir</a:t>
            </a:r>
            <a:endParaRPr lang="en-US" sz="3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microL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blood +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pota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syum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siyanid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ve potasyum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ferisiyanit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Fotokalorimetrik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olarak okunur.</a:t>
            </a:r>
          </a:p>
          <a:p>
            <a:pPr lvl="1"/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Hemoglobin,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methemoglobin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karboksihemoglobin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ölçümde kullanılır.</a:t>
            </a:r>
          </a:p>
          <a:p>
            <a:pPr lvl="1"/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Sülfamethemoglobini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ölçemez.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4F75292-B45D-4AB4-BBA8-8C00429857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4180148"/>
            <a:ext cx="5832648" cy="21283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0840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Hemoglobin Ölçümünde Diğer Yöntemler</a:t>
            </a:r>
            <a:endParaRPr lang="en-US" sz="4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Sahli</a:t>
            </a:r>
            <a:r>
              <a:rPr lang="tr-TR" dirty="0"/>
              <a:t> </a:t>
            </a:r>
            <a:r>
              <a:rPr lang="tr-TR" dirty="0" err="1"/>
              <a:t>asid</a:t>
            </a:r>
            <a:r>
              <a:rPr lang="tr-TR" dirty="0"/>
              <a:t> hematin</a:t>
            </a:r>
            <a:endParaRPr lang="en-US" dirty="0"/>
          </a:p>
          <a:p>
            <a:r>
              <a:rPr lang="en-US" dirty="0" err="1"/>
              <a:t>Alkalin</a:t>
            </a:r>
            <a:r>
              <a:rPr lang="en-US" dirty="0"/>
              <a:t> </a:t>
            </a:r>
            <a:r>
              <a:rPr lang="en-US" dirty="0" err="1"/>
              <a:t>hematin</a:t>
            </a:r>
            <a:r>
              <a:rPr lang="en-US" dirty="0"/>
              <a:t> method</a:t>
            </a:r>
          </a:p>
          <a:p>
            <a:r>
              <a:rPr lang="en-US" dirty="0" err="1"/>
              <a:t>Sul</a:t>
            </a:r>
            <a:r>
              <a:rPr lang="tr-TR" dirty="0" err="1"/>
              <a:t>fahemoglobin</a:t>
            </a:r>
            <a:endParaRPr lang="tr-TR" dirty="0"/>
          </a:p>
          <a:p>
            <a:r>
              <a:rPr lang="tr-TR" dirty="0" err="1"/>
              <a:t>Oksihemoglobin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26769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Hematokrit</a:t>
            </a:r>
            <a:r>
              <a:rPr lang="tr-TR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Ölçümü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340768"/>
            <a:ext cx="5940078" cy="4289611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spcBef>
                <a:spcPts val="0"/>
              </a:spcBef>
              <a:buFont typeface="Wingdings" pitchFamily="2" charset="2"/>
              <a:buNone/>
            </a:pPr>
            <a:endParaRPr lang="tr-TR" sz="20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eaLnBrk="1" hangingPunct="1">
              <a:spcBef>
                <a:spcPts val="0"/>
              </a:spcBef>
              <a:spcAft>
                <a:spcPts val="300"/>
              </a:spcAft>
            </a:pPr>
            <a:r>
              <a:rPr lang="tr-TR" sz="2000" dirty="0">
                <a:solidFill>
                  <a:srgbClr val="000000"/>
                </a:solidFill>
                <a:latin typeface="Arial" charset="0"/>
                <a:cs typeface="Arial" charset="0"/>
              </a:rPr>
              <a:t>Kanda eritrositlerin % miktarıdır. </a:t>
            </a:r>
          </a:p>
          <a:p>
            <a:pPr eaLnBrk="1" hangingPunct="1">
              <a:spcBef>
                <a:spcPts val="0"/>
              </a:spcBef>
              <a:spcAft>
                <a:spcPts val="300"/>
              </a:spcAft>
            </a:pPr>
            <a:r>
              <a:rPr lang="tr-TR" sz="2000" dirty="0">
                <a:solidFill>
                  <a:srgbClr val="000000"/>
                </a:solidFill>
                <a:latin typeface="Arial" charset="0"/>
                <a:cs typeface="Arial" charset="0"/>
              </a:rPr>
              <a:t>Santrifüj sonrası çöken şekilli hücre miktarı toplam kan hacmine oranı (%)</a:t>
            </a:r>
          </a:p>
          <a:p>
            <a:pPr eaLnBrk="1" hangingPunct="1">
              <a:spcBef>
                <a:spcPts val="0"/>
              </a:spcBef>
              <a:spcAft>
                <a:spcPts val="300"/>
              </a:spcAft>
            </a:pPr>
            <a:r>
              <a:rPr lang="tr-TR" sz="2000" dirty="0">
                <a:solidFill>
                  <a:srgbClr val="000000"/>
                </a:solidFill>
                <a:latin typeface="Arial" charset="0"/>
                <a:cs typeface="Arial" charset="0"/>
              </a:rPr>
              <a:t>(</a:t>
            </a:r>
            <a:r>
              <a:rPr lang="tr-TR" sz="2000" dirty="0" err="1">
                <a:solidFill>
                  <a:srgbClr val="000000"/>
                </a:solidFill>
                <a:latin typeface="Arial" charset="0"/>
                <a:cs typeface="Arial" charset="0"/>
              </a:rPr>
              <a:t>OEHxEritrosit</a:t>
            </a:r>
            <a:r>
              <a:rPr lang="tr-TR" sz="2000" dirty="0">
                <a:solidFill>
                  <a:srgbClr val="000000"/>
                </a:solidFill>
                <a:latin typeface="Arial" charset="0"/>
                <a:cs typeface="Arial" charset="0"/>
              </a:rPr>
              <a:t> sayısı)x10 veya doğrudan ölçerek.</a:t>
            </a:r>
          </a:p>
          <a:p>
            <a:pPr eaLnBrk="1" hangingPunct="1">
              <a:spcBef>
                <a:spcPts val="0"/>
              </a:spcBef>
              <a:spcAft>
                <a:spcPts val="300"/>
              </a:spcAft>
            </a:pPr>
            <a:r>
              <a:rPr lang="tr-TR" sz="2000" dirty="0">
                <a:solidFill>
                  <a:srgbClr val="000000"/>
                </a:solidFill>
                <a:latin typeface="Arial" charset="0"/>
                <a:cs typeface="Arial" charset="0"/>
              </a:rPr>
              <a:t>Eritrosit miktarının artış veya yükselişini gösterir.</a:t>
            </a:r>
          </a:p>
          <a:p>
            <a:pPr eaLnBrk="1" hangingPunct="1">
              <a:spcBef>
                <a:spcPts val="0"/>
              </a:spcBef>
              <a:spcAft>
                <a:spcPts val="300"/>
              </a:spcAft>
            </a:pPr>
            <a:r>
              <a:rPr lang="tr-TR" sz="2000" dirty="0">
                <a:solidFill>
                  <a:srgbClr val="000000"/>
                </a:solidFill>
                <a:latin typeface="Arial" charset="0"/>
                <a:cs typeface="Arial" charset="0"/>
              </a:rPr>
              <a:t>Normal değerleri:</a:t>
            </a: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tr-TR" sz="2000" dirty="0"/>
              <a:t>Yeni doğan:</a:t>
            </a:r>
            <a:r>
              <a:rPr lang="en-US" sz="2000" dirty="0"/>
              <a:t> 		</a:t>
            </a:r>
            <a:r>
              <a:rPr lang="tr-TR" sz="2000" dirty="0"/>
              <a:t>% </a:t>
            </a:r>
            <a:r>
              <a:rPr lang="en-US" sz="2000" dirty="0"/>
              <a:t>42-68</a:t>
            </a: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tr-TR" sz="2000" dirty="0"/>
              <a:t>1 yalına kadar:		</a:t>
            </a:r>
            <a:r>
              <a:rPr lang="en-US" sz="2000" dirty="0"/>
              <a:t> </a:t>
            </a:r>
            <a:r>
              <a:rPr lang="tr-TR" sz="2000" dirty="0"/>
              <a:t>% </a:t>
            </a:r>
            <a:r>
              <a:rPr lang="en-US" sz="2000" dirty="0"/>
              <a:t>29-41</a:t>
            </a:r>
            <a:endParaRPr lang="tr-TR" sz="2000" dirty="0"/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tr-TR" sz="2000" dirty="0"/>
              <a:t>Yetişkin erkek:		% </a:t>
            </a:r>
            <a:r>
              <a:rPr lang="en-US" sz="2000" dirty="0"/>
              <a:t>39-47</a:t>
            </a:r>
            <a:endParaRPr lang="tr-TR" sz="2000" dirty="0"/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tr-TR" sz="2000" dirty="0"/>
              <a:t>Yetişkin kadın:		</a:t>
            </a:r>
            <a:r>
              <a:rPr lang="en-US" sz="2000" dirty="0"/>
              <a:t> %</a:t>
            </a:r>
            <a:r>
              <a:rPr lang="tr-TR" sz="2000" dirty="0"/>
              <a:t> </a:t>
            </a:r>
            <a:r>
              <a:rPr lang="en-US" sz="2000" dirty="0"/>
              <a:t>36-44</a:t>
            </a:r>
            <a:endParaRPr lang="tr-TR" sz="2000" dirty="0"/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tr-TR" sz="2000" b="1" i="1" dirty="0"/>
              <a:t>Genel kural: Eritrosit sayısıx3= </a:t>
            </a:r>
            <a:r>
              <a:rPr lang="tr-TR" sz="2000" b="1" i="1" dirty="0" err="1"/>
              <a:t>Hb</a:t>
            </a:r>
            <a:r>
              <a:rPr lang="tr-TR" sz="2000" b="1" i="1" dirty="0"/>
              <a:t> ve Hbx3= </a:t>
            </a:r>
            <a:r>
              <a:rPr lang="tr-TR" sz="2000" b="1" i="1" dirty="0" err="1"/>
              <a:t>Hct</a:t>
            </a:r>
            <a:endParaRPr lang="en-US" sz="2000" b="1" i="1" dirty="0"/>
          </a:p>
          <a:p>
            <a:pPr>
              <a:spcBef>
                <a:spcPts val="0"/>
              </a:spcBef>
            </a:pPr>
            <a:endParaRPr lang="en-US" sz="2000" dirty="0"/>
          </a:p>
          <a:p>
            <a:pPr>
              <a:spcBef>
                <a:spcPts val="0"/>
              </a:spcBef>
            </a:pPr>
            <a:r>
              <a:rPr lang="en-US" sz="2000" dirty="0"/>
              <a:t>		</a:t>
            </a:r>
          </a:p>
          <a:p>
            <a:pPr eaLnBrk="1" hangingPunct="1">
              <a:lnSpc>
                <a:spcPct val="90000"/>
              </a:lnSpc>
            </a:pPr>
            <a:endParaRPr lang="tr-TR" sz="20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endParaRPr lang="tr-TR" sz="20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endParaRPr lang="tr-TR" sz="2000" dirty="0">
              <a:latin typeface="Arial" charset="0"/>
              <a:cs typeface="Arial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7C016B2-FC36-4673-9F24-BA7BE614CA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3472" y="1681650"/>
            <a:ext cx="2637000" cy="34947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052688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685800"/>
            <a:ext cx="4040188" cy="639762"/>
          </a:xfrm>
        </p:spPr>
        <p:txBody>
          <a:bodyPr/>
          <a:lstStyle/>
          <a:p>
            <a:r>
              <a:rPr lang="tr-TR" b="1" dirty="0">
                <a:solidFill>
                  <a:srgbClr val="002060"/>
                </a:solidFill>
              </a:rPr>
              <a:t>Yüksek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874712" y="1793006"/>
            <a:ext cx="4040188" cy="3951288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/>
              <a:t>Polisitemia</a:t>
            </a:r>
            <a:r>
              <a:rPr lang="tr-TR" dirty="0"/>
              <a:t> </a:t>
            </a:r>
            <a:r>
              <a:rPr lang="tr-TR" dirty="0" err="1"/>
              <a:t>vera</a:t>
            </a:r>
            <a:endParaRPr lang="en-US" dirty="0"/>
          </a:p>
          <a:p>
            <a:r>
              <a:rPr lang="en-US" dirty="0" err="1"/>
              <a:t>Deh</a:t>
            </a:r>
            <a:r>
              <a:rPr lang="tr-TR" dirty="0" err="1"/>
              <a:t>idrasyon</a:t>
            </a:r>
            <a:endParaRPr lang="en-US" dirty="0"/>
          </a:p>
          <a:p>
            <a:r>
              <a:rPr lang="tr-TR" dirty="0"/>
              <a:t>Kanda düşük oksijen</a:t>
            </a:r>
            <a:endParaRPr lang="en-US" dirty="0"/>
          </a:p>
          <a:p>
            <a:r>
              <a:rPr lang="tr-TR" dirty="0" err="1"/>
              <a:t>Konjenital</a:t>
            </a:r>
            <a:r>
              <a:rPr lang="tr-TR" dirty="0"/>
              <a:t> kalp yetmezliği</a:t>
            </a:r>
            <a:endParaRPr lang="en-US" dirty="0"/>
          </a:p>
          <a:p>
            <a:r>
              <a:rPr lang="tr-TR" dirty="0"/>
              <a:t>K</a:t>
            </a:r>
            <a:r>
              <a:rPr lang="en-US" dirty="0"/>
              <a:t>or </a:t>
            </a:r>
            <a:r>
              <a:rPr lang="en-US" dirty="0" err="1"/>
              <a:t>pulmonale</a:t>
            </a:r>
            <a:endParaRPr lang="en-US" dirty="0"/>
          </a:p>
          <a:p>
            <a:r>
              <a:rPr lang="en-US" dirty="0"/>
              <a:t>S</a:t>
            </a:r>
            <a:r>
              <a:rPr lang="tr-TR" dirty="0" err="1"/>
              <a:t>igara</a:t>
            </a:r>
            <a:r>
              <a:rPr lang="tr-TR" dirty="0"/>
              <a:t> içme</a:t>
            </a:r>
            <a:endParaRPr lang="en-US" dirty="0"/>
          </a:p>
          <a:p>
            <a:r>
              <a:rPr lang="en-US" dirty="0"/>
              <a:t>H</a:t>
            </a:r>
            <a:r>
              <a:rPr lang="tr-TR" dirty="0" err="1"/>
              <a:t>emokonsantrasyon</a:t>
            </a:r>
            <a:r>
              <a:rPr lang="en-US" dirty="0"/>
              <a:t> (Dengue)</a:t>
            </a:r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645025" y="685800"/>
            <a:ext cx="4041775" cy="639762"/>
          </a:xfrm>
        </p:spPr>
        <p:txBody>
          <a:bodyPr/>
          <a:lstStyle/>
          <a:p>
            <a:r>
              <a:rPr lang="tr-TR" b="1" dirty="0">
                <a:solidFill>
                  <a:srgbClr val="002060"/>
                </a:solidFill>
              </a:rPr>
              <a:t>Düşük</a:t>
            </a:r>
            <a:r>
              <a:rPr lang="en-US" dirty="0"/>
              <a:t> 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5062537" y="1793006"/>
            <a:ext cx="4041775" cy="3951288"/>
          </a:xfrm>
        </p:spPr>
        <p:txBody>
          <a:bodyPr/>
          <a:lstStyle/>
          <a:p>
            <a:r>
              <a:rPr lang="en-US" dirty="0"/>
              <a:t>An</a:t>
            </a:r>
            <a:r>
              <a:rPr lang="tr-TR" dirty="0"/>
              <a:t>emi</a:t>
            </a:r>
            <a:endParaRPr lang="en-US" dirty="0"/>
          </a:p>
          <a:p>
            <a:r>
              <a:rPr lang="tr-TR" dirty="0"/>
              <a:t>Kan kabı</a:t>
            </a:r>
            <a:endParaRPr lang="en-US" dirty="0"/>
          </a:p>
          <a:p>
            <a:r>
              <a:rPr lang="en-US" dirty="0"/>
              <a:t>H</a:t>
            </a:r>
            <a:r>
              <a:rPr lang="tr-TR" dirty="0" err="1"/>
              <a:t>emoliz</a:t>
            </a:r>
            <a:endParaRPr lang="en-US" dirty="0"/>
          </a:p>
          <a:p>
            <a:r>
              <a:rPr lang="tr-TR" dirty="0"/>
              <a:t>Kemik iliği </a:t>
            </a:r>
            <a:r>
              <a:rPr lang="tr-TR" dirty="0" err="1"/>
              <a:t>aplazi</a:t>
            </a:r>
            <a:endParaRPr lang="en-US" dirty="0"/>
          </a:p>
          <a:p>
            <a:r>
              <a:rPr lang="en-US" dirty="0"/>
              <a:t>L</a:t>
            </a:r>
            <a:r>
              <a:rPr lang="tr-TR" dirty="0" err="1"/>
              <a:t>ösemi</a:t>
            </a:r>
            <a:endParaRPr lang="en-US" dirty="0"/>
          </a:p>
          <a:p>
            <a:r>
              <a:rPr lang="en-US" dirty="0" err="1"/>
              <a:t>Malnutri</a:t>
            </a:r>
            <a:r>
              <a:rPr lang="tr-TR" dirty="0" err="1"/>
              <a:t>syon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9841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50" y="274638"/>
            <a:ext cx="8858250" cy="1143000"/>
          </a:xfrm>
        </p:spPr>
        <p:txBody>
          <a:bodyPr/>
          <a:lstStyle/>
          <a:p>
            <a:pPr eaLnBrk="1" hangingPunct="1"/>
            <a:r>
              <a:rPr lang="tr-TR" b="1" dirty="0">
                <a:solidFill>
                  <a:srgbClr val="C00000"/>
                </a:solidFill>
                <a:latin typeface="Arial" charset="0"/>
                <a:cs typeface="Arial" charset="0"/>
              </a:rPr>
              <a:t>Ortalama Eritrosit Hacmi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500063" y="1857375"/>
            <a:ext cx="8445500" cy="4448175"/>
          </a:xfrm>
        </p:spPr>
        <p:txBody>
          <a:bodyPr>
            <a:noAutofit/>
          </a:bodyPr>
          <a:lstStyle/>
          <a:p>
            <a:pPr eaLnBrk="1" hangingPunct="1"/>
            <a:r>
              <a:rPr lang="tr-TR" sz="1800" dirty="0">
                <a:latin typeface="Arial" charset="0"/>
                <a:cs typeface="Arial" charset="0"/>
              </a:rPr>
              <a:t>Bir eritrositin ortalama hacmini gösterir. </a:t>
            </a:r>
          </a:p>
          <a:p>
            <a:pPr eaLnBrk="1" hangingPunct="1"/>
            <a:r>
              <a:rPr lang="tr-TR" sz="1800" dirty="0">
                <a:latin typeface="Arial" charset="0"/>
                <a:cs typeface="Arial" charset="0"/>
              </a:rPr>
              <a:t>Erişkinlerde normal değeri  80-95 </a:t>
            </a:r>
            <a:r>
              <a:rPr lang="tr-TR" sz="1800" dirty="0" err="1">
                <a:latin typeface="Arial" charset="0"/>
                <a:cs typeface="Arial" charset="0"/>
              </a:rPr>
              <a:t>fL</a:t>
            </a:r>
            <a:r>
              <a:rPr lang="tr-TR" sz="1800" dirty="0">
                <a:latin typeface="Arial" charset="0"/>
                <a:cs typeface="Arial" charset="0"/>
              </a:rPr>
              <a:t> (</a:t>
            </a:r>
            <a:r>
              <a:rPr lang="tr-TR" sz="1800" dirty="0" err="1">
                <a:latin typeface="Arial" charset="0"/>
                <a:cs typeface="Arial" charset="0"/>
              </a:rPr>
              <a:t>femtolitre</a:t>
            </a:r>
            <a:r>
              <a:rPr lang="tr-TR" sz="1800" dirty="0">
                <a:latin typeface="Arial" charset="0"/>
                <a:cs typeface="Arial" charset="0"/>
              </a:rPr>
              <a:t>= 10</a:t>
            </a:r>
            <a:r>
              <a:rPr lang="tr-TR" sz="1800" baseline="30000" dirty="0">
                <a:latin typeface="Arial" charset="0"/>
                <a:cs typeface="Arial" charset="0"/>
              </a:rPr>
              <a:t>-15</a:t>
            </a:r>
            <a:r>
              <a:rPr lang="tr-TR" sz="1800" dirty="0">
                <a:latin typeface="Arial" charset="0"/>
                <a:cs typeface="Arial" charset="0"/>
              </a:rPr>
              <a:t> L)</a:t>
            </a:r>
          </a:p>
          <a:p>
            <a:pPr eaLnBrk="1" hangingPunct="1"/>
            <a:r>
              <a:rPr lang="tr-TR" sz="1800" dirty="0">
                <a:latin typeface="Arial" charset="0"/>
                <a:cs typeface="Arial" charset="0"/>
              </a:rPr>
              <a:t>Formül: </a:t>
            </a:r>
            <a:r>
              <a:rPr lang="tr-TR" sz="1800" dirty="0" err="1">
                <a:latin typeface="Arial" charset="0"/>
                <a:cs typeface="Arial" charset="0"/>
              </a:rPr>
              <a:t>Hematokrit</a:t>
            </a:r>
            <a:r>
              <a:rPr lang="tr-TR" sz="1800" dirty="0">
                <a:latin typeface="Arial" charset="0"/>
                <a:cs typeface="Arial" charset="0"/>
              </a:rPr>
              <a:t>/eritrosit sayısıx100</a:t>
            </a:r>
          </a:p>
          <a:p>
            <a:pPr eaLnBrk="1" hangingPunct="1"/>
            <a:r>
              <a:rPr lang="tr-TR" sz="1800" dirty="0">
                <a:latin typeface="Arial" charset="0"/>
                <a:cs typeface="Arial" charset="0"/>
              </a:rPr>
              <a:t>Normal değerleri:</a:t>
            </a:r>
          </a:p>
          <a:p>
            <a:pPr lvl="1"/>
            <a:r>
              <a:rPr lang="tr-TR" sz="2000" dirty="0">
                <a:latin typeface="Arial" charset="0"/>
                <a:cs typeface="Arial" charset="0"/>
              </a:rPr>
              <a:t>Yeni doğan: 103-106 </a:t>
            </a:r>
            <a:r>
              <a:rPr lang="tr-TR" sz="2000" dirty="0" err="1">
                <a:latin typeface="Arial" charset="0"/>
                <a:cs typeface="Arial" charset="0"/>
              </a:rPr>
              <a:t>fL</a:t>
            </a:r>
            <a:endParaRPr lang="tr-TR" sz="2000" dirty="0">
              <a:latin typeface="Arial" charset="0"/>
              <a:cs typeface="Arial" charset="0"/>
            </a:endParaRPr>
          </a:p>
          <a:p>
            <a:pPr lvl="1"/>
            <a:r>
              <a:rPr lang="tr-TR" sz="2000" dirty="0">
                <a:latin typeface="Arial" charset="0"/>
                <a:cs typeface="Arial" charset="0"/>
              </a:rPr>
              <a:t>1 yaşına kadar 78 </a:t>
            </a:r>
            <a:r>
              <a:rPr lang="tr-TR" sz="2000" dirty="0" err="1">
                <a:latin typeface="Arial" charset="0"/>
                <a:cs typeface="Arial" charset="0"/>
              </a:rPr>
              <a:t>fL</a:t>
            </a:r>
            <a:endParaRPr lang="tr-TR" sz="2000" dirty="0">
              <a:latin typeface="Arial" charset="0"/>
              <a:cs typeface="Arial" charset="0"/>
            </a:endParaRPr>
          </a:p>
          <a:p>
            <a:pPr lvl="1"/>
            <a:r>
              <a:rPr lang="tr-TR" sz="2000" dirty="0">
                <a:latin typeface="Arial" charset="0"/>
                <a:cs typeface="Arial" charset="0"/>
              </a:rPr>
              <a:t>Yetişkin: 80-95 </a:t>
            </a:r>
            <a:r>
              <a:rPr lang="tr-TR" sz="2000" dirty="0" err="1">
                <a:latin typeface="Arial" charset="0"/>
                <a:cs typeface="Arial" charset="0"/>
              </a:rPr>
              <a:t>fL</a:t>
            </a:r>
            <a:endParaRPr lang="tr-TR" sz="2000" dirty="0">
              <a:latin typeface="Arial" charset="0"/>
              <a:cs typeface="Arial" charset="0"/>
            </a:endParaRPr>
          </a:p>
        </p:txBody>
      </p:sp>
      <p:pic>
        <p:nvPicPr>
          <p:cNvPr id="4710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2" y="4071942"/>
            <a:ext cx="4772025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4823947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Neden Tam Kan?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Pahalı olmayan yararlı bir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laboratuvar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tetkikidir.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Kan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İlik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Diğer organların hastalık ve sağlığı hakkında bilgi verir.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4686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50" y="357166"/>
            <a:ext cx="8858250" cy="106047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tr-TR" sz="3600" b="1" dirty="0">
                <a:solidFill>
                  <a:srgbClr val="C00000"/>
                </a:solidFill>
                <a:latin typeface="Arial" charset="0"/>
                <a:cs typeface="Arial" charset="0"/>
              </a:rPr>
              <a:t>Ortalama Eritrosit Hacmi</a:t>
            </a:r>
            <a:endParaRPr lang="tr-TR" b="1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500063" y="1857375"/>
            <a:ext cx="8445500" cy="4448175"/>
          </a:xfrm>
        </p:spPr>
        <p:txBody>
          <a:bodyPr>
            <a:noAutofit/>
          </a:bodyPr>
          <a:lstStyle/>
          <a:p>
            <a:pPr eaLnBrk="1" hangingPunct="1"/>
            <a:r>
              <a:rPr lang="tr-TR" sz="2400" dirty="0">
                <a:latin typeface="Arial" charset="0"/>
                <a:cs typeface="Arial" charset="0"/>
              </a:rPr>
              <a:t>Anemilerin sınıflandırılmasında kullanılan  bir parametredir. Kan sayımı cihazları tarafından ölçülerek bulunmaktadır. </a:t>
            </a:r>
          </a:p>
          <a:p>
            <a:pPr eaLnBrk="1" hangingPunct="1"/>
            <a:r>
              <a:rPr lang="tr-TR" sz="2400" b="1" dirty="0">
                <a:solidFill>
                  <a:srgbClr val="7030A0"/>
                </a:solidFill>
                <a:latin typeface="Arial" charset="0"/>
                <a:cs typeface="Arial" charset="0"/>
              </a:rPr>
              <a:t>Formül: </a:t>
            </a:r>
            <a:r>
              <a:rPr lang="tr-TR" sz="2400" dirty="0">
                <a:latin typeface="Arial" charset="0"/>
                <a:cs typeface="Arial" charset="0"/>
              </a:rPr>
              <a:t>Hemoglobin/Eritrosit sayısıx100</a:t>
            </a:r>
          </a:p>
          <a:p>
            <a:pPr eaLnBrk="1" hangingPunct="1"/>
            <a:r>
              <a:rPr lang="tr-TR" sz="2400" b="1" dirty="0" err="1">
                <a:solidFill>
                  <a:srgbClr val="7030A0"/>
                </a:solidFill>
                <a:latin typeface="Arial" charset="0"/>
                <a:cs typeface="Arial" charset="0"/>
              </a:rPr>
              <a:t>Mikrositik</a:t>
            </a:r>
            <a:r>
              <a:rPr lang="tr-TR" sz="2400" b="1" dirty="0">
                <a:solidFill>
                  <a:srgbClr val="7030A0"/>
                </a:solidFill>
                <a:latin typeface="Arial" charset="0"/>
                <a:cs typeface="Arial" charset="0"/>
              </a:rPr>
              <a:t>:</a:t>
            </a:r>
            <a:r>
              <a:rPr lang="tr-TR" sz="2400" dirty="0">
                <a:latin typeface="Arial" charset="0"/>
                <a:cs typeface="Arial" charset="0"/>
              </a:rPr>
              <a:t> OEH &lt;75fL</a:t>
            </a:r>
          </a:p>
          <a:p>
            <a:pPr eaLnBrk="1" hangingPunct="1"/>
            <a:r>
              <a:rPr lang="tr-TR" sz="2400" b="1" dirty="0" err="1">
                <a:solidFill>
                  <a:srgbClr val="7030A0"/>
                </a:solidFill>
                <a:latin typeface="Arial" charset="0"/>
                <a:cs typeface="Arial" charset="0"/>
              </a:rPr>
              <a:t>Makrositik</a:t>
            </a:r>
            <a:r>
              <a:rPr lang="tr-TR" sz="2400" b="1" dirty="0">
                <a:solidFill>
                  <a:srgbClr val="7030A0"/>
                </a:solidFill>
                <a:latin typeface="Arial" charset="0"/>
                <a:cs typeface="Arial" charset="0"/>
              </a:rPr>
              <a:t>: </a:t>
            </a:r>
            <a:r>
              <a:rPr lang="tr-TR" sz="2400" dirty="0">
                <a:latin typeface="Arial" charset="0"/>
                <a:cs typeface="Arial" charset="0"/>
              </a:rPr>
              <a:t>OEH &gt; 95 </a:t>
            </a:r>
            <a:r>
              <a:rPr lang="tr-TR" sz="2400" dirty="0" err="1">
                <a:latin typeface="Arial" charset="0"/>
                <a:cs typeface="Arial" charset="0"/>
              </a:rPr>
              <a:t>fL</a:t>
            </a:r>
            <a:endParaRPr lang="tr-TR" sz="2400" dirty="0">
              <a:latin typeface="Arial" charset="0"/>
              <a:cs typeface="Arial" charset="0"/>
            </a:endParaRPr>
          </a:p>
          <a:p>
            <a:pPr eaLnBrk="1" hangingPunct="1"/>
            <a:endParaRPr lang="tr-TR" sz="2400" dirty="0">
              <a:latin typeface="Arial" charset="0"/>
              <a:cs typeface="Arial" charset="0"/>
            </a:endParaRPr>
          </a:p>
          <a:p>
            <a:pPr eaLnBrk="1" hangingPunct="1"/>
            <a:r>
              <a:rPr lang="tr-TR" sz="2400" dirty="0">
                <a:latin typeface="Arial" charset="0"/>
                <a:cs typeface="Arial" charset="0"/>
              </a:rPr>
              <a:t>EOH &lt;72 ise </a:t>
            </a:r>
            <a:r>
              <a:rPr lang="tr-TR" sz="2400" dirty="0" err="1">
                <a:latin typeface="Arial" charset="0"/>
                <a:cs typeface="Arial" charset="0"/>
              </a:rPr>
              <a:t>talasemi</a:t>
            </a:r>
            <a:r>
              <a:rPr lang="tr-TR" sz="2400" dirty="0">
                <a:latin typeface="Arial" charset="0"/>
                <a:cs typeface="Arial" charset="0"/>
              </a:rPr>
              <a:t> taşıyıcısı olabilir.</a:t>
            </a:r>
          </a:p>
          <a:p>
            <a:pPr eaLnBrk="1" hangingPunct="1"/>
            <a:endParaRPr lang="tr-TR" sz="3200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823947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07504" y="836712"/>
            <a:ext cx="3048000" cy="5821363"/>
          </a:xfrm>
          <a:ln>
            <a:solidFill>
              <a:srgbClr val="002060"/>
            </a:solidFill>
          </a:ln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sz="33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Mikrositik</a:t>
            </a:r>
            <a:r>
              <a:rPr lang="tr-TR" sz="3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OEH</a:t>
            </a:r>
          </a:p>
          <a:p>
            <a:pPr marL="0" indent="0">
              <a:buNone/>
            </a:pP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ipokromik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Demir eksikliği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alasemi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Kurşun zehirlenmesi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firia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Normo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kromik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Kronik hastalık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Hemoglobinopatiler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105556" y="836712"/>
            <a:ext cx="2895600" cy="5776930"/>
          </a:xfrm>
          <a:ln>
            <a:solidFill>
              <a:srgbClr val="002060"/>
            </a:solidFill>
          </a:ln>
        </p:spPr>
        <p:txBody>
          <a:bodyPr>
            <a:normAutofit fontScale="70000" lnSpcReduction="20000"/>
          </a:bodyPr>
          <a:lstStyle/>
          <a:p>
            <a:r>
              <a:rPr lang="tr-TR" sz="33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Makrositik</a:t>
            </a:r>
            <a:r>
              <a:rPr lang="tr-TR" sz="3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OEH</a:t>
            </a:r>
            <a:endParaRPr lang="en-US" sz="33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Megaloblastik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anemi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Pernisiyöz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anemi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Sprue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Di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Gulielmo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hastalığı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MDS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Post sp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lenektomi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kol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Karaciğer hastalığı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İlaçlar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(anti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konvülzanlar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antikanser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vb)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4"/>
          <p:cNvSpPr txBox="1">
            <a:spLocks/>
          </p:cNvSpPr>
          <p:nvPr/>
        </p:nvSpPr>
        <p:spPr>
          <a:xfrm>
            <a:off x="3214678" y="836712"/>
            <a:ext cx="2819400" cy="5786478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tr-TR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Normositik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OEH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Akut kanama</a:t>
            </a:r>
            <a:endParaRPr lang="en-US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Dimorfik</a:t>
            </a:r>
            <a:r>
              <a:rPr lang="tr-TR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anemi</a:t>
            </a:r>
            <a:endParaRPr lang="en-US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Hemoglobinopatiler</a:t>
            </a:r>
            <a:endParaRPr lang="en-US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Endokrinopatiler</a:t>
            </a:r>
            <a:endParaRPr lang="en-US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100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OEH ile Etkileşenler</a:t>
            </a:r>
            <a:endParaRPr lang="en-US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2160590"/>
            <a:ext cx="7924801" cy="4468810"/>
          </a:xfrm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Soğuk ve sıcak antikorlar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Belirgin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tirgliseridemi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Belirgin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lökositoz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Belirgin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retikülositoz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Methanol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zehirlenmesi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556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D2D66CF-0795-4C6D-A900-667D1794B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72843"/>
            <a:ext cx="7570787" cy="1411941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Eritrosit </a:t>
            </a:r>
            <a:r>
              <a:rPr lang="tr-TR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otoagglütinasyonu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A921E34-C21E-432A-B8BB-4EA0F757F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865DC955-E191-44EA-8B3E-425714F3A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1499670"/>
            <a:ext cx="5583680" cy="5178996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66BFFBFB-35C5-498A-8DEE-182B7390F29E}"/>
              </a:ext>
            </a:extLst>
          </p:cNvPr>
          <p:cNvCxnSpPr/>
          <p:nvPr/>
        </p:nvCxnSpPr>
        <p:spPr>
          <a:xfrm>
            <a:off x="1115616" y="1916832"/>
            <a:ext cx="3672408" cy="43204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="" xmlns:a16="http://schemas.microsoft.com/office/drawing/2014/main" id="{F6F0A740-66D0-4646-ABA5-BA02C06DB4D4}"/>
              </a:ext>
            </a:extLst>
          </p:cNvPr>
          <p:cNvCxnSpPr/>
          <p:nvPr/>
        </p:nvCxnSpPr>
        <p:spPr>
          <a:xfrm>
            <a:off x="1115616" y="2636912"/>
            <a:ext cx="3600400" cy="14401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="" xmlns:a16="http://schemas.microsoft.com/office/drawing/2014/main" id="{ED9983D3-9FDF-4131-8677-C6E1A267AD2E}"/>
              </a:ext>
            </a:extLst>
          </p:cNvPr>
          <p:cNvCxnSpPr/>
          <p:nvPr/>
        </p:nvCxnSpPr>
        <p:spPr>
          <a:xfrm>
            <a:off x="1475656" y="3140968"/>
            <a:ext cx="3312368" cy="7200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35901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="" xmlns:a16="http://schemas.microsoft.com/office/drawing/2014/main" id="{569C040C-450E-4827-B017-95E103F45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Eritrosit </a:t>
            </a:r>
            <a:r>
              <a:rPr lang="tr-TR" dirty="0" err="1">
                <a:solidFill>
                  <a:srgbClr val="FF0000"/>
                </a:solidFill>
              </a:rPr>
              <a:t>Histogramları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CC0B0FAF-4C76-4552-B62E-C582F0851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7F92EC3D-B7D1-4F52-B0FC-70A8CA2B5B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2564904"/>
            <a:ext cx="7272808" cy="372826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4DFF615-3AF9-4C94-9F3E-E9B6C7529630}"/>
              </a:ext>
            </a:extLst>
          </p:cNvPr>
          <p:cNvSpPr txBox="1"/>
          <p:nvPr/>
        </p:nvSpPr>
        <p:spPr>
          <a:xfrm>
            <a:off x="1691680" y="2148145"/>
            <a:ext cx="9733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80 </a:t>
            </a:r>
            <a:r>
              <a:rPr lang="tr-TR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</a:t>
            </a:r>
            <a:endParaRPr lang="tr-TR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54F8B6C-3D8E-47A8-A673-7C56EAFB98E6}"/>
              </a:ext>
            </a:extLst>
          </p:cNvPr>
          <p:cNvSpPr txBox="1"/>
          <p:nvPr/>
        </p:nvSpPr>
        <p:spPr>
          <a:xfrm>
            <a:off x="4265348" y="2060848"/>
            <a:ext cx="1124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80-95 </a:t>
            </a:r>
            <a:r>
              <a:rPr lang="tr-TR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</a:t>
            </a:r>
            <a:endParaRPr lang="tr-TR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3A190F7F-9A6A-4715-B7CF-7E791D9B4073}"/>
              </a:ext>
            </a:extLst>
          </p:cNvPr>
          <p:cNvSpPr txBox="1"/>
          <p:nvPr/>
        </p:nvSpPr>
        <p:spPr>
          <a:xfrm>
            <a:off x="6804248" y="2022639"/>
            <a:ext cx="9733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95 </a:t>
            </a:r>
            <a:r>
              <a:rPr lang="tr-TR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</a:t>
            </a:r>
            <a:endParaRPr lang="tr-TR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4383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50" y="500050"/>
            <a:ext cx="8858250" cy="1143000"/>
          </a:xfrm>
        </p:spPr>
        <p:txBody>
          <a:bodyPr/>
          <a:lstStyle/>
          <a:p>
            <a:r>
              <a:rPr lang="tr-TR" sz="4400" b="1" dirty="0">
                <a:solidFill>
                  <a:srgbClr val="FF0000"/>
                </a:solidFill>
                <a:latin typeface="Arial" charset="0"/>
                <a:cs typeface="Arial" charset="0"/>
              </a:rPr>
              <a:t>Ortalama Eritrosit Hemoglobini</a:t>
            </a:r>
            <a:endParaRPr lang="tr-TR" sz="6600" b="1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500063" y="1981200"/>
            <a:ext cx="8445500" cy="4114800"/>
          </a:xfrm>
        </p:spPr>
        <p:txBody>
          <a:bodyPr>
            <a:normAutofit fontScale="92500" lnSpcReduction="10000"/>
          </a:bodyPr>
          <a:lstStyle/>
          <a:p>
            <a:pPr lvl="1" eaLnBrk="1" hangingPunct="1"/>
            <a:r>
              <a:rPr lang="en-AU" sz="2800" dirty="0" err="1">
                <a:latin typeface="Arial" charset="0"/>
                <a:cs typeface="Arial" charset="0"/>
              </a:rPr>
              <a:t>Eritrositlerin</a:t>
            </a:r>
            <a:r>
              <a:rPr lang="en-AU" sz="2800" dirty="0">
                <a:latin typeface="Arial" charset="0"/>
                <a:cs typeface="Arial" charset="0"/>
              </a:rPr>
              <a:t> </a:t>
            </a:r>
            <a:r>
              <a:rPr lang="en-AU" sz="2800" dirty="0" err="1">
                <a:latin typeface="Arial" charset="0"/>
                <a:cs typeface="Arial" charset="0"/>
              </a:rPr>
              <a:t>içerdiği</a:t>
            </a:r>
            <a:r>
              <a:rPr lang="en-AU" sz="2800" dirty="0">
                <a:latin typeface="Arial" charset="0"/>
                <a:cs typeface="Arial" charset="0"/>
              </a:rPr>
              <a:t> </a:t>
            </a:r>
            <a:r>
              <a:rPr lang="en-AU" sz="2800" dirty="0" err="1">
                <a:latin typeface="Arial" charset="0"/>
                <a:cs typeface="Arial" charset="0"/>
              </a:rPr>
              <a:t>ortalama</a:t>
            </a:r>
            <a:r>
              <a:rPr lang="en-AU" sz="2800" dirty="0">
                <a:latin typeface="Arial" charset="0"/>
                <a:cs typeface="Arial" charset="0"/>
              </a:rPr>
              <a:t> </a:t>
            </a:r>
            <a:r>
              <a:rPr lang="en-AU" sz="2800" dirty="0" err="1">
                <a:latin typeface="Arial" charset="0"/>
                <a:cs typeface="Arial" charset="0"/>
              </a:rPr>
              <a:t>eritrosit</a:t>
            </a:r>
            <a:r>
              <a:rPr lang="en-AU" sz="2800" dirty="0">
                <a:latin typeface="Arial" charset="0"/>
                <a:cs typeface="Arial" charset="0"/>
              </a:rPr>
              <a:t> </a:t>
            </a:r>
            <a:r>
              <a:rPr lang="en-AU" sz="2800" dirty="0" err="1">
                <a:latin typeface="Arial" charset="0"/>
                <a:cs typeface="Arial" charset="0"/>
              </a:rPr>
              <a:t>hemoglobin</a:t>
            </a:r>
            <a:r>
              <a:rPr lang="en-AU" sz="2800" dirty="0">
                <a:latin typeface="Arial" charset="0"/>
                <a:cs typeface="Arial" charset="0"/>
              </a:rPr>
              <a:t> </a:t>
            </a:r>
            <a:r>
              <a:rPr lang="en-AU" sz="2800" dirty="0" err="1">
                <a:latin typeface="Arial" charset="0"/>
                <a:cs typeface="Arial" charset="0"/>
              </a:rPr>
              <a:t>miktarını</a:t>
            </a:r>
            <a:r>
              <a:rPr lang="en-AU" sz="2800" dirty="0">
                <a:latin typeface="Arial" charset="0"/>
                <a:cs typeface="Arial" charset="0"/>
              </a:rPr>
              <a:t> </a:t>
            </a:r>
            <a:r>
              <a:rPr lang="en-AU" sz="2800" dirty="0" err="1">
                <a:latin typeface="Arial" charset="0"/>
                <a:cs typeface="Arial" charset="0"/>
              </a:rPr>
              <a:t>gösterir</a:t>
            </a:r>
            <a:r>
              <a:rPr lang="en-AU" sz="2800" dirty="0">
                <a:latin typeface="Arial" charset="0"/>
                <a:cs typeface="Arial" charset="0"/>
              </a:rPr>
              <a:t>. </a:t>
            </a:r>
            <a:endParaRPr lang="tr-TR" sz="2800" dirty="0">
              <a:latin typeface="Arial" charset="0"/>
              <a:cs typeface="Arial" charset="0"/>
            </a:endParaRPr>
          </a:p>
          <a:p>
            <a:pPr lvl="1" eaLnBrk="1" hangingPunct="1"/>
            <a:r>
              <a:rPr lang="en-AU" sz="2800" dirty="0">
                <a:latin typeface="Arial" charset="0"/>
                <a:cs typeface="Arial" charset="0"/>
              </a:rPr>
              <a:t>Normal </a:t>
            </a:r>
            <a:r>
              <a:rPr lang="en-AU" sz="2800" dirty="0" err="1">
                <a:latin typeface="Arial" charset="0"/>
                <a:cs typeface="Arial" charset="0"/>
              </a:rPr>
              <a:t>değeri</a:t>
            </a:r>
            <a:r>
              <a:rPr lang="tr-TR" sz="2800" dirty="0">
                <a:latin typeface="Arial" charset="0"/>
                <a:cs typeface="Arial" charset="0"/>
              </a:rPr>
              <a:t>:</a:t>
            </a:r>
          </a:p>
          <a:p>
            <a:pPr lvl="2"/>
            <a:r>
              <a:rPr lang="tr-TR" dirty="0" err="1"/>
              <a:t>Yenidoğan</a:t>
            </a:r>
            <a:r>
              <a:rPr lang="tr-TR" dirty="0"/>
              <a:t>: 36-38 </a:t>
            </a:r>
            <a:r>
              <a:rPr lang="tr-TR" dirty="0" err="1"/>
              <a:t>pg</a:t>
            </a:r>
            <a:endParaRPr lang="tr-TR" dirty="0"/>
          </a:p>
          <a:p>
            <a:pPr lvl="2"/>
            <a:r>
              <a:rPr lang="tr-TR" dirty="0"/>
              <a:t>1 yaşa kadar: 23-27 </a:t>
            </a:r>
            <a:r>
              <a:rPr lang="tr-TR" dirty="0" err="1"/>
              <a:t>pg</a:t>
            </a:r>
            <a:endParaRPr lang="tr-TR" dirty="0"/>
          </a:p>
          <a:p>
            <a:pPr lvl="2"/>
            <a:r>
              <a:rPr lang="tr-TR" dirty="0"/>
              <a:t>Yetişkin: 26,7-31,9 </a:t>
            </a:r>
            <a:r>
              <a:rPr lang="tr-TR" dirty="0" err="1"/>
              <a:t>pg</a:t>
            </a:r>
            <a:r>
              <a:rPr lang="en-US" dirty="0"/>
              <a:t> 			</a:t>
            </a:r>
            <a:endParaRPr lang="tr-TR" dirty="0"/>
          </a:p>
          <a:p>
            <a:pPr lvl="1" eaLnBrk="1" hangingPunct="1"/>
            <a:r>
              <a:rPr lang="en-AU" sz="2800" dirty="0" err="1">
                <a:latin typeface="Arial" charset="0"/>
                <a:cs typeface="Arial" charset="0"/>
              </a:rPr>
              <a:t>Mikrositik</a:t>
            </a:r>
            <a:r>
              <a:rPr lang="en-AU" sz="2800" dirty="0">
                <a:latin typeface="Arial" charset="0"/>
                <a:cs typeface="Arial" charset="0"/>
              </a:rPr>
              <a:t> </a:t>
            </a:r>
            <a:r>
              <a:rPr lang="en-AU" sz="2800" dirty="0" err="1">
                <a:latin typeface="Arial" charset="0"/>
                <a:cs typeface="Arial" charset="0"/>
              </a:rPr>
              <a:t>eritrositlerin</a:t>
            </a:r>
            <a:r>
              <a:rPr lang="en-AU" sz="2800" dirty="0">
                <a:latin typeface="Arial" charset="0"/>
                <a:cs typeface="Arial" charset="0"/>
              </a:rPr>
              <a:t> </a:t>
            </a:r>
            <a:r>
              <a:rPr lang="en-AU" sz="2800" dirty="0" err="1">
                <a:latin typeface="Arial" charset="0"/>
                <a:cs typeface="Arial" charset="0"/>
              </a:rPr>
              <a:t>taşıdığı</a:t>
            </a:r>
            <a:r>
              <a:rPr lang="en-AU" sz="2800" dirty="0">
                <a:latin typeface="Arial" charset="0"/>
                <a:cs typeface="Arial" charset="0"/>
              </a:rPr>
              <a:t> </a:t>
            </a:r>
            <a:r>
              <a:rPr lang="en-AU" sz="2800" dirty="0" err="1">
                <a:latin typeface="Arial" charset="0"/>
                <a:cs typeface="Arial" charset="0"/>
              </a:rPr>
              <a:t>hemoglobin</a:t>
            </a:r>
            <a:r>
              <a:rPr lang="en-AU" sz="2800" dirty="0">
                <a:latin typeface="Arial" charset="0"/>
                <a:cs typeface="Arial" charset="0"/>
              </a:rPr>
              <a:t> </a:t>
            </a:r>
            <a:r>
              <a:rPr lang="en-AU" sz="2800" dirty="0" err="1">
                <a:latin typeface="Arial" charset="0"/>
                <a:cs typeface="Arial" charset="0"/>
              </a:rPr>
              <a:t>miktarı</a:t>
            </a:r>
            <a:r>
              <a:rPr lang="en-AU" sz="2800" dirty="0">
                <a:latin typeface="Arial" charset="0"/>
                <a:cs typeface="Arial" charset="0"/>
              </a:rPr>
              <a:t> da </a:t>
            </a:r>
            <a:r>
              <a:rPr lang="en-AU" sz="2800" dirty="0" err="1">
                <a:latin typeface="Arial" charset="0"/>
                <a:cs typeface="Arial" charset="0"/>
              </a:rPr>
              <a:t>az</a:t>
            </a:r>
            <a:r>
              <a:rPr lang="en-AU" sz="2800" dirty="0">
                <a:latin typeface="Arial" charset="0"/>
                <a:cs typeface="Arial" charset="0"/>
              </a:rPr>
              <a:t> </a:t>
            </a:r>
            <a:r>
              <a:rPr lang="en-AU" sz="2800" dirty="0" err="1">
                <a:latin typeface="Arial" charset="0"/>
                <a:cs typeface="Arial" charset="0"/>
              </a:rPr>
              <a:t>olacağından</a:t>
            </a:r>
            <a:r>
              <a:rPr lang="en-AU" sz="2800" dirty="0">
                <a:latin typeface="Arial" charset="0"/>
                <a:cs typeface="Arial" charset="0"/>
              </a:rPr>
              <a:t> </a:t>
            </a:r>
            <a:r>
              <a:rPr lang="tr-TR" sz="2800" dirty="0">
                <a:latin typeface="Arial" charset="0"/>
                <a:cs typeface="Arial" charset="0"/>
              </a:rPr>
              <a:t>OEH</a:t>
            </a:r>
            <a:r>
              <a:rPr lang="en-AU" sz="2800" dirty="0">
                <a:latin typeface="Arial" charset="0"/>
                <a:cs typeface="Arial" charset="0"/>
              </a:rPr>
              <a:t> </a:t>
            </a:r>
            <a:r>
              <a:rPr lang="en-AU" sz="2800" dirty="0" err="1">
                <a:latin typeface="Arial" charset="0"/>
                <a:cs typeface="Arial" charset="0"/>
              </a:rPr>
              <a:t>ile</a:t>
            </a:r>
            <a:r>
              <a:rPr lang="en-AU" sz="2800" dirty="0">
                <a:latin typeface="Arial" charset="0"/>
                <a:cs typeface="Arial" charset="0"/>
              </a:rPr>
              <a:t> </a:t>
            </a:r>
            <a:r>
              <a:rPr lang="en-AU" sz="2800" dirty="0" err="1">
                <a:latin typeface="Arial" charset="0"/>
                <a:cs typeface="Arial" charset="0"/>
              </a:rPr>
              <a:t>paralel</a:t>
            </a:r>
            <a:r>
              <a:rPr lang="en-AU" sz="2800" dirty="0">
                <a:latin typeface="Arial" charset="0"/>
                <a:cs typeface="Arial" charset="0"/>
              </a:rPr>
              <a:t> </a:t>
            </a:r>
            <a:r>
              <a:rPr lang="en-AU" sz="2800" dirty="0" err="1">
                <a:latin typeface="Arial" charset="0"/>
                <a:cs typeface="Arial" charset="0"/>
              </a:rPr>
              <a:t>seyreder</a:t>
            </a:r>
            <a:r>
              <a:rPr lang="en-AU" sz="2800" dirty="0">
                <a:latin typeface="Arial" charset="0"/>
                <a:cs typeface="Arial" charset="0"/>
              </a:rPr>
              <a:t>. </a:t>
            </a:r>
            <a:r>
              <a:rPr lang="tr-TR" sz="2800" dirty="0">
                <a:latin typeface="Arial" charset="0"/>
                <a:cs typeface="Arial" charset="0"/>
              </a:rPr>
              <a:t>M</a:t>
            </a:r>
            <a:r>
              <a:rPr lang="en-AU" sz="2800" dirty="0" err="1">
                <a:latin typeface="Arial" charset="0"/>
                <a:cs typeface="Arial" charset="0"/>
              </a:rPr>
              <a:t>ikrositik</a:t>
            </a:r>
            <a:r>
              <a:rPr lang="en-AU" sz="2800" dirty="0">
                <a:latin typeface="Arial" charset="0"/>
                <a:cs typeface="Arial" charset="0"/>
              </a:rPr>
              <a:t> </a:t>
            </a:r>
            <a:r>
              <a:rPr lang="en-AU" sz="2800" dirty="0" err="1">
                <a:latin typeface="Arial" charset="0"/>
                <a:cs typeface="Arial" charset="0"/>
              </a:rPr>
              <a:t>eritrositler</a:t>
            </a:r>
            <a:r>
              <a:rPr lang="en-AU" sz="2800" dirty="0">
                <a:latin typeface="Arial" charset="0"/>
                <a:cs typeface="Arial" charset="0"/>
              </a:rPr>
              <a:t> </a:t>
            </a:r>
            <a:r>
              <a:rPr lang="en-AU" sz="2800" dirty="0" err="1">
                <a:latin typeface="Arial" charset="0"/>
                <a:cs typeface="Arial" charset="0"/>
              </a:rPr>
              <a:t>aynı</a:t>
            </a:r>
            <a:r>
              <a:rPr lang="en-AU" sz="2800" dirty="0">
                <a:latin typeface="Arial" charset="0"/>
                <a:cs typeface="Arial" charset="0"/>
              </a:rPr>
              <a:t> </a:t>
            </a:r>
            <a:r>
              <a:rPr lang="en-AU" sz="2800" dirty="0" err="1">
                <a:latin typeface="Arial" charset="0"/>
                <a:cs typeface="Arial" charset="0"/>
              </a:rPr>
              <a:t>zamanda</a:t>
            </a:r>
            <a:r>
              <a:rPr lang="tr-TR" sz="2800" dirty="0">
                <a:latin typeface="Arial" charset="0"/>
                <a:cs typeface="Arial" charset="0"/>
              </a:rPr>
              <a:t> genelde</a:t>
            </a:r>
            <a:r>
              <a:rPr lang="en-AU" sz="2800" dirty="0">
                <a:latin typeface="Arial" charset="0"/>
                <a:cs typeface="Arial" charset="0"/>
              </a:rPr>
              <a:t> </a:t>
            </a:r>
            <a:r>
              <a:rPr lang="en-AU" sz="2800" dirty="0" err="1">
                <a:latin typeface="Arial" charset="0"/>
                <a:cs typeface="Arial" charset="0"/>
              </a:rPr>
              <a:t>hipokromiktir</a:t>
            </a:r>
            <a:r>
              <a:rPr lang="en-AU" sz="2800" dirty="0">
                <a:latin typeface="Arial" charset="0"/>
                <a:cs typeface="Arial" charset="0"/>
              </a:rPr>
              <a:t>. </a:t>
            </a:r>
            <a:r>
              <a:rPr lang="en-AU" dirty="0">
                <a:latin typeface="Arial" charset="0"/>
                <a:cs typeface="Arial" charset="0"/>
              </a:rPr>
              <a:t>  </a:t>
            </a:r>
          </a:p>
          <a:p>
            <a:pPr lvl="1" eaLnBrk="1" hangingPunct="1"/>
            <a:endParaRPr lang="tr-TR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68949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1071546"/>
            <a:ext cx="8382000" cy="5486400"/>
          </a:xfrm>
        </p:spPr>
        <p:txBody>
          <a:bodyPr>
            <a:normAutofit fontScale="92500" lnSpcReduction="10000"/>
          </a:bodyPr>
          <a:lstStyle/>
          <a:p>
            <a:r>
              <a:rPr lang="tr-TR" b="1" dirty="0" err="1">
                <a:solidFill>
                  <a:srgbClr val="FF0000"/>
                </a:solidFill>
              </a:rPr>
              <a:t>OEHb</a:t>
            </a:r>
            <a:r>
              <a:rPr lang="tr-TR" b="1" dirty="0">
                <a:solidFill>
                  <a:srgbClr val="FF0000"/>
                </a:solidFill>
              </a:rPr>
              <a:t> Azaldığı Durumlar</a:t>
            </a:r>
            <a:endParaRPr lang="en-US" b="1" dirty="0">
              <a:solidFill>
                <a:srgbClr val="FF0000"/>
              </a:solidFill>
            </a:endParaRPr>
          </a:p>
          <a:p>
            <a:pPr lvl="1"/>
            <a:r>
              <a:rPr lang="tr-TR" dirty="0" err="1"/>
              <a:t>Mikrositik</a:t>
            </a:r>
            <a:r>
              <a:rPr lang="tr-TR" dirty="0"/>
              <a:t> ve </a:t>
            </a:r>
            <a:r>
              <a:rPr lang="tr-TR" dirty="0" err="1"/>
              <a:t>normositik</a:t>
            </a:r>
            <a:r>
              <a:rPr lang="tr-TR" dirty="0"/>
              <a:t> anemi</a:t>
            </a:r>
            <a:endParaRPr lang="en-US" dirty="0"/>
          </a:p>
          <a:p>
            <a:pPr lvl="1"/>
            <a:endParaRPr lang="en-US" dirty="0"/>
          </a:p>
          <a:p>
            <a:r>
              <a:rPr lang="tr-TR" b="1" dirty="0" err="1">
                <a:solidFill>
                  <a:srgbClr val="FF0000"/>
                </a:solidFill>
              </a:rPr>
              <a:t>OEHb</a:t>
            </a:r>
            <a:r>
              <a:rPr lang="tr-TR" b="1" dirty="0">
                <a:solidFill>
                  <a:srgbClr val="FF0000"/>
                </a:solidFill>
              </a:rPr>
              <a:t> Arttığı Durumlar</a:t>
            </a:r>
            <a:endParaRPr lang="en-US" b="1" dirty="0">
              <a:solidFill>
                <a:srgbClr val="FF0000"/>
              </a:solidFill>
            </a:endParaRPr>
          </a:p>
          <a:p>
            <a:pPr lvl="1"/>
            <a:r>
              <a:rPr lang="tr-TR" dirty="0" err="1"/>
              <a:t>Makrositik</a:t>
            </a:r>
            <a:r>
              <a:rPr lang="tr-TR" dirty="0"/>
              <a:t> anemi</a:t>
            </a:r>
            <a:endParaRPr lang="en-US" dirty="0"/>
          </a:p>
          <a:p>
            <a:pPr lvl="1"/>
            <a:r>
              <a:rPr lang="tr-TR" dirty="0" err="1"/>
              <a:t>İnfantlar</a:t>
            </a:r>
            <a:r>
              <a:rPr lang="tr-TR" dirty="0"/>
              <a:t> ve </a:t>
            </a:r>
            <a:r>
              <a:rPr lang="tr-TR" dirty="0" err="1"/>
              <a:t>Yenidoğanlar</a:t>
            </a:r>
            <a:endParaRPr lang="en-US" dirty="0"/>
          </a:p>
          <a:p>
            <a:pPr lvl="1"/>
            <a:endParaRPr lang="en-US" dirty="0"/>
          </a:p>
          <a:p>
            <a:r>
              <a:rPr lang="tr-TR" b="1" dirty="0" err="1">
                <a:solidFill>
                  <a:srgbClr val="FF0000"/>
                </a:solidFill>
              </a:rPr>
              <a:t>OEHb</a:t>
            </a:r>
            <a:r>
              <a:rPr lang="tr-TR" b="1" dirty="0">
                <a:solidFill>
                  <a:srgbClr val="FF0000"/>
                </a:solidFill>
              </a:rPr>
              <a:t> ile Etkileşim</a:t>
            </a:r>
            <a:endParaRPr lang="en-US" b="1" dirty="0">
              <a:solidFill>
                <a:srgbClr val="FF0000"/>
              </a:solidFill>
            </a:endParaRPr>
          </a:p>
          <a:p>
            <a:pPr lvl="1"/>
            <a:r>
              <a:rPr lang="en-US" dirty="0" err="1"/>
              <a:t>Lipemi</a:t>
            </a:r>
            <a:endParaRPr lang="en-US" dirty="0"/>
          </a:p>
          <a:p>
            <a:pPr lvl="1"/>
            <a:r>
              <a:rPr lang="tr-TR" dirty="0"/>
              <a:t>Belirgin </a:t>
            </a:r>
            <a:r>
              <a:rPr lang="tr-TR" dirty="0" err="1"/>
              <a:t>lökositoz</a:t>
            </a:r>
            <a:endParaRPr lang="en-US" dirty="0"/>
          </a:p>
          <a:p>
            <a:pPr lvl="1"/>
            <a:r>
              <a:rPr lang="tr-TR" dirty="0"/>
              <a:t>Soğuk </a:t>
            </a:r>
            <a:r>
              <a:rPr lang="tr-TR" dirty="0" err="1"/>
              <a:t>aglutinin</a:t>
            </a:r>
            <a:endParaRPr lang="en-US" dirty="0"/>
          </a:p>
          <a:p>
            <a:pPr lvl="1"/>
            <a:r>
              <a:rPr lang="tr-TR" dirty="0"/>
              <a:t>Kanda </a:t>
            </a:r>
            <a:r>
              <a:rPr lang="tr-TR" dirty="0" err="1"/>
              <a:t>monoklonal</a:t>
            </a:r>
            <a:r>
              <a:rPr lang="tr-TR" dirty="0"/>
              <a:t> protein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22064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14282" y="214290"/>
            <a:ext cx="8858250" cy="114300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tr-TR" sz="3600" b="1" dirty="0">
                <a:solidFill>
                  <a:srgbClr val="FF0000"/>
                </a:solidFill>
                <a:latin typeface="Arial" charset="0"/>
                <a:cs typeface="Arial" charset="0"/>
              </a:rPr>
              <a:t>Ortalama Eritrosit Hemoglobin Konsantrasyonu</a:t>
            </a:r>
            <a:endParaRPr lang="tr-TR" sz="6600" b="1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484784"/>
            <a:ext cx="8731250" cy="5256584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sz="2000" dirty="0">
                <a:latin typeface="Arial" charset="0"/>
              </a:rPr>
              <a:t>Hemoglobinin/Hematokritx10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dirty="0">
                <a:latin typeface="Arial" charset="0"/>
              </a:rPr>
              <a:t>Kan sayımı cihazlarının kullanılmasıyla önem kazanmış bir indekstir. 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dirty="0">
                <a:latin typeface="Arial" charset="0"/>
              </a:rPr>
              <a:t>Normal değeri:</a:t>
            </a:r>
          </a:p>
          <a:p>
            <a:pPr lvl="1">
              <a:lnSpc>
                <a:spcPct val="90000"/>
              </a:lnSpc>
            </a:pPr>
            <a:r>
              <a:rPr lang="tr-TR" sz="2000" dirty="0" err="1">
                <a:latin typeface="Arial" charset="0"/>
              </a:rPr>
              <a:t>Yenidoğan</a:t>
            </a:r>
            <a:r>
              <a:rPr lang="tr-TR" sz="2000" dirty="0">
                <a:latin typeface="Arial" charset="0"/>
              </a:rPr>
              <a:t>: % 34-36</a:t>
            </a:r>
          </a:p>
          <a:p>
            <a:pPr lvl="1">
              <a:lnSpc>
                <a:spcPct val="90000"/>
              </a:lnSpc>
            </a:pPr>
            <a:r>
              <a:rPr lang="tr-TR" sz="2000" dirty="0">
                <a:latin typeface="Arial" charset="0"/>
              </a:rPr>
              <a:t>1 yaşa kadar % 31-33</a:t>
            </a:r>
          </a:p>
          <a:p>
            <a:pPr lvl="1">
              <a:lnSpc>
                <a:spcPct val="90000"/>
              </a:lnSpc>
            </a:pPr>
            <a:r>
              <a:rPr lang="tr-TR" sz="2000" dirty="0" err="1">
                <a:latin typeface="Arial" charset="0"/>
              </a:rPr>
              <a:t>Yetişijn</a:t>
            </a:r>
            <a:r>
              <a:rPr lang="tr-TR" sz="2000" dirty="0">
                <a:latin typeface="Arial" charset="0"/>
              </a:rPr>
              <a:t>: % 32-36</a:t>
            </a:r>
          </a:p>
          <a:p>
            <a:pPr>
              <a:lnSpc>
                <a:spcPct val="90000"/>
              </a:lnSpc>
            </a:pPr>
            <a:r>
              <a:rPr lang="tr-TR" sz="2000" dirty="0">
                <a:latin typeface="Arial" charset="0"/>
              </a:rPr>
              <a:t>Azalması: </a:t>
            </a:r>
            <a:r>
              <a:rPr lang="tr-TR" sz="2000" dirty="0" err="1">
                <a:latin typeface="Arial" charset="0"/>
              </a:rPr>
              <a:t>Hipokromik</a:t>
            </a:r>
            <a:r>
              <a:rPr lang="tr-TR" sz="2000" dirty="0">
                <a:latin typeface="Arial" charset="0"/>
              </a:rPr>
              <a:t>; Normal: </a:t>
            </a:r>
            <a:r>
              <a:rPr lang="tr-TR" sz="2000" dirty="0" err="1">
                <a:latin typeface="Arial" charset="0"/>
              </a:rPr>
              <a:t>Normokromik</a:t>
            </a:r>
            <a:endParaRPr lang="tr-TR" sz="2000" dirty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000" dirty="0">
                <a:latin typeface="Arial" charset="0"/>
              </a:rPr>
              <a:t>Ağır demir eksikliğinde hafif düşük, </a:t>
            </a:r>
            <a:r>
              <a:rPr lang="tr-TR" sz="2000" dirty="0" err="1">
                <a:latin typeface="Arial" charset="0"/>
              </a:rPr>
              <a:t>herediter</a:t>
            </a:r>
            <a:r>
              <a:rPr lang="tr-TR" sz="2000" dirty="0">
                <a:latin typeface="Arial" charset="0"/>
              </a:rPr>
              <a:t> </a:t>
            </a:r>
            <a:r>
              <a:rPr lang="tr-TR" sz="2000" dirty="0" err="1">
                <a:latin typeface="Arial" charset="0"/>
              </a:rPr>
              <a:t>sferositozda</a:t>
            </a:r>
            <a:r>
              <a:rPr lang="tr-TR" sz="2000" dirty="0">
                <a:latin typeface="Arial" charset="0"/>
              </a:rPr>
              <a:t> hafif artmış bulunabilir. 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dirty="0" err="1">
                <a:latin typeface="Arial" charset="0"/>
              </a:rPr>
              <a:t>OEHK’nın</a:t>
            </a:r>
            <a:r>
              <a:rPr lang="tr-TR" sz="2000" dirty="0">
                <a:latin typeface="Arial" charset="0"/>
              </a:rPr>
              <a:t> bu özelliğinden faydalanılarak kan sayımı cihazlarında  kontrol parametresi olarak kullanılır.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rgbClr val="990033"/>
              </a:buClr>
              <a:buFontTx/>
              <a:buChar char="–"/>
            </a:pPr>
            <a:endParaRPr lang="tr-TR" sz="3200" b="1" dirty="0"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872185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533400"/>
            <a:ext cx="8229600" cy="5943600"/>
          </a:xfrm>
        </p:spPr>
        <p:txBody>
          <a:bodyPr>
            <a:normAutofit fontScale="92500" lnSpcReduction="10000"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OEHK Azaldığı Durumlar</a:t>
            </a:r>
            <a:endParaRPr lang="en-US" b="1" dirty="0">
              <a:solidFill>
                <a:srgbClr val="FF0000"/>
              </a:solidFill>
            </a:endParaRPr>
          </a:p>
          <a:p>
            <a:pPr lvl="1"/>
            <a:r>
              <a:rPr lang="tr-TR" dirty="0" err="1"/>
              <a:t>Hipokrom</a:t>
            </a:r>
            <a:r>
              <a:rPr lang="tr-TR" dirty="0"/>
              <a:t> </a:t>
            </a:r>
            <a:r>
              <a:rPr lang="tr-TR" dirty="0" err="1"/>
              <a:t>mikrositer</a:t>
            </a:r>
            <a:r>
              <a:rPr lang="tr-TR" dirty="0"/>
              <a:t> anemi</a:t>
            </a:r>
            <a:endParaRPr lang="en-US" dirty="0"/>
          </a:p>
          <a:p>
            <a:pPr lvl="1"/>
            <a:endParaRPr lang="en-US" dirty="0"/>
          </a:p>
          <a:p>
            <a:r>
              <a:rPr lang="tr-TR" b="1" dirty="0">
                <a:solidFill>
                  <a:srgbClr val="FF0000"/>
                </a:solidFill>
              </a:rPr>
              <a:t>OEHK Arttığı Durumlar</a:t>
            </a:r>
            <a:endParaRPr lang="en-US" b="1" dirty="0">
              <a:solidFill>
                <a:srgbClr val="FF0000"/>
              </a:solidFill>
            </a:endParaRPr>
          </a:p>
          <a:p>
            <a:pPr lvl="1"/>
            <a:r>
              <a:rPr lang="tr-TR" dirty="0" err="1"/>
              <a:t>Herediter</a:t>
            </a:r>
            <a:r>
              <a:rPr lang="tr-TR" dirty="0"/>
              <a:t> </a:t>
            </a:r>
            <a:r>
              <a:rPr lang="tr-TR" dirty="0" err="1"/>
              <a:t>sferositoz</a:t>
            </a:r>
            <a:endParaRPr lang="en-US" dirty="0"/>
          </a:p>
          <a:p>
            <a:pPr lvl="1"/>
            <a:r>
              <a:rPr lang="tr-TR" dirty="0" err="1"/>
              <a:t>İnfant</a:t>
            </a:r>
            <a:r>
              <a:rPr lang="tr-TR" dirty="0"/>
              <a:t> ve </a:t>
            </a:r>
            <a:r>
              <a:rPr lang="tr-TR" dirty="0" err="1"/>
              <a:t>yenidoğanlar</a:t>
            </a:r>
            <a:endParaRPr lang="en-US" dirty="0"/>
          </a:p>
          <a:p>
            <a:pPr lvl="1"/>
            <a:r>
              <a:rPr lang="tr-TR" dirty="0"/>
              <a:t>O</a:t>
            </a:r>
            <a:r>
              <a:rPr lang="en-US" dirty="0" err="1"/>
              <a:t>toagglutina</a:t>
            </a:r>
            <a:r>
              <a:rPr lang="tr-TR" dirty="0" err="1"/>
              <a:t>syonlar</a:t>
            </a:r>
            <a:endParaRPr lang="en-US" dirty="0"/>
          </a:p>
          <a:p>
            <a:pPr lvl="1"/>
            <a:endParaRPr lang="en-US" dirty="0"/>
          </a:p>
          <a:p>
            <a:r>
              <a:rPr lang="tr-TR" b="1" dirty="0">
                <a:solidFill>
                  <a:srgbClr val="FF0000"/>
                </a:solidFill>
              </a:rPr>
              <a:t>OEHK Etkileşim</a:t>
            </a:r>
            <a:endParaRPr lang="en-US" b="1" dirty="0">
              <a:solidFill>
                <a:srgbClr val="FF0000"/>
              </a:solidFill>
            </a:endParaRPr>
          </a:p>
          <a:p>
            <a:pPr lvl="1"/>
            <a:r>
              <a:rPr lang="tr-TR" dirty="0"/>
              <a:t>Belirgin</a:t>
            </a:r>
            <a:r>
              <a:rPr lang="en-US" dirty="0"/>
              <a:t> l</a:t>
            </a:r>
            <a:r>
              <a:rPr lang="tr-TR" dirty="0" err="1"/>
              <a:t>ökositoz</a:t>
            </a:r>
            <a:endParaRPr lang="en-US" dirty="0"/>
          </a:p>
          <a:p>
            <a:pPr lvl="1"/>
            <a:r>
              <a:rPr lang="en-US" dirty="0" err="1"/>
              <a:t>Hemol</a:t>
            </a:r>
            <a:r>
              <a:rPr lang="tr-TR" dirty="0"/>
              <a:t>iz</a:t>
            </a:r>
            <a:endParaRPr lang="en-US" dirty="0"/>
          </a:p>
          <a:p>
            <a:pPr lvl="1"/>
            <a:r>
              <a:rPr lang="tr-TR" dirty="0"/>
              <a:t>Soğuk </a:t>
            </a:r>
            <a:r>
              <a:rPr lang="tr-TR" dirty="0" err="1"/>
              <a:t>agglutininler</a:t>
            </a:r>
            <a:endParaRPr lang="en-US" dirty="0"/>
          </a:p>
          <a:p>
            <a:pPr lvl="1"/>
            <a:r>
              <a:rPr lang="en-US" dirty="0"/>
              <a:t>R</a:t>
            </a:r>
            <a:r>
              <a:rPr lang="tr-TR" dirty="0" err="1"/>
              <a:t>ulo</a:t>
            </a:r>
            <a:r>
              <a:rPr lang="tr-TR" dirty="0"/>
              <a:t> oluşumu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9276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EB36082-085F-465C-AE6B-A030CC100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99A6635-9603-4249-B706-62C5723F45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CB32DDD1-0375-4468-9797-79710167D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6233AD4B-73FA-4FEA-811C-09B39EA886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293"/>
          <a:stretch/>
        </p:blipFill>
        <p:spPr>
          <a:xfrm>
            <a:off x="4626326" y="1617941"/>
            <a:ext cx="4145639" cy="474761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FD8D1008-344A-4572-88F7-4A441F35F4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7688" r="34041"/>
          <a:stretch/>
        </p:blipFill>
        <p:spPr>
          <a:xfrm>
            <a:off x="333144" y="1647137"/>
            <a:ext cx="3888431" cy="46892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245F7A5-2392-4676-9A4C-9B003D0FE62E}"/>
              </a:ext>
            </a:extLst>
          </p:cNvPr>
          <p:cNvSpPr txBox="1"/>
          <p:nvPr/>
        </p:nvSpPr>
        <p:spPr>
          <a:xfrm>
            <a:off x="251520" y="997256"/>
            <a:ext cx="41665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rgbClr val="FF0000"/>
                </a:solidFill>
                <a:latin typeface="Arial Black" panose="020B0A04020102020204" pitchFamily="34" charset="0"/>
              </a:rPr>
              <a:t>Demir Eksikliği Anemisi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8F2F9B93-1961-44DC-8529-F4D6B67A4B8D}"/>
              </a:ext>
            </a:extLst>
          </p:cNvPr>
          <p:cNvSpPr txBox="1"/>
          <p:nvPr/>
        </p:nvSpPr>
        <p:spPr>
          <a:xfrm>
            <a:off x="4773358" y="993936"/>
            <a:ext cx="35784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err="1">
                <a:solidFill>
                  <a:srgbClr val="FF0000"/>
                </a:solidFill>
                <a:latin typeface="Arial Black" panose="020B0A04020102020204" pitchFamily="34" charset="0"/>
              </a:rPr>
              <a:t>Herediter</a:t>
            </a:r>
            <a:r>
              <a:rPr lang="tr-TR" sz="2400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tr-TR" sz="2400" dirty="0" err="1">
                <a:solidFill>
                  <a:srgbClr val="FF0000"/>
                </a:solidFill>
                <a:latin typeface="Arial Black" panose="020B0A04020102020204" pitchFamily="34" charset="0"/>
              </a:rPr>
              <a:t>Sferositoz</a:t>
            </a:r>
            <a:endParaRPr lang="tr-TR" sz="24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F83193F4-0D8B-4631-BDB2-005A428523B0}"/>
              </a:ext>
            </a:extLst>
          </p:cNvPr>
          <p:cNvCxnSpPr/>
          <p:nvPr/>
        </p:nvCxnSpPr>
        <p:spPr>
          <a:xfrm flipV="1">
            <a:off x="107504" y="3991746"/>
            <a:ext cx="3096344" cy="58938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="" xmlns:a16="http://schemas.microsoft.com/office/drawing/2014/main" id="{A7C10CA8-19C5-46EE-8F81-C3DE8E41A505}"/>
              </a:ext>
            </a:extLst>
          </p:cNvPr>
          <p:cNvCxnSpPr/>
          <p:nvPr/>
        </p:nvCxnSpPr>
        <p:spPr>
          <a:xfrm flipH="1" flipV="1">
            <a:off x="7019285" y="3861048"/>
            <a:ext cx="2157431" cy="6480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6241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 Kan Kullanımı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Tanısal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Anemi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emoglobinopatiler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Kemik iliği yetmezliği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Nütrisyonel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eksiklikler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Trombositopeniler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Otoimmun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durumlar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Enfeksiyonlar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Maliniteler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ilaçlara yanıt, kemoterapi etkinliği değerlendirme vb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802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800" b="1" dirty="0">
                <a:solidFill>
                  <a:srgbClr val="FF0000"/>
                </a:solidFill>
                <a:latin typeface="Arial" charset="0"/>
                <a:cs typeface="Arial" charset="0"/>
              </a:rPr>
              <a:t>İndekslerin Yorumlanması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899592" y="1618456"/>
            <a:ext cx="7772400" cy="4114800"/>
          </a:xfrm>
        </p:spPr>
        <p:txBody>
          <a:bodyPr>
            <a:normAutofit lnSpcReduction="10000"/>
          </a:bodyPr>
          <a:lstStyle/>
          <a:p>
            <a:r>
              <a:rPr lang="tr-TR" sz="2400" dirty="0">
                <a:latin typeface="Arial"/>
                <a:cs typeface="Arial"/>
              </a:rPr>
              <a:t>OEH (MCV) klinik ve tanısal  yararı en fazla olan eritrosit indeksidir.</a:t>
            </a:r>
          </a:p>
          <a:p>
            <a:r>
              <a:rPr lang="tr-TR" sz="2400" dirty="0">
                <a:latin typeface="Arial"/>
                <a:cs typeface="Arial"/>
              </a:rPr>
              <a:t>OEHB (MCH) genelde OEH (MCV) ile paralellik gösterir ve klinik yararı kısıtlıdır. </a:t>
            </a:r>
          </a:p>
          <a:p>
            <a:r>
              <a:rPr lang="tr-TR" sz="2400" dirty="0">
                <a:latin typeface="Arial"/>
                <a:cs typeface="Arial"/>
              </a:rPr>
              <a:t>OEHK (MCHC) demir eksikliği anemisinde diğer </a:t>
            </a:r>
            <a:r>
              <a:rPr lang="tr-TR" sz="2400" dirty="0" err="1">
                <a:latin typeface="Arial"/>
                <a:cs typeface="Arial"/>
              </a:rPr>
              <a:t>mikrositer</a:t>
            </a:r>
            <a:r>
              <a:rPr lang="tr-TR" sz="2400" dirty="0">
                <a:latin typeface="Arial"/>
                <a:cs typeface="Arial"/>
              </a:rPr>
              <a:t> anemilere göre daha sık olarak düşük bulunmaktadır fakat bu değişiklik geç dönemlerde ortaya çıkar. </a:t>
            </a:r>
          </a:p>
          <a:p>
            <a:r>
              <a:rPr lang="tr-TR" sz="2400" dirty="0">
                <a:latin typeface="Arial"/>
                <a:cs typeface="Arial"/>
              </a:rPr>
              <a:t>Artmış OEHK sıklıkla </a:t>
            </a:r>
            <a:r>
              <a:rPr lang="tr-TR" sz="2400" dirty="0" err="1">
                <a:latin typeface="Arial"/>
                <a:cs typeface="Arial"/>
              </a:rPr>
              <a:t>herediter</a:t>
            </a:r>
            <a:r>
              <a:rPr lang="tr-TR" sz="2400" dirty="0">
                <a:latin typeface="Arial"/>
                <a:cs typeface="Arial"/>
              </a:rPr>
              <a:t> </a:t>
            </a:r>
            <a:r>
              <a:rPr lang="tr-TR" sz="2400" dirty="0" err="1">
                <a:latin typeface="Arial"/>
                <a:cs typeface="Arial"/>
              </a:rPr>
              <a:t>siferositozda</a:t>
            </a:r>
            <a:r>
              <a:rPr lang="tr-TR" sz="2400" dirty="0">
                <a:latin typeface="Arial"/>
                <a:cs typeface="Arial"/>
              </a:rPr>
              <a:t> gözlenir. </a:t>
            </a:r>
          </a:p>
        </p:txBody>
      </p:sp>
    </p:spTree>
    <p:extLst>
      <p:ext uri="{BB962C8B-B14F-4D97-AF65-F5344CB8AC3E}">
        <p14:creationId xmlns="" xmlns:p14="http://schemas.microsoft.com/office/powerpoint/2010/main" val="4487240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339724" y="188640"/>
            <a:ext cx="8607425" cy="1143001"/>
          </a:xfrm>
        </p:spPr>
        <p:txBody>
          <a:bodyPr/>
          <a:lstStyle/>
          <a:p>
            <a:pPr eaLnBrk="1" hangingPunct="1"/>
            <a:r>
              <a:rPr lang="tr-TR" sz="4000" b="1" dirty="0">
                <a:solidFill>
                  <a:srgbClr val="FF0000"/>
                </a:solidFill>
                <a:latin typeface="Arial" charset="0"/>
                <a:cs typeface="Arial" charset="0"/>
              </a:rPr>
              <a:t>Eritrosit Dağılım Genişliği- (RDW)</a:t>
            </a:r>
          </a:p>
        </p:txBody>
      </p:sp>
      <p:sp>
        <p:nvSpPr>
          <p:cNvPr id="20484" name="Rectangle 3"/>
          <p:cNvSpPr>
            <a:spLocks noGrp="1" noChangeArrowheads="1"/>
          </p:cNvSpPr>
          <p:nvPr>
            <p:ph idx="1"/>
          </p:nvPr>
        </p:nvSpPr>
        <p:spPr>
          <a:xfrm>
            <a:off x="428625" y="1628800"/>
            <a:ext cx="8429625" cy="2657456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r>
              <a:rPr lang="tr-TR" sz="2400" dirty="0">
                <a:solidFill>
                  <a:srgbClr val="000000"/>
                </a:solidFill>
                <a:latin typeface="Arial" charset="0"/>
                <a:cs typeface="Arial" charset="0"/>
              </a:rPr>
              <a:t>Eritrosit hacim dağılımının varyasyon katsayısıdır (CV) 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r>
              <a:rPr lang="tr-TR" sz="2400" dirty="0">
                <a:solidFill>
                  <a:srgbClr val="000000"/>
                </a:solidFill>
                <a:latin typeface="Arial" charset="0"/>
                <a:cs typeface="Arial" charset="0"/>
              </a:rPr>
              <a:t>{[Standart Sapma]/ OEH (MCV)}x100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r>
              <a:rPr lang="tr-TR" sz="2400" dirty="0">
                <a:solidFill>
                  <a:srgbClr val="000000"/>
                </a:solidFill>
                <a:latin typeface="Arial" charset="0"/>
                <a:cs typeface="Arial" charset="0"/>
              </a:rPr>
              <a:t>Her cihazın farklı üst sınır değerleri olmasına rağmen %14’ün üzerinde olması patolojik olarak kabul edilmektedir. 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r>
              <a:rPr lang="tr-TR" sz="2400" dirty="0">
                <a:solidFill>
                  <a:srgbClr val="000000"/>
                </a:solidFill>
                <a:latin typeface="Arial" charset="0"/>
                <a:cs typeface="Arial" charset="0"/>
              </a:rPr>
              <a:t>“</a:t>
            </a:r>
            <a:r>
              <a:rPr lang="tr-TR" sz="2400" dirty="0" err="1">
                <a:solidFill>
                  <a:srgbClr val="000000"/>
                </a:solidFill>
                <a:latin typeface="Arial" charset="0"/>
                <a:cs typeface="Arial" charset="0"/>
              </a:rPr>
              <a:t>Anisositoz</a:t>
            </a:r>
            <a:r>
              <a:rPr lang="tr-TR" sz="2400" dirty="0">
                <a:solidFill>
                  <a:srgbClr val="000000"/>
                </a:solidFill>
                <a:latin typeface="Arial" charset="0"/>
                <a:cs typeface="Arial" charset="0"/>
              </a:rPr>
              <a:t>” konusunda bilgi vermekte ve </a:t>
            </a:r>
            <a:r>
              <a:rPr lang="tr-TR" sz="2400" dirty="0" err="1">
                <a:solidFill>
                  <a:srgbClr val="000000"/>
                </a:solidFill>
                <a:latin typeface="Arial" charset="0"/>
                <a:cs typeface="Arial" charset="0"/>
              </a:rPr>
              <a:t>periferik</a:t>
            </a:r>
            <a:r>
              <a:rPr lang="tr-TR" sz="2400" dirty="0">
                <a:solidFill>
                  <a:srgbClr val="000000"/>
                </a:solidFill>
                <a:latin typeface="Arial" charset="0"/>
                <a:cs typeface="Arial" charset="0"/>
              </a:rPr>
              <a:t> yaymanın mikroskobik incelemesi dahi eritrositlerin anormal alt gruplarının saptanmasında RDW kadar bilgi verici olamamaktadır.</a:t>
            </a:r>
          </a:p>
          <a:p>
            <a:pPr eaLnBrk="1" hangingPunct="1">
              <a:lnSpc>
                <a:spcPct val="90000"/>
              </a:lnSpc>
            </a:pPr>
            <a:endParaRPr lang="tr-TR" sz="2400" dirty="0">
              <a:latin typeface="Arial" charset="0"/>
              <a:cs typeface="Arial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14969C4-60CC-45C0-8057-96A8E43302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630" y="4286256"/>
            <a:ext cx="2966625" cy="1940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E14BEC4-D5E8-4E11-AE0D-AF35245AF940}"/>
              </a:ext>
            </a:extLst>
          </p:cNvPr>
          <p:cNvSpPr txBox="1"/>
          <p:nvPr/>
        </p:nvSpPr>
        <p:spPr>
          <a:xfrm>
            <a:off x="4211960" y="4221088"/>
            <a:ext cx="4824536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RDW-SD: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Hücrelerin % 20’sinin bulunduğu düzeydeki en büyük ve en küçük eritrosit arasındaki büyüklük farkı</a:t>
            </a:r>
          </a:p>
          <a:p>
            <a:pPr algn="ctr"/>
            <a:r>
              <a:rPr lang="tr-TR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RDW-SD= 45 </a:t>
            </a:r>
            <a:r>
              <a:rPr lang="tr-TR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</a:t>
            </a:r>
            <a:endParaRPr lang="tr-TR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7238A8E-A386-448B-8A3E-BF0B187DD296}"/>
              </a:ext>
            </a:extLst>
          </p:cNvPr>
          <p:cNvSpPr txBox="1"/>
          <p:nvPr/>
        </p:nvSpPr>
        <p:spPr>
          <a:xfrm>
            <a:off x="4216006" y="5565284"/>
            <a:ext cx="4820489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RDW-CV: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SD’deki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hücrelerin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histogram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genişliğinin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OEH’ne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bölünmesi ile hesaplanır.</a:t>
            </a:r>
          </a:p>
          <a:p>
            <a:pPr algn="ctr"/>
            <a:r>
              <a:rPr lang="tr-TR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RDW-CV= % 14</a:t>
            </a:r>
          </a:p>
        </p:txBody>
      </p:sp>
    </p:spTree>
    <p:extLst>
      <p:ext uri="{BB962C8B-B14F-4D97-AF65-F5344CB8AC3E}">
        <p14:creationId xmlns="" xmlns:p14="http://schemas.microsoft.com/office/powerpoint/2010/main" val="30783855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188640"/>
            <a:ext cx="7543800" cy="1143000"/>
          </a:xfrm>
        </p:spPr>
        <p:txBody>
          <a:bodyPr/>
          <a:lstStyle/>
          <a:p>
            <a:r>
              <a:rPr lang="tr-TR" sz="3600" b="1" dirty="0">
                <a:solidFill>
                  <a:srgbClr val="FF0000"/>
                </a:solidFill>
                <a:latin typeface="Arial" charset="0"/>
                <a:cs typeface="Arial" charset="0"/>
              </a:rPr>
              <a:t>Eritrosit Dağılım Genişliği- (RDW)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 parametrenin artışının, </a:t>
            </a:r>
            <a:r>
              <a:rPr lang="tr-TR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nütrisyonel</a:t>
            </a:r>
            <a:r>
              <a:rPr lang="tr-TR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anemilerde ve özellikle de demir eksikliği anemisinde ilk bulgu !! olduğuna dair yayınlar vardır. </a:t>
            </a:r>
            <a:br>
              <a:rPr lang="tr-TR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endParaRPr lang="tr-TR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Talasemi</a:t>
            </a:r>
            <a:r>
              <a:rPr lang="tr-TR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taşıyıcılığı ile demir eksikliği anemisi ayırıcı tanısı</a:t>
            </a:r>
          </a:p>
          <a:p>
            <a:r>
              <a:rPr lang="tr-TR" dirty="0">
                <a:solidFill>
                  <a:srgbClr val="000000"/>
                </a:solidFill>
                <a:latin typeface="Arial" charset="0"/>
                <a:cs typeface="Arial" charset="0"/>
              </a:rPr>
              <a:t>DEA de belirgin RDW artar, </a:t>
            </a:r>
            <a:r>
              <a:rPr lang="tr-TR" dirty="0" err="1">
                <a:solidFill>
                  <a:srgbClr val="000000"/>
                </a:solidFill>
                <a:latin typeface="Arial" charset="0"/>
                <a:cs typeface="Arial" charset="0"/>
              </a:rPr>
              <a:t>talasemide</a:t>
            </a:r>
            <a:r>
              <a:rPr lang="tr-TR" dirty="0">
                <a:solidFill>
                  <a:srgbClr val="000000"/>
                </a:solidFill>
                <a:latin typeface="Arial" charset="0"/>
                <a:cs typeface="Arial" charset="0"/>
              </a:rPr>
              <a:t> artmaz.</a:t>
            </a:r>
          </a:p>
          <a:p>
            <a:endParaRPr lang="tr-TR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2372780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Yer Tutucusu 3"/>
          <p:cNvSpPr>
            <a:spLocks noGrp="1"/>
          </p:cNvSpPr>
          <p:nvPr>
            <p:ph type="body" idx="1"/>
          </p:nvPr>
        </p:nvSpPr>
        <p:spPr>
          <a:xfrm>
            <a:off x="385144" y="836712"/>
            <a:ext cx="4040188" cy="531912"/>
          </a:xfr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Demir Eksikliği</a:t>
            </a:r>
          </a:p>
        </p:txBody>
      </p:sp>
      <p:sp>
        <p:nvSpPr>
          <p:cNvPr id="6" name="Metin Yer Tutucusu 5"/>
          <p:cNvSpPr>
            <a:spLocks noGrp="1"/>
          </p:cNvSpPr>
          <p:nvPr>
            <p:ph type="body" sz="quarter" idx="3"/>
          </p:nvPr>
        </p:nvSpPr>
        <p:spPr>
          <a:xfrm>
            <a:off x="4932129" y="836712"/>
            <a:ext cx="4041775" cy="531912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tr-TR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Talasemi</a:t>
            </a:r>
            <a:r>
              <a:rPr lang="tr-TR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Taşıyıcılığı</a:t>
            </a:r>
          </a:p>
        </p:txBody>
      </p:sp>
      <p:pic>
        <p:nvPicPr>
          <p:cNvPr id="3" name="2 Resim" descr="talasemi taşıyıcılığı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129" y="1676399"/>
            <a:ext cx="3954851" cy="4331941"/>
          </a:xfrm>
          <a:prstGeom prst="rect">
            <a:avLst/>
          </a:prstGeom>
        </p:spPr>
      </p:pic>
      <p:pic>
        <p:nvPicPr>
          <p:cNvPr id="9" name="4 Resim" descr="d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676400"/>
            <a:ext cx="4021337" cy="3770003"/>
          </a:xfrm>
          <a:prstGeom prst="rect">
            <a:avLst/>
          </a:prstGeom>
        </p:spPr>
      </p:pic>
      <p:pic>
        <p:nvPicPr>
          <p:cNvPr id="10" name="5 Resim" descr="dem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144" y="5918316"/>
            <a:ext cx="4467225" cy="4381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6411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800" b="1" dirty="0" err="1">
                <a:solidFill>
                  <a:srgbClr val="FF0000"/>
                </a:solidFill>
                <a:latin typeface="Arial" charset="0"/>
                <a:cs typeface="Arial" charset="0"/>
              </a:rPr>
              <a:t>Retikülosit</a:t>
            </a:r>
            <a:r>
              <a:rPr lang="tr-TR" sz="4800" b="1" dirty="0">
                <a:solidFill>
                  <a:srgbClr val="FF0000"/>
                </a:solidFill>
                <a:latin typeface="Arial" charset="0"/>
                <a:cs typeface="Arial" charset="0"/>
              </a:rPr>
              <a:t> Sayımı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07504" y="1772816"/>
            <a:ext cx="5688632" cy="2736304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OTKSC’lerinde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metilen mavisi veya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flöresan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RNA bağlayıcı boyalarla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retikülosit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sayısının mutlak değeri saptanabilmektedir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Manuel yöntemin yetersiz kaldığı düşük-normal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retikülosit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değerleri belirlenebilmektedir. </a:t>
            </a:r>
          </a:p>
          <a:p>
            <a:pPr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Manual yöntem </a:t>
            </a:r>
            <a:r>
              <a:rPr lang="tr-TR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supravital</a:t>
            </a:r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boyama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dır.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Otomatik tam kan sayımı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flurosan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yöntemler</a:t>
            </a:r>
          </a:p>
          <a:p>
            <a:pPr>
              <a:spcBef>
                <a:spcPts val="600"/>
              </a:spcBef>
            </a:pP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Retikülosit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indeksi: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Retikülosit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sayısıxHasta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Hct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/Normal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Hct</a:t>
            </a:r>
            <a:endParaRPr lang="tr-TR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%0,5-%1,5</a:t>
            </a:r>
          </a:p>
          <a:p>
            <a:pPr marL="0" indent="0" eaLnBrk="1" hangingPunct="1">
              <a:lnSpc>
                <a:spcPct val="80000"/>
              </a:lnSpc>
              <a:spcBef>
                <a:spcPts val="600"/>
              </a:spcBef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506" name="Picture 5" descr="Polikromazi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759" r="11759"/>
          <a:stretch/>
        </p:blipFill>
        <p:spPr>
          <a:xfrm>
            <a:off x="6300192" y="1891668"/>
            <a:ext cx="2339975" cy="2103438"/>
          </a:xfrm>
          <a:noFill/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1181DACE-540A-4289-9206-C6FEFB5981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0192" y="4362484"/>
            <a:ext cx="2426040" cy="14454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852276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="" xmlns:a16="http://schemas.microsoft.com/office/drawing/2014/main" id="{10A904BD-CC89-432D-8871-B0EF7791C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FF0000"/>
                </a:solidFill>
                <a:latin typeface="Arial" charset="0"/>
                <a:cs typeface="Arial" charset="0"/>
              </a:rPr>
              <a:t>Retikülosit</a:t>
            </a:r>
            <a:r>
              <a:rPr lang="tr-TR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Sayısı</a:t>
            </a:r>
            <a:endParaRPr lang="tr-T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A9BB528-ACDA-4AEF-A041-63705C9B8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60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98820DF-AEE6-492D-A7FE-D387D45F9058}"/>
              </a:ext>
            </a:extLst>
          </p:cNvPr>
          <p:cNvSpPr txBox="1"/>
          <p:nvPr/>
        </p:nvSpPr>
        <p:spPr>
          <a:xfrm>
            <a:off x="2339752" y="1504838"/>
            <a:ext cx="5095314" cy="15696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Retikülosit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yüzdesi</a:t>
            </a:r>
          </a:p>
          <a:p>
            <a:pPr algn="ctr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Mutlak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retikülosit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sayısı</a:t>
            </a:r>
          </a:p>
          <a:p>
            <a:pPr algn="ctr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Düzeltilmiş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retikülosit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sayısı</a:t>
            </a:r>
          </a:p>
          <a:p>
            <a:pPr algn="ctr"/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Retikülosit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üretim indeksi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BCA3E5C-E8C5-47C7-8675-7679D17A6BE5}"/>
              </a:ext>
            </a:extLst>
          </p:cNvPr>
          <p:cNvSpPr txBox="1"/>
          <p:nvPr/>
        </p:nvSpPr>
        <p:spPr>
          <a:xfrm>
            <a:off x="107503" y="3222575"/>
            <a:ext cx="8928993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Retikülosit</a:t>
            </a:r>
            <a:r>
              <a:rPr lang="tr-TR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yüzdesi: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Retikülosit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sayısı/Eritrosit sayısı (mil/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251A6AD0-9A1E-4FE7-B8C3-734A29E07C20}"/>
              </a:ext>
            </a:extLst>
          </p:cNvPr>
          <p:cNvSpPr txBox="1"/>
          <p:nvPr/>
        </p:nvSpPr>
        <p:spPr>
          <a:xfrm>
            <a:off x="107504" y="3789040"/>
            <a:ext cx="8928992" cy="15696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Mutlak </a:t>
            </a:r>
            <a:r>
              <a:rPr lang="tr-TR" sz="24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Retikülosit</a:t>
            </a:r>
            <a:r>
              <a:rPr lang="tr-TR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Sayısı: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Retikülosit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(%)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xEritrosit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sayısı (mil/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)x10</a:t>
            </a:r>
          </a:p>
          <a:p>
            <a:pPr algn="ctr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kandaki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retikülosit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sayısını gösterir. Normal değeri 25-75 bin/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1D42E414-D2F0-4602-8D2E-09A589B29382}"/>
              </a:ext>
            </a:extLst>
          </p:cNvPr>
          <p:cNvSpPr txBox="1"/>
          <p:nvPr/>
        </p:nvSpPr>
        <p:spPr>
          <a:xfrm>
            <a:off x="107503" y="5454533"/>
            <a:ext cx="8928992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Düzeltilmiş </a:t>
            </a:r>
            <a:r>
              <a:rPr lang="tr-TR" sz="24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Retikülosit</a:t>
            </a:r>
            <a:r>
              <a:rPr lang="tr-TR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Sayısı: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Retikülosit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(%)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xHct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/45</a:t>
            </a:r>
          </a:p>
          <a:p>
            <a:pPr algn="ctr"/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Retikülosit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sayısının hastanın anemi derecesine göre düzeltilmesidir.</a:t>
            </a:r>
          </a:p>
        </p:txBody>
      </p:sp>
    </p:spTree>
    <p:extLst>
      <p:ext uri="{BB962C8B-B14F-4D97-AF65-F5344CB8AC3E}">
        <p14:creationId xmlns="" xmlns:p14="http://schemas.microsoft.com/office/powerpoint/2010/main" val="178752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>
                <a:solidFill>
                  <a:srgbClr val="FF0000"/>
                </a:solidFill>
                <a:latin typeface="Arial" charset="0"/>
                <a:cs typeface="Arial" charset="0"/>
              </a:rPr>
              <a:t>Retikülosit</a:t>
            </a:r>
            <a:r>
              <a:rPr lang="tr-TR" b="1" dirty="0">
                <a:solidFill>
                  <a:srgbClr val="FF0000"/>
                </a:solidFill>
                <a:latin typeface="Arial" charset="0"/>
                <a:cs typeface="Arial" charset="0"/>
              </a:rPr>
              <a:t> Kullanımı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Anemi değerlendirmesi</a:t>
            </a:r>
          </a:p>
          <a:p>
            <a:r>
              <a:rPr lang="tr-TR" dirty="0"/>
              <a:t>Aneminin tedavisinde yanıt değerlendirmesinde</a:t>
            </a:r>
            <a:endParaRPr lang="en-US" dirty="0"/>
          </a:p>
          <a:p>
            <a:r>
              <a:rPr lang="tr-TR" dirty="0"/>
              <a:t>Anemi nedeni:</a:t>
            </a:r>
          </a:p>
          <a:p>
            <a:pPr lvl="1"/>
            <a:r>
              <a:rPr lang="tr-TR" dirty="0"/>
              <a:t>Kemik iliğinde üretim azalması nedeni ile ise: </a:t>
            </a:r>
            <a:r>
              <a:rPr lang="tr-TR" b="1" dirty="0">
                <a:solidFill>
                  <a:srgbClr val="FF0000"/>
                </a:solidFill>
              </a:rPr>
              <a:t>Azalır</a:t>
            </a:r>
          </a:p>
          <a:p>
            <a:pPr lvl="1"/>
            <a:r>
              <a:rPr lang="tr-TR" dirty="0"/>
              <a:t>Kemik iliği kaynaklı değilse: </a:t>
            </a:r>
            <a:r>
              <a:rPr lang="tr-TR" b="1" dirty="0">
                <a:solidFill>
                  <a:srgbClr val="FF0000"/>
                </a:solidFill>
              </a:rPr>
              <a:t>Artar</a:t>
            </a:r>
            <a:endParaRPr lang="en-US" b="1" dirty="0">
              <a:solidFill>
                <a:srgbClr val="FF0000"/>
              </a:solidFill>
            </a:endParaRPr>
          </a:p>
          <a:p>
            <a:pPr lvl="1"/>
            <a:endParaRPr lang="en-US" b="1" i="1" dirty="0"/>
          </a:p>
        </p:txBody>
      </p:sp>
    </p:spTree>
    <p:extLst>
      <p:ext uri="{BB962C8B-B14F-4D97-AF65-F5344CB8AC3E}">
        <p14:creationId xmlns="" xmlns:p14="http://schemas.microsoft.com/office/powerpoint/2010/main" val="342938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800" b="1" dirty="0" err="1">
                <a:solidFill>
                  <a:srgbClr val="FF0000"/>
                </a:solidFill>
                <a:latin typeface="Arial" charset="0"/>
                <a:cs typeface="Arial" charset="0"/>
              </a:rPr>
              <a:t>Retikülosit</a:t>
            </a:r>
            <a:r>
              <a:rPr lang="tr-TR" sz="4800" b="1" dirty="0">
                <a:solidFill>
                  <a:srgbClr val="FF0000"/>
                </a:solidFill>
                <a:latin typeface="Arial" charset="0"/>
                <a:cs typeface="Arial" charset="0"/>
              </a:rPr>
              <a:t> Sayımına Göre Anemi Değerlendirme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988840"/>
            <a:ext cx="8604250" cy="388143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800" dirty="0">
                <a:latin typeface="Arial"/>
                <a:cs typeface="Arial"/>
              </a:rPr>
              <a:t>Re</a:t>
            </a:r>
            <a:r>
              <a:rPr lang="en-US" sz="2800" dirty="0" err="1">
                <a:latin typeface="Arial"/>
                <a:cs typeface="Arial"/>
              </a:rPr>
              <a:t>ti</a:t>
            </a:r>
            <a:r>
              <a:rPr lang="tr-TR" sz="2800" dirty="0" err="1">
                <a:latin typeface="Arial"/>
                <a:cs typeface="Arial"/>
              </a:rPr>
              <a:t>külosit</a:t>
            </a:r>
            <a:r>
              <a:rPr lang="tr-TR" sz="2800" dirty="0">
                <a:latin typeface="Arial"/>
                <a:cs typeface="Arial"/>
              </a:rPr>
              <a:t>  </a:t>
            </a:r>
            <a:r>
              <a:rPr lang="en-US" sz="2800" dirty="0">
                <a:latin typeface="Arial"/>
                <a:cs typeface="Arial"/>
              </a:rPr>
              <a:t>&lt;80</a:t>
            </a:r>
            <a:r>
              <a:rPr lang="tr-TR" sz="2800" dirty="0">
                <a:latin typeface="Arial"/>
                <a:cs typeface="Arial"/>
              </a:rPr>
              <a:t>x10</a:t>
            </a:r>
            <a:r>
              <a:rPr lang="tr-TR" sz="2800" baseline="30000" dirty="0">
                <a:latin typeface="Arial"/>
                <a:cs typeface="Arial"/>
              </a:rPr>
              <a:t>9</a:t>
            </a:r>
            <a:r>
              <a:rPr lang="tr-TR" sz="2800" dirty="0">
                <a:latin typeface="Arial"/>
                <a:cs typeface="Arial"/>
              </a:rPr>
              <a:t>/L </a:t>
            </a:r>
            <a:r>
              <a:rPr lang="en-US" sz="2800" dirty="0">
                <a:latin typeface="Arial"/>
                <a:cs typeface="Arial"/>
              </a:rPr>
              <a:t>re</a:t>
            </a:r>
            <a:r>
              <a:rPr lang="tr-TR" sz="2800" dirty="0">
                <a:latin typeface="Arial"/>
                <a:cs typeface="Arial"/>
              </a:rPr>
              <a:t>j</a:t>
            </a:r>
            <a:r>
              <a:rPr lang="en-US" sz="2800" dirty="0" err="1">
                <a:latin typeface="Arial"/>
                <a:cs typeface="Arial"/>
              </a:rPr>
              <a:t>enerati</a:t>
            </a:r>
            <a:r>
              <a:rPr lang="tr-TR" sz="2800" dirty="0">
                <a:latin typeface="Arial"/>
                <a:cs typeface="Arial"/>
              </a:rPr>
              <a:t>f olmayan anemi</a:t>
            </a:r>
          </a:p>
          <a:p>
            <a:pPr>
              <a:lnSpc>
                <a:spcPct val="90000"/>
              </a:lnSpc>
            </a:pPr>
            <a:endParaRPr lang="tr-TR" sz="2800" dirty="0"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r>
              <a:rPr lang="tr-TR" sz="2800" dirty="0">
                <a:latin typeface="Arial"/>
                <a:cs typeface="Arial"/>
              </a:rPr>
              <a:t>Re</a:t>
            </a:r>
            <a:r>
              <a:rPr lang="en-US" sz="2800" dirty="0" err="1">
                <a:latin typeface="Arial"/>
                <a:cs typeface="Arial"/>
              </a:rPr>
              <a:t>ti</a:t>
            </a:r>
            <a:r>
              <a:rPr lang="tr-TR" sz="2800" dirty="0" err="1">
                <a:latin typeface="Arial"/>
                <a:cs typeface="Arial"/>
              </a:rPr>
              <a:t>külosit</a:t>
            </a:r>
            <a:r>
              <a:rPr lang="tr-TR" sz="2800" dirty="0">
                <a:latin typeface="Arial"/>
                <a:cs typeface="Arial"/>
              </a:rPr>
              <a:t>  &gt;125x10</a:t>
            </a:r>
            <a:r>
              <a:rPr lang="tr-TR" sz="2800" baseline="30000" dirty="0">
                <a:latin typeface="Arial"/>
                <a:cs typeface="Arial"/>
              </a:rPr>
              <a:t>9</a:t>
            </a:r>
            <a:r>
              <a:rPr lang="tr-TR" sz="2800" dirty="0">
                <a:latin typeface="Arial"/>
                <a:cs typeface="Arial"/>
              </a:rPr>
              <a:t>/L </a:t>
            </a:r>
            <a:r>
              <a:rPr lang="en-US" sz="2800" dirty="0">
                <a:latin typeface="Arial"/>
                <a:cs typeface="Arial"/>
              </a:rPr>
              <a:t>re</a:t>
            </a:r>
            <a:r>
              <a:rPr lang="tr-TR" sz="2800" dirty="0">
                <a:latin typeface="Arial"/>
                <a:cs typeface="Arial"/>
              </a:rPr>
              <a:t>j</a:t>
            </a:r>
            <a:r>
              <a:rPr lang="en-US" sz="2800" dirty="0" err="1">
                <a:latin typeface="Arial"/>
                <a:cs typeface="Arial"/>
              </a:rPr>
              <a:t>enerati</a:t>
            </a:r>
            <a:r>
              <a:rPr lang="tr-TR" sz="2800" dirty="0">
                <a:latin typeface="Arial"/>
                <a:cs typeface="Arial"/>
              </a:rPr>
              <a:t>f anemi</a:t>
            </a:r>
          </a:p>
          <a:p>
            <a:pPr>
              <a:lnSpc>
                <a:spcPct val="90000"/>
              </a:lnSpc>
            </a:pPr>
            <a:endParaRPr lang="tr-TR" sz="2800" dirty="0"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r>
              <a:rPr lang="en-US" sz="2800" dirty="0">
                <a:latin typeface="Arial"/>
                <a:cs typeface="Arial"/>
              </a:rPr>
              <a:t>80</a:t>
            </a:r>
            <a:r>
              <a:rPr lang="tr-TR" sz="2800" dirty="0">
                <a:latin typeface="Arial"/>
                <a:cs typeface="Arial"/>
              </a:rPr>
              <a:t>x10e9/L </a:t>
            </a:r>
            <a:r>
              <a:rPr lang="en-US" sz="2800" dirty="0">
                <a:latin typeface="Arial"/>
                <a:cs typeface="Arial"/>
              </a:rPr>
              <a:t>&lt; </a:t>
            </a:r>
            <a:r>
              <a:rPr lang="tr-TR" sz="2800" dirty="0">
                <a:latin typeface="Arial"/>
                <a:cs typeface="Arial"/>
              </a:rPr>
              <a:t>Re</a:t>
            </a:r>
            <a:r>
              <a:rPr lang="en-US" sz="2800" dirty="0" err="1">
                <a:latin typeface="Arial"/>
                <a:cs typeface="Arial"/>
              </a:rPr>
              <a:t>ti</a:t>
            </a:r>
            <a:r>
              <a:rPr lang="tr-TR" sz="2800" dirty="0" err="1">
                <a:latin typeface="Arial"/>
                <a:cs typeface="Arial"/>
              </a:rPr>
              <a:t>külosit</a:t>
            </a:r>
            <a:r>
              <a:rPr lang="tr-TR" sz="2800" dirty="0">
                <a:latin typeface="Arial"/>
                <a:cs typeface="Arial"/>
              </a:rPr>
              <a:t> Sayısı</a:t>
            </a:r>
            <a:r>
              <a:rPr lang="en-US" sz="2800" dirty="0">
                <a:latin typeface="Arial"/>
                <a:cs typeface="Arial"/>
              </a:rPr>
              <a:t> &lt;12</a:t>
            </a:r>
            <a:r>
              <a:rPr lang="tr-TR" sz="2800" dirty="0">
                <a:latin typeface="Arial"/>
                <a:cs typeface="Arial"/>
              </a:rPr>
              <a:t>5x10</a:t>
            </a:r>
            <a:r>
              <a:rPr lang="tr-TR" sz="2800" baseline="30000" dirty="0">
                <a:latin typeface="Arial"/>
                <a:cs typeface="Arial"/>
              </a:rPr>
              <a:t>9</a:t>
            </a:r>
            <a:r>
              <a:rPr lang="tr-TR" sz="2800" dirty="0">
                <a:latin typeface="Arial"/>
                <a:cs typeface="Arial"/>
              </a:rPr>
              <a:t>/L</a:t>
            </a:r>
            <a:r>
              <a:rPr lang="en-US" sz="2800" dirty="0">
                <a:latin typeface="Arial"/>
                <a:cs typeface="Arial"/>
              </a:rPr>
              <a:t>= </a:t>
            </a:r>
            <a:r>
              <a:rPr lang="tr-TR" sz="2800" dirty="0">
                <a:latin typeface="Arial"/>
                <a:cs typeface="Arial"/>
              </a:rPr>
              <a:t>gri </a:t>
            </a:r>
            <a:r>
              <a:rPr lang="tr-TR" sz="2800" dirty="0" err="1">
                <a:latin typeface="Arial"/>
                <a:cs typeface="Arial"/>
              </a:rPr>
              <a:t>zon</a:t>
            </a:r>
            <a:endParaRPr lang="en-US" sz="2800" dirty="0">
              <a:latin typeface="Arial"/>
              <a:cs typeface="Arial"/>
            </a:endParaRPr>
          </a:p>
          <a:p>
            <a:pPr eaLnBrk="0" hangingPunct="0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en-US" dirty="0">
                <a:latin typeface="Arial"/>
                <a:cs typeface="Arial"/>
              </a:rPr>
              <a:t> </a:t>
            </a:r>
            <a:r>
              <a:rPr lang="tr-TR" dirty="0">
                <a:latin typeface="Arial"/>
                <a:cs typeface="Arial"/>
              </a:rPr>
              <a:t>	</a:t>
            </a:r>
          </a:p>
        </p:txBody>
      </p:sp>
    </p:spTree>
    <p:extLst>
      <p:ext uri="{BB962C8B-B14F-4D97-AF65-F5344CB8AC3E}">
        <p14:creationId xmlns="" xmlns:p14="http://schemas.microsoft.com/office/powerpoint/2010/main" val="33957101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7D196DC-94B1-4953-97FD-3BD9544D6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Retikülosit</a:t>
            </a:r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Üretim İndeksi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84DDF4B-B7F9-4BFA-BCA1-7DD1F73B7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162" y="1761565"/>
            <a:ext cx="7570787" cy="659323"/>
          </a:xfrm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%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retikülosit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/düzeltme faktörü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80D7191C-C342-46AA-B624-216CEE124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="" xmlns:a16="http://schemas.microsoft.com/office/drawing/2014/main" id="{4A142D46-1425-4514-8394-8DA44B46B9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888842614"/>
              </p:ext>
            </p:extLst>
          </p:nvPr>
        </p:nvGraphicFramePr>
        <p:xfrm>
          <a:off x="1043608" y="2571174"/>
          <a:ext cx="6096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="" xmlns:a16="http://schemas.microsoft.com/office/drawing/2014/main" val="1984144167"/>
                    </a:ext>
                  </a:extLst>
                </a:gridCol>
                <a:gridCol w="3048000">
                  <a:extLst>
                    <a:ext uri="{9D8B030D-6E8A-4147-A177-3AD203B41FA5}">
                      <a16:colId xmlns="" xmlns:a16="http://schemas.microsoft.com/office/drawing/2014/main" val="5076414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Hematokrit</a:t>
                      </a:r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Düzeltme Faktörü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861685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40-45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229621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35-39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006975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25-34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241659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15-24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778813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5-14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120988"/>
                  </a:ext>
                </a:extLst>
              </a:tr>
            </a:tbl>
          </a:graphicData>
        </a:graphic>
      </p:graphicFrame>
      <p:sp>
        <p:nvSpPr>
          <p:cNvPr id="7" name="Content Placeholder 2">
            <a:extLst>
              <a:ext uri="{FF2B5EF4-FFF2-40B4-BE49-F238E27FC236}">
                <a16:creationId xmlns="" xmlns:a16="http://schemas.microsoft.com/office/drawing/2014/main" id="{4A4A4E54-DD32-4B5E-9D3F-D7E88A98E8CA}"/>
              </a:ext>
            </a:extLst>
          </p:cNvPr>
          <p:cNvSpPr txBox="1">
            <a:spLocks/>
          </p:cNvSpPr>
          <p:nvPr/>
        </p:nvSpPr>
        <p:spPr>
          <a:xfrm>
            <a:off x="899592" y="4992794"/>
            <a:ext cx="7570787" cy="1316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tx2"/>
              </a:buClr>
              <a:buFont typeface="Candara" pitchFamily="34" charset="0"/>
              <a:buChar char="•"/>
              <a:defRPr sz="2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tx2"/>
              </a:buClr>
              <a:buFont typeface="Candara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20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398713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lang="en-US" sz="20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743200" indent="-344488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20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087688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lang="en-US" sz="20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Yorumlama:</a:t>
            </a:r>
          </a:p>
          <a:p>
            <a:pPr>
              <a:spcBef>
                <a:spcPts val="0"/>
              </a:spcBef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RÜİ&lt;2: Yetersiz ilik yanıtı (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Proliferasyon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düşük veya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ineffektif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eritropoez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spcBef>
                <a:spcPts val="0"/>
              </a:spcBef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RÜİ&gt;3: Anemiye ilik yanıtı normal (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hemoliz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yada kanama)</a:t>
            </a:r>
          </a:p>
          <a:p>
            <a:pPr>
              <a:spcBef>
                <a:spcPts val="0"/>
              </a:spcBef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Diğer: Sınır</a:t>
            </a:r>
          </a:p>
        </p:txBody>
      </p:sp>
    </p:spTree>
    <p:extLst>
      <p:ext uri="{BB962C8B-B14F-4D97-AF65-F5344CB8AC3E}">
        <p14:creationId xmlns="" xmlns:p14="http://schemas.microsoft.com/office/powerpoint/2010/main" val="37062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144463"/>
            <a:ext cx="8001000" cy="1143000"/>
          </a:xfrm>
        </p:spPr>
        <p:txBody>
          <a:bodyPr/>
          <a:lstStyle/>
          <a:p>
            <a:pPr eaLnBrk="1" hangingPunct="1"/>
            <a:r>
              <a:rPr lang="tr-TR" sz="4800" b="1" dirty="0" err="1">
                <a:solidFill>
                  <a:srgbClr val="FF0000"/>
                </a:solidFill>
                <a:latin typeface="Arial" charset="0"/>
                <a:cs typeface="Arial" charset="0"/>
              </a:rPr>
              <a:t>Retikülosit</a:t>
            </a:r>
            <a:r>
              <a:rPr lang="tr-TR" sz="4800" b="1" dirty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tr-TR" sz="4800" b="1" dirty="0" err="1">
                <a:solidFill>
                  <a:srgbClr val="FF0000"/>
                </a:solidFill>
                <a:latin typeface="Arial" charset="0"/>
                <a:cs typeface="Arial" charset="0"/>
              </a:rPr>
              <a:t>Sayısıma</a:t>
            </a:r>
            <a:r>
              <a:rPr lang="tr-TR" sz="4800" b="1" dirty="0">
                <a:solidFill>
                  <a:srgbClr val="FF0000"/>
                </a:solidFill>
                <a:latin typeface="Arial" charset="0"/>
                <a:cs typeface="Arial" charset="0"/>
              </a:rPr>
              <a:t> Göre Anemi Değerlendirmesi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403350" y="1700213"/>
            <a:ext cx="5029200" cy="4953000"/>
            <a:chOff x="28" y="0"/>
            <a:chExt cx="2456" cy="4836"/>
          </a:xfrm>
        </p:grpSpPr>
        <p:sp>
          <p:nvSpPr>
            <p:cNvPr id="22532" name="Rectangle 4"/>
            <p:cNvSpPr>
              <a:spLocks noChangeArrowheads="1"/>
            </p:cNvSpPr>
            <p:nvPr/>
          </p:nvSpPr>
          <p:spPr bwMode="auto">
            <a:xfrm>
              <a:off x="28" y="0"/>
              <a:ext cx="1228" cy="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tr-TR" sz="1600" b="1" u="sng" dirty="0">
                  <a:solidFill>
                    <a:srgbClr val="002060"/>
                  </a:solidFill>
                  <a:latin typeface="Arial"/>
                  <a:cs typeface="Arial"/>
                </a:rPr>
                <a:t>Hastalık</a:t>
              </a:r>
              <a:endParaRPr lang="tr-TR" sz="1600" dirty="0">
                <a:solidFill>
                  <a:srgbClr val="002060"/>
                </a:solidFill>
                <a:latin typeface="Arial"/>
                <a:cs typeface="Arial"/>
              </a:endParaRPr>
            </a:p>
            <a:p>
              <a:pPr eaLnBrk="0" hangingPunct="0"/>
              <a:endParaRPr lang="tr-TR" sz="3200" dirty="0">
                <a:solidFill>
                  <a:srgbClr val="002060"/>
                </a:solidFill>
                <a:latin typeface="Arial"/>
                <a:cs typeface="Arial"/>
              </a:endParaRPr>
            </a:p>
          </p:txBody>
        </p:sp>
        <p:sp>
          <p:nvSpPr>
            <p:cNvPr id="22533" name="Rectangle 5"/>
            <p:cNvSpPr>
              <a:spLocks noChangeArrowheads="1"/>
            </p:cNvSpPr>
            <p:nvPr/>
          </p:nvSpPr>
          <p:spPr bwMode="auto">
            <a:xfrm>
              <a:off x="1256" y="0"/>
              <a:ext cx="1228" cy="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bIns="0"/>
            <a:lstStyle/>
            <a:p>
              <a:pPr algn="ctr"/>
              <a:r>
                <a:rPr lang="tr-TR" sz="1600" b="1" u="sng">
                  <a:solidFill>
                    <a:srgbClr val="002060"/>
                  </a:solidFill>
                  <a:latin typeface="Arial"/>
                  <a:cs typeface="Arial"/>
                </a:rPr>
                <a:t>Retikülosit Sayımı</a:t>
              </a:r>
            </a:p>
            <a:p>
              <a:pPr algn="ctr" eaLnBrk="0" hangingPunct="0"/>
              <a:endParaRPr lang="tr-TR" sz="3200">
                <a:solidFill>
                  <a:srgbClr val="002060"/>
                </a:solidFill>
                <a:latin typeface="Arial"/>
                <a:cs typeface="Arial"/>
              </a:endParaRPr>
            </a:p>
          </p:txBody>
        </p:sp>
        <p:sp>
          <p:nvSpPr>
            <p:cNvPr id="22534" name="Rectangle 7"/>
            <p:cNvSpPr>
              <a:spLocks noChangeArrowheads="1"/>
            </p:cNvSpPr>
            <p:nvPr/>
          </p:nvSpPr>
          <p:spPr bwMode="auto">
            <a:xfrm>
              <a:off x="28" y="403"/>
              <a:ext cx="1228" cy="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tr-TR" sz="1600" dirty="0" err="1">
                  <a:solidFill>
                    <a:srgbClr val="002060"/>
                  </a:solidFill>
                  <a:latin typeface="Arial"/>
                  <a:cs typeface="Arial"/>
                </a:rPr>
                <a:t>Aplastik</a:t>
              </a:r>
              <a:r>
                <a:rPr lang="tr-TR" sz="1600" dirty="0">
                  <a:solidFill>
                    <a:srgbClr val="002060"/>
                  </a:solidFill>
                  <a:latin typeface="Arial"/>
                  <a:cs typeface="Arial"/>
                </a:rPr>
                <a:t> Anemi</a:t>
              </a:r>
            </a:p>
            <a:p>
              <a:pPr eaLnBrk="0" hangingPunct="0"/>
              <a:endParaRPr lang="tr-TR" sz="3200" dirty="0">
                <a:solidFill>
                  <a:srgbClr val="002060"/>
                </a:solidFill>
                <a:latin typeface="Arial"/>
                <a:cs typeface="Arial"/>
              </a:endParaRPr>
            </a:p>
          </p:txBody>
        </p:sp>
        <p:sp>
          <p:nvSpPr>
            <p:cNvPr id="22535" name="Rectangle 8"/>
            <p:cNvSpPr>
              <a:spLocks noChangeArrowheads="1"/>
            </p:cNvSpPr>
            <p:nvPr/>
          </p:nvSpPr>
          <p:spPr bwMode="auto">
            <a:xfrm>
              <a:off x="1256" y="403"/>
              <a:ext cx="1228" cy="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r>
                <a:rPr lang="tr-TR" sz="1600" dirty="0">
                  <a:solidFill>
                    <a:srgbClr val="002060"/>
                  </a:solidFill>
                  <a:latin typeface="Arial"/>
                  <a:cs typeface="Arial"/>
                </a:rPr>
                <a:t>Düşük</a:t>
              </a:r>
            </a:p>
            <a:p>
              <a:pPr algn="ctr" eaLnBrk="0" hangingPunct="0"/>
              <a:endParaRPr lang="tr-TR" sz="3200" dirty="0">
                <a:solidFill>
                  <a:srgbClr val="002060"/>
                </a:solidFill>
                <a:latin typeface="Arial"/>
                <a:cs typeface="Arial"/>
              </a:endParaRPr>
            </a:p>
          </p:txBody>
        </p:sp>
        <p:sp>
          <p:nvSpPr>
            <p:cNvPr id="22536" name="Rectangle 10"/>
            <p:cNvSpPr>
              <a:spLocks noChangeArrowheads="1"/>
            </p:cNvSpPr>
            <p:nvPr/>
          </p:nvSpPr>
          <p:spPr bwMode="auto">
            <a:xfrm>
              <a:off x="28" y="806"/>
              <a:ext cx="1228" cy="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tr-TR" sz="1600">
                  <a:solidFill>
                    <a:srgbClr val="002060"/>
                  </a:solidFill>
                  <a:latin typeface="Arial"/>
                  <a:cs typeface="Arial"/>
                </a:rPr>
                <a:t>Aplastik Kriz</a:t>
              </a:r>
            </a:p>
            <a:p>
              <a:pPr eaLnBrk="0" hangingPunct="0"/>
              <a:endParaRPr lang="tr-TR" sz="3200">
                <a:solidFill>
                  <a:srgbClr val="002060"/>
                </a:solidFill>
                <a:latin typeface="Arial"/>
                <a:cs typeface="Arial"/>
              </a:endParaRPr>
            </a:p>
          </p:txBody>
        </p:sp>
        <p:sp>
          <p:nvSpPr>
            <p:cNvPr id="22537" name="Rectangle 11"/>
            <p:cNvSpPr>
              <a:spLocks noChangeArrowheads="1"/>
            </p:cNvSpPr>
            <p:nvPr/>
          </p:nvSpPr>
          <p:spPr bwMode="auto">
            <a:xfrm>
              <a:off x="1256" y="806"/>
              <a:ext cx="1228" cy="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r>
                <a:rPr lang="tr-TR" sz="1600">
                  <a:solidFill>
                    <a:srgbClr val="002060"/>
                  </a:solidFill>
                  <a:latin typeface="Arial"/>
                  <a:cs typeface="Arial"/>
                </a:rPr>
                <a:t>Düşük </a:t>
              </a:r>
            </a:p>
            <a:p>
              <a:pPr algn="ctr" eaLnBrk="0" hangingPunct="0"/>
              <a:endParaRPr lang="tr-TR" sz="3200">
                <a:solidFill>
                  <a:srgbClr val="002060"/>
                </a:solidFill>
                <a:latin typeface="Arial"/>
                <a:cs typeface="Arial"/>
              </a:endParaRPr>
            </a:p>
          </p:txBody>
        </p:sp>
        <p:sp>
          <p:nvSpPr>
            <p:cNvPr id="22538" name="Rectangle 13"/>
            <p:cNvSpPr>
              <a:spLocks noChangeArrowheads="1"/>
            </p:cNvSpPr>
            <p:nvPr/>
          </p:nvSpPr>
          <p:spPr bwMode="auto">
            <a:xfrm>
              <a:off x="28" y="1209"/>
              <a:ext cx="1228" cy="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tr-TR" sz="1600">
                  <a:solidFill>
                    <a:srgbClr val="002060"/>
                  </a:solidFill>
                  <a:latin typeface="Arial"/>
                  <a:cs typeface="Arial"/>
                </a:rPr>
                <a:t>Hipoplastik Anemi</a:t>
              </a:r>
            </a:p>
            <a:p>
              <a:pPr eaLnBrk="0" hangingPunct="0"/>
              <a:endParaRPr lang="tr-TR" sz="3200">
                <a:solidFill>
                  <a:srgbClr val="002060"/>
                </a:solidFill>
                <a:latin typeface="Arial"/>
                <a:cs typeface="Arial"/>
              </a:endParaRPr>
            </a:p>
          </p:txBody>
        </p:sp>
        <p:sp>
          <p:nvSpPr>
            <p:cNvPr id="22539" name="Rectangle 14"/>
            <p:cNvSpPr>
              <a:spLocks noChangeArrowheads="1"/>
            </p:cNvSpPr>
            <p:nvPr/>
          </p:nvSpPr>
          <p:spPr bwMode="auto">
            <a:xfrm>
              <a:off x="1256" y="1209"/>
              <a:ext cx="1228" cy="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r>
                <a:rPr lang="tr-TR" sz="1600">
                  <a:solidFill>
                    <a:srgbClr val="002060"/>
                  </a:solidFill>
                  <a:latin typeface="Arial"/>
                  <a:cs typeface="Arial"/>
                </a:rPr>
                <a:t>Düşük</a:t>
              </a:r>
            </a:p>
            <a:p>
              <a:pPr algn="ctr" eaLnBrk="0" hangingPunct="0"/>
              <a:endParaRPr lang="tr-TR" sz="3200">
                <a:solidFill>
                  <a:srgbClr val="002060"/>
                </a:solidFill>
                <a:latin typeface="Arial"/>
                <a:cs typeface="Arial"/>
              </a:endParaRPr>
            </a:p>
          </p:txBody>
        </p:sp>
        <p:sp>
          <p:nvSpPr>
            <p:cNvPr id="22540" name="Rectangle 16"/>
            <p:cNvSpPr>
              <a:spLocks noChangeArrowheads="1"/>
            </p:cNvSpPr>
            <p:nvPr/>
          </p:nvSpPr>
          <p:spPr bwMode="auto">
            <a:xfrm>
              <a:off x="28" y="1612"/>
              <a:ext cx="1228" cy="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sz="3200">
                <a:solidFill>
                  <a:srgbClr val="002060"/>
                </a:solidFill>
                <a:latin typeface="Arial"/>
                <a:cs typeface="Arial"/>
              </a:endParaRPr>
            </a:p>
          </p:txBody>
        </p:sp>
        <p:sp>
          <p:nvSpPr>
            <p:cNvPr id="22541" name="Rectangle 17"/>
            <p:cNvSpPr>
              <a:spLocks noChangeArrowheads="1"/>
            </p:cNvSpPr>
            <p:nvPr/>
          </p:nvSpPr>
          <p:spPr bwMode="auto">
            <a:xfrm>
              <a:off x="1256" y="1612"/>
              <a:ext cx="1228" cy="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tr-TR" sz="1600">
                <a:solidFill>
                  <a:srgbClr val="002060"/>
                </a:solidFill>
                <a:latin typeface="Arial"/>
                <a:cs typeface="Arial"/>
              </a:endParaRPr>
            </a:p>
            <a:p>
              <a:pPr algn="ctr" eaLnBrk="0" hangingPunct="0"/>
              <a:endParaRPr lang="tr-TR" sz="3200">
                <a:solidFill>
                  <a:srgbClr val="002060"/>
                </a:solidFill>
                <a:latin typeface="Arial"/>
                <a:cs typeface="Arial"/>
              </a:endParaRPr>
            </a:p>
          </p:txBody>
        </p:sp>
        <p:sp>
          <p:nvSpPr>
            <p:cNvPr id="22542" name="Rectangle 19"/>
            <p:cNvSpPr>
              <a:spLocks noChangeArrowheads="1"/>
            </p:cNvSpPr>
            <p:nvPr/>
          </p:nvSpPr>
          <p:spPr bwMode="auto">
            <a:xfrm>
              <a:off x="28" y="2015"/>
              <a:ext cx="1228" cy="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tr-TR" sz="1600">
                  <a:solidFill>
                    <a:srgbClr val="002060"/>
                  </a:solidFill>
                  <a:latin typeface="Arial"/>
                  <a:cs typeface="Arial"/>
                </a:rPr>
                <a:t>Kronik Hastalık</a:t>
              </a:r>
            </a:p>
            <a:p>
              <a:pPr eaLnBrk="0" hangingPunct="0"/>
              <a:endParaRPr lang="tr-TR" sz="3200">
                <a:solidFill>
                  <a:srgbClr val="002060"/>
                </a:solidFill>
                <a:latin typeface="Arial"/>
                <a:cs typeface="Arial"/>
              </a:endParaRPr>
            </a:p>
          </p:txBody>
        </p:sp>
        <p:sp>
          <p:nvSpPr>
            <p:cNvPr id="22543" name="Rectangle 20"/>
            <p:cNvSpPr>
              <a:spLocks noChangeArrowheads="1"/>
            </p:cNvSpPr>
            <p:nvPr/>
          </p:nvSpPr>
          <p:spPr bwMode="auto">
            <a:xfrm>
              <a:off x="1256" y="2015"/>
              <a:ext cx="1228" cy="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r>
                <a:rPr lang="tr-TR" sz="1600">
                  <a:solidFill>
                    <a:srgbClr val="002060"/>
                  </a:solidFill>
                  <a:latin typeface="Arial"/>
                  <a:cs typeface="Arial"/>
                </a:rPr>
                <a:t>Düşük/Normal</a:t>
              </a:r>
            </a:p>
            <a:p>
              <a:pPr algn="ctr" eaLnBrk="0" hangingPunct="0"/>
              <a:endParaRPr lang="tr-TR" sz="3200">
                <a:solidFill>
                  <a:srgbClr val="002060"/>
                </a:solidFill>
                <a:latin typeface="Arial"/>
                <a:cs typeface="Arial"/>
              </a:endParaRPr>
            </a:p>
          </p:txBody>
        </p:sp>
        <p:sp>
          <p:nvSpPr>
            <p:cNvPr id="22544" name="Rectangle 22"/>
            <p:cNvSpPr>
              <a:spLocks noChangeArrowheads="1"/>
            </p:cNvSpPr>
            <p:nvPr/>
          </p:nvSpPr>
          <p:spPr bwMode="auto">
            <a:xfrm>
              <a:off x="28" y="2418"/>
              <a:ext cx="1228" cy="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tr-TR" sz="1600">
                  <a:solidFill>
                    <a:srgbClr val="002060"/>
                  </a:solidFill>
                  <a:latin typeface="Arial"/>
                  <a:cs typeface="Arial"/>
                </a:rPr>
                <a:t>Demir Eksikliği</a:t>
              </a:r>
            </a:p>
            <a:p>
              <a:pPr eaLnBrk="0" hangingPunct="0"/>
              <a:endParaRPr lang="tr-TR" sz="3200">
                <a:solidFill>
                  <a:srgbClr val="002060"/>
                </a:solidFill>
                <a:latin typeface="Arial"/>
                <a:cs typeface="Arial"/>
              </a:endParaRPr>
            </a:p>
          </p:txBody>
        </p:sp>
        <p:sp>
          <p:nvSpPr>
            <p:cNvPr id="22545" name="Rectangle 23"/>
            <p:cNvSpPr>
              <a:spLocks noChangeArrowheads="1"/>
            </p:cNvSpPr>
            <p:nvPr/>
          </p:nvSpPr>
          <p:spPr bwMode="auto">
            <a:xfrm>
              <a:off x="1256" y="2418"/>
              <a:ext cx="1228" cy="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r>
                <a:rPr lang="tr-TR" sz="1600">
                  <a:solidFill>
                    <a:srgbClr val="002060"/>
                  </a:solidFill>
                  <a:latin typeface="Arial"/>
                  <a:cs typeface="Arial"/>
                </a:rPr>
                <a:t>Düşük/Normal</a:t>
              </a:r>
            </a:p>
            <a:p>
              <a:pPr algn="ctr" eaLnBrk="0" hangingPunct="0"/>
              <a:endParaRPr lang="tr-TR" sz="3200">
                <a:solidFill>
                  <a:srgbClr val="002060"/>
                </a:solidFill>
                <a:latin typeface="Arial"/>
                <a:cs typeface="Arial"/>
              </a:endParaRPr>
            </a:p>
          </p:txBody>
        </p:sp>
        <p:sp>
          <p:nvSpPr>
            <p:cNvPr id="22546" name="Rectangle 25"/>
            <p:cNvSpPr>
              <a:spLocks noChangeArrowheads="1"/>
            </p:cNvSpPr>
            <p:nvPr/>
          </p:nvSpPr>
          <p:spPr bwMode="auto">
            <a:xfrm>
              <a:off x="28" y="2821"/>
              <a:ext cx="1228" cy="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tr-TR" sz="1600">
                  <a:solidFill>
                    <a:srgbClr val="002060"/>
                  </a:solidFill>
                  <a:latin typeface="Arial"/>
                  <a:cs typeface="Arial"/>
                </a:rPr>
                <a:t>Talasemi</a:t>
              </a:r>
            </a:p>
            <a:p>
              <a:pPr eaLnBrk="0" hangingPunct="0"/>
              <a:endParaRPr lang="tr-TR" sz="3200">
                <a:solidFill>
                  <a:srgbClr val="002060"/>
                </a:solidFill>
                <a:latin typeface="Arial"/>
                <a:cs typeface="Arial"/>
              </a:endParaRPr>
            </a:p>
          </p:txBody>
        </p:sp>
        <p:sp>
          <p:nvSpPr>
            <p:cNvPr id="22547" name="Rectangle 26"/>
            <p:cNvSpPr>
              <a:spLocks noChangeArrowheads="1"/>
            </p:cNvSpPr>
            <p:nvPr/>
          </p:nvSpPr>
          <p:spPr bwMode="auto">
            <a:xfrm>
              <a:off x="1256" y="2821"/>
              <a:ext cx="1228" cy="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r>
                <a:rPr lang="tr-TR" sz="1600">
                  <a:solidFill>
                    <a:srgbClr val="002060"/>
                  </a:solidFill>
                  <a:latin typeface="Arial"/>
                  <a:cs typeface="Arial"/>
                </a:rPr>
                <a:t>Normal/Yüksek</a:t>
              </a:r>
            </a:p>
            <a:p>
              <a:pPr algn="ctr" eaLnBrk="0" hangingPunct="0"/>
              <a:endParaRPr lang="tr-TR" sz="3200">
                <a:solidFill>
                  <a:srgbClr val="002060"/>
                </a:solidFill>
                <a:latin typeface="Arial"/>
                <a:cs typeface="Arial"/>
              </a:endParaRPr>
            </a:p>
          </p:txBody>
        </p:sp>
        <p:sp>
          <p:nvSpPr>
            <p:cNvPr id="22548" name="Rectangle 28"/>
            <p:cNvSpPr>
              <a:spLocks noChangeArrowheads="1"/>
            </p:cNvSpPr>
            <p:nvPr/>
          </p:nvSpPr>
          <p:spPr bwMode="auto">
            <a:xfrm>
              <a:off x="28" y="3224"/>
              <a:ext cx="1228" cy="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tr-TR" sz="1600">
                  <a:solidFill>
                    <a:srgbClr val="002060"/>
                  </a:solidFill>
                  <a:latin typeface="Arial"/>
                  <a:cs typeface="Arial"/>
                </a:rPr>
                <a:t>Miyelodisplastik Sendrom</a:t>
              </a:r>
            </a:p>
            <a:p>
              <a:pPr eaLnBrk="0" hangingPunct="0"/>
              <a:endParaRPr lang="tr-TR" sz="3200">
                <a:solidFill>
                  <a:srgbClr val="002060"/>
                </a:solidFill>
                <a:latin typeface="Arial"/>
                <a:cs typeface="Arial"/>
              </a:endParaRPr>
            </a:p>
          </p:txBody>
        </p:sp>
        <p:sp>
          <p:nvSpPr>
            <p:cNvPr id="22549" name="Rectangle 29"/>
            <p:cNvSpPr>
              <a:spLocks noChangeArrowheads="1"/>
            </p:cNvSpPr>
            <p:nvPr/>
          </p:nvSpPr>
          <p:spPr bwMode="auto">
            <a:xfrm>
              <a:off x="1256" y="3224"/>
              <a:ext cx="1228" cy="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r>
                <a:rPr lang="tr-TR" sz="1600">
                  <a:solidFill>
                    <a:srgbClr val="002060"/>
                  </a:solidFill>
                  <a:latin typeface="Arial"/>
                  <a:cs typeface="Arial"/>
                </a:rPr>
                <a:t>?</a:t>
              </a:r>
            </a:p>
            <a:p>
              <a:pPr algn="ctr" eaLnBrk="0" hangingPunct="0"/>
              <a:endParaRPr lang="tr-TR" sz="3200">
                <a:solidFill>
                  <a:srgbClr val="002060"/>
                </a:solidFill>
                <a:latin typeface="Arial"/>
                <a:cs typeface="Arial"/>
              </a:endParaRPr>
            </a:p>
          </p:txBody>
        </p:sp>
        <p:sp>
          <p:nvSpPr>
            <p:cNvPr id="22550" name="Rectangle 31"/>
            <p:cNvSpPr>
              <a:spLocks noChangeArrowheads="1"/>
            </p:cNvSpPr>
            <p:nvPr/>
          </p:nvSpPr>
          <p:spPr bwMode="auto">
            <a:xfrm>
              <a:off x="28" y="3627"/>
              <a:ext cx="1228" cy="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tr-TR" sz="1600">
                  <a:solidFill>
                    <a:srgbClr val="002060"/>
                  </a:solidFill>
                  <a:latin typeface="Arial"/>
                  <a:cs typeface="Arial"/>
                </a:rPr>
                <a:t>Folat/B12 eksikliği</a:t>
              </a:r>
            </a:p>
            <a:p>
              <a:pPr eaLnBrk="0" hangingPunct="0"/>
              <a:endParaRPr lang="tr-TR" sz="3200">
                <a:solidFill>
                  <a:srgbClr val="002060"/>
                </a:solidFill>
                <a:latin typeface="Arial"/>
                <a:cs typeface="Arial"/>
              </a:endParaRPr>
            </a:p>
          </p:txBody>
        </p:sp>
        <p:sp>
          <p:nvSpPr>
            <p:cNvPr id="22551" name="Rectangle 32"/>
            <p:cNvSpPr>
              <a:spLocks noChangeArrowheads="1"/>
            </p:cNvSpPr>
            <p:nvPr/>
          </p:nvSpPr>
          <p:spPr bwMode="auto">
            <a:xfrm>
              <a:off x="1256" y="3627"/>
              <a:ext cx="1228" cy="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r>
                <a:rPr lang="tr-TR" sz="1600">
                  <a:solidFill>
                    <a:srgbClr val="002060"/>
                  </a:solidFill>
                  <a:latin typeface="Arial"/>
                  <a:cs typeface="Arial"/>
                </a:rPr>
                <a:t>Düşük/Normal</a:t>
              </a:r>
            </a:p>
            <a:p>
              <a:pPr algn="ctr" eaLnBrk="0" hangingPunct="0"/>
              <a:endParaRPr lang="tr-TR" sz="3200">
                <a:solidFill>
                  <a:srgbClr val="002060"/>
                </a:solidFill>
                <a:latin typeface="Arial"/>
                <a:cs typeface="Arial"/>
              </a:endParaRPr>
            </a:p>
          </p:txBody>
        </p:sp>
        <p:sp>
          <p:nvSpPr>
            <p:cNvPr id="22552" name="Rectangle 34"/>
            <p:cNvSpPr>
              <a:spLocks noChangeArrowheads="1"/>
            </p:cNvSpPr>
            <p:nvPr/>
          </p:nvSpPr>
          <p:spPr bwMode="auto">
            <a:xfrm>
              <a:off x="28" y="4030"/>
              <a:ext cx="1228" cy="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tr-TR" sz="1600">
                  <a:solidFill>
                    <a:srgbClr val="002060"/>
                  </a:solidFill>
                  <a:latin typeface="Arial"/>
                  <a:cs typeface="Arial"/>
                </a:rPr>
                <a:t>Hemolitik Anemi</a:t>
              </a:r>
            </a:p>
            <a:p>
              <a:pPr eaLnBrk="0" hangingPunct="0"/>
              <a:endParaRPr lang="tr-TR" sz="3200">
                <a:solidFill>
                  <a:srgbClr val="002060"/>
                </a:solidFill>
                <a:latin typeface="Arial"/>
                <a:cs typeface="Arial"/>
              </a:endParaRPr>
            </a:p>
          </p:txBody>
        </p:sp>
        <p:sp>
          <p:nvSpPr>
            <p:cNvPr id="22553" name="Rectangle 35"/>
            <p:cNvSpPr>
              <a:spLocks noChangeArrowheads="1"/>
            </p:cNvSpPr>
            <p:nvPr/>
          </p:nvSpPr>
          <p:spPr bwMode="auto">
            <a:xfrm>
              <a:off x="1256" y="4030"/>
              <a:ext cx="1228" cy="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r>
                <a:rPr lang="tr-TR" sz="1600">
                  <a:solidFill>
                    <a:srgbClr val="002060"/>
                  </a:solidFill>
                  <a:latin typeface="Arial"/>
                  <a:cs typeface="Arial"/>
                </a:rPr>
                <a:t>Yüksek</a:t>
              </a:r>
            </a:p>
            <a:p>
              <a:pPr algn="ctr" eaLnBrk="0" hangingPunct="0"/>
              <a:endParaRPr lang="tr-TR" sz="3200">
                <a:solidFill>
                  <a:srgbClr val="002060"/>
                </a:solidFill>
                <a:latin typeface="Arial"/>
                <a:cs typeface="Arial"/>
              </a:endParaRPr>
            </a:p>
          </p:txBody>
        </p:sp>
        <p:sp>
          <p:nvSpPr>
            <p:cNvPr id="22554" name="Rectangle 37"/>
            <p:cNvSpPr>
              <a:spLocks noChangeArrowheads="1"/>
            </p:cNvSpPr>
            <p:nvPr/>
          </p:nvSpPr>
          <p:spPr bwMode="auto">
            <a:xfrm>
              <a:off x="28" y="4433"/>
              <a:ext cx="1228" cy="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tr-TR" sz="1600">
                  <a:solidFill>
                    <a:srgbClr val="002060"/>
                  </a:solidFill>
                  <a:latin typeface="Arial"/>
                  <a:cs typeface="Arial"/>
                </a:rPr>
                <a:t>Kan Kaybı (kanama)</a:t>
              </a:r>
            </a:p>
            <a:p>
              <a:pPr eaLnBrk="0" hangingPunct="0"/>
              <a:endParaRPr lang="tr-TR" sz="3200">
                <a:solidFill>
                  <a:srgbClr val="002060"/>
                </a:solidFill>
                <a:latin typeface="Arial"/>
                <a:cs typeface="Arial"/>
              </a:endParaRPr>
            </a:p>
          </p:txBody>
        </p:sp>
        <p:sp>
          <p:nvSpPr>
            <p:cNvPr id="22555" name="Rectangle 38"/>
            <p:cNvSpPr>
              <a:spLocks noChangeArrowheads="1"/>
            </p:cNvSpPr>
            <p:nvPr/>
          </p:nvSpPr>
          <p:spPr bwMode="auto">
            <a:xfrm>
              <a:off x="1256" y="4433"/>
              <a:ext cx="1228" cy="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r>
                <a:rPr lang="tr-TR" sz="1600">
                  <a:solidFill>
                    <a:srgbClr val="002060"/>
                  </a:solidFill>
                  <a:latin typeface="Arial"/>
                  <a:cs typeface="Arial"/>
                </a:rPr>
                <a:t>Normal/Yüksek</a:t>
              </a:r>
            </a:p>
            <a:p>
              <a:pPr algn="ctr" eaLnBrk="0" hangingPunct="0"/>
              <a:endParaRPr lang="tr-TR" sz="3200">
                <a:solidFill>
                  <a:srgbClr val="002060"/>
                </a:solidFill>
                <a:latin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66311348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  <a:latin typeface="Arial"/>
                <a:cs typeface="Arial"/>
              </a:rPr>
              <a:t>Tarihçe</a:t>
            </a:r>
          </a:p>
        </p:txBody>
      </p:sp>
      <p:sp>
        <p:nvSpPr>
          <p:cNvPr id="25395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1960 Tam kan sayımı; Lökosit (WBC) , ES (RBC), 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Hgb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Htk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OEHb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(MCH) ve OEH (MCV)</a:t>
            </a:r>
          </a:p>
          <a:p>
            <a:pPr>
              <a:lnSpc>
                <a:spcPct val="90000"/>
              </a:lnSpc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1970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kuantitatif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trombosit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sayımı</a:t>
            </a:r>
          </a:p>
          <a:p>
            <a:pPr>
              <a:lnSpc>
                <a:spcPct val="90000"/>
              </a:lnSpc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1980 kırmızı küre dağılım genişliği (RDW), ortalama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trombosit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hacmi (MPV)</a:t>
            </a:r>
          </a:p>
          <a:p>
            <a:pPr>
              <a:lnSpc>
                <a:spcPct val="90000"/>
              </a:lnSpc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Lökositler önce üçlü sonrada beşli formül lökosit</a:t>
            </a:r>
          </a:p>
          <a:p>
            <a:pPr>
              <a:lnSpc>
                <a:spcPct val="90000"/>
              </a:lnSpc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1990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viyabilite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retikülosit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parametreleri, T-lenfosit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alttipleri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75682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tr-TR" sz="4800" b="1" dirty="0" err="1">
                <a:solidFill>
                  <a:srgbClr val="FF0000"/>
                </a:solidFill>
                <a:latin typeface="Arial" charset="0"/>
                <a:cs typeface="Arial" charset="0"/>
              </a:rPr>
              <a:t>Trombosit</a:t>
            </a:r>
            <a:r>
              <a:rPr lang="tr-TR" sz="4800" b="1" dirty="0">
                <a:solidFill>
                  <a:srgbClr val="FF0000"/>
                </a:solidFill>
                <a:latin typeface="Arial" charset="0"/>
                <a:cs typeface="Arial" charset="0"/>
              </a:rPr>
              <a:t> sayısı ve indeksleri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sz="2400" dirty="0">
                <a:latin typeface="Arial" charset="0"/>
                <a:cs typeface="Arial" charset="0"/>
              </a:rPr>
              <a:t>Hacimleri 7,8-11 </a:t>
            </a:r>
            <a:r>
              <a:rPr lang="tr-TR" sz="2400" dirty="0" err="1">
                <a:latin typeface="Arial" charset="0"/>
                <a:cs typeface="Arial" charset="0"/>
              </a:rPr>
              <a:t>fL</a:t>
            </a:r>
            <a:endParaRPr lang="tr-TR" sz="2400" dirty="0">
              <a:latin typeface="Arial" charset="0"/>
              <a:cs typeface="Arial" charset="0"/>
            </a:endParaRPr>
          </a:p>
          <a:p>
            <a:pPr eaLnBrk="1" hangingPunct="1"/>
            <a:r>
              <a:rPr lang="tr-TR" sz="2400" dirty="0">
                <a:latin typeface="Arial" charset="0"/>
                <a:cs typeface="Arial" charset="0"/>
              </a:rPr>
              <a:t>Sayım 150-450.000/</a:t>
            </a:r>
            <a:r>
              <a:rPr lang="tr-TR" sz="2400" dirty="0" err="1">
                <a:latin typeface="Symbol" pitchFamily="18" charset="2"/>
                <a:cs typeface="Arial" charset="0"/>
              </a:rPr>
              <a:t>m</a:t>
            </a:r>
            <a:r>
              <a:rPr lang="tr-TR" sz="2400" dirty="0" err="1">
                <a:latin typeface="Arial" charset="0"/>
                <a:cs typeface="Arial" charset="0"/>
              </a:rPr>
              <a:t>L</a:t>
            </a:r>
            <a:endParaRPr lang="tr-TR" sz="2400" dirty="0">
              <a:latin typeface="Arial" charset="0"/>
              <a:cs typeface="Arial" charset="0"/>
            </a:endParaRPr>
          </a:p>
        </p:txBody>
      </p:sp>
      <p:graphicFrame>
        <p:nvGraphicFramePr>
          <p:cNvPr id="11" name="Group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0261470"/>
              </p:ext>
            </p:extLst>
          </p:nvPr>
        </p:nvGraphicFramePr>
        <p:xfrm>
          <a:off x="571500" y="3427413"/>
          <a:ext cx="8077200" cy="2490033"/>
        </p:xfrm>
        <a:graphic>
          <a:graphicData uri="http://schemas.openxmlformats.org/drawingml/2006/table">
            <a:tbl>
              <a:tblPr/>
              <a:tblGrid>
                <a:gridCol w="14478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1242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5052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002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imes New Roman" pitchFamily="18" charset="0"/>
                        </a:rPr>
                        <a:t>Ölçüm</a:t>
                      </a:r>
                    </a:p>
                  </a:txBody>
                  <a:tcPr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imes New Roman" pitchFamily="18" charset="0"/>
                        </a:rPr>
                        <a:t>Hatalı Yüksek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imes New Roman" pitchFamily="18" charset="0"/>
                        </a:rPr>
                        <a:t>Hatalı Düşük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6159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Trombosit</a:t>
                      </a: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Sayımı</a:t>
                      </a:r>
                    </a:p>
                  </a:txBody>
                  <a:tcPr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Kriyoproteinler</a:t>
                      </a:r>
                      <a:endParaRPr kumimoji="0" lang="tr-TR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Hemoliz</a:t>
                      </a:r>
                      <a:endParaRPr kumimoji="0" lang="tr-TR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Mikrositer</a:t>
                      </a: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kırmızı küre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Kırmızı kürelerde </a:t>
                      </a: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inklüzyon</a:t>
                      </a: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cisimcikleri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Lökosit </a:t>
                      </a: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fragmantasyonu</a:t>
                      </a:r>
                      <a:endParaRPr kumimoji="0" lang="tr-TR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Şistositler</a:t>
                      </a:r>
                      <a:endParaRPr kumimoji="0" lang="tr-TR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Pıhtılaşma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Dev </a:t>
                      </a: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trombositler</a:t>
                      </a:r>
                      <a:endParaRPr kumimoji="0" lang="tr-TR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Heparin</a:t>
                      </a:r>
                      <a:endParaRPr kumimoji="0" lang="tr-TR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Trombosit</a:t>
                      </a: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kümeleşmesi “</a:t>
                      </a: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clumping</a:t>
                      </a: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”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Trombosit</a:t>
                      </a: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satellitizmi</a:t>
                      </a: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32256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sz="4800" b="1" dirty="0">
                <a:solidFill>
                  <a:srgbClr val="FF0000"/>
                </a:solidFill>
                <a:latin typeface="Arial" charset="0"/>
                <a:cs typeface="Arial" charset="0"/>
              </a:rPr>
              <a:t>Yalancı </a:t>
            </a:r>
            <a:r>
              <a:rPr lang="tr-TR" sz="4800" b="1" dirty="0" err="1">
                <a:solidFill>
                  <a:srgbClr val="FF0000"/>
                </a:solidFill>
                <a:latin typeface="Arial" charset="0"/>
                <a:cs typeface="Arial" charset="0"/>
              </a:rPr>
              <a:t>Trombositopeni</a:t>
            </a:r>
            <a:endParaRPr lang="tr-TR" sz="4800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pic>
        <p:nvPicPr>
          <p:cNvPr id="24579" name="Picture 7" descr="Trombositoz Plt Clump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7507" b="7507"/>
          <a:stretch>
            <a:fillRect/>
          </a:stretch>
        </p:blipFill>
        <p:spPr>
          <a:noFill/>
        </p:spPr>
      </p:pic>
      <p:pic>
        <p:nvPicPr>
          <p:cNvPr id="24580" name="Picture 4" descr="Plt Satellitiz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1250"/>
          <a:stretch>
            <a:fillRect/>
          </a:stretch>
        </p:blipFill>
        <p:spPr bwMode="auto">
          <a:xfrm>
            <a:off x="5072063" y="2714625"/>
            <a:ext cx="3571875" cy="396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297208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873E5E5-9A3B-44A8-877B-4F57E9299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Ortalama </a:t>
            </a:r>
            <a:r>
              <a:rPr lang="tr-TR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Trombosit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Hacmi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A99465C-2E94-4410-903C-3FB01EDCFC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Trombosit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aktivasyonunun erken göstergesidir</a:t>
            </a:r>
          </a:p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Trombosit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histogramında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her bir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trombositin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apertürden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geçerken verdiği elektrik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direcin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büyüklüğü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trombosit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hacmini yansıtır.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Arttığı durumlar:</a:t>
            </a:r>
          </a:p>
          <a:p>
            <a:pPr lvl="1"/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İmmun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trombositopeni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Wiskoth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Aldrich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sendromu</a:t>
            </a:r>
          </a:p>
          <a:p>
            <a:pPr lvl="1"/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Maligniteler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Kalp hastalıkları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vb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9D053055-A69E-4E00-B953-E189D125F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0915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tr-TR" sz="4800" b="1" dirty="0">
                <a:solidFill>
                  <a:srgbClr val="FF0000"/>
                </a:solidFill>
                <a:latin typeface="Arial" charset="0"/>
                <a:cs typeface="Arial" charset="0"/>
              </a:rPr>
              <a:t>Lökositler ve </a:t>
            </a:r>
            <a:r>
              <a:rPr lang="tr-TR" sz="4800" b="1" dirty="0" err="1">
                <a:solidFill>
                  <a:srgbClr val="FF0000"/>
                </a:solidFill>
                <a:latin typeface="Arial" charset="0"/>
                <a:cs typeface="Arial" charset="0"/>
              </a:rPr>
              <a:t>Differansiyasyonu</a:t>
            </a:r>
            <a:endParaRPr lang="en-US" sz="4800" b="1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25603" name="7 Dikdörtgen"/>
          <p:cNvSpPr>
            <a:spLocks noChangeArrowheads="1"/>
          </p:cNvSpPr>
          <p:nvPr/>
        </p:nvSpPr>
        <p:spPr bwMode="auto">
          <a:xfrm>
            <a:off x="714375" y="1714500"/>
            <a:ext cx="7858125" cy="377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73050" indent="-27305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</a:pPr>
            <a:r>
              <a:rPr lang="tr-TR" sz="2800" dirty="0">
                <a:latin typeface="Arial" charset="0"/>
                <a:cs typeface="Arial" charset="0"/>
              </a:rPr>
              <a:t>Bir çekirdekleri ve diğer hücre </a:t>
            </a:r>
            <a:r>
              <a:rPr lang="tr-TR" sz="2800" dirty="0" err="1">
                <a:latin typeface="Arial" charset="0"/>
                <a:cs typeface="Arial" charset="0"/>
              </a:rPr>
              <a:t>organelleri</a:t>
            </a:r>
            <a:r>
              <a:rPr lang="tr-TR" sz="2800" dirty="0">
                <a:latin typeface="Arial" charset="0"/>
                <a:cs typeface="Arial" charset="0"/>
              </a:rPr>
              <a:t> vardır. </a:t>
            </a:r>
          </a:p>
          <a:p>
            <a:pPr marL="273050" indent="-27305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</a:pPr>
            <a:r>
              <a:rPr lang="tr-TR" sz="2800" dirty="0">
                <a:latin typeface="Arial" charset="0"/>
                <a:cs typeface="Arial" charset="0"/>
              </a:rPr>
              <a:t>10-20 mikron çaplarıyla da eritrositlerden daha büyüktür. </a:t>
            </a:r>
          </a:p>
          <a:p>
            <a:pPr marL="273050" indent="-27305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</a:pPr>
            <a:r>
              <a:rPr lang="tr-TR" sz="2800" dirty="0">
                <a:latin typeface="Arial" charset="0"/>
                <a:cs typeface="Arial" charset="0"/>
              </a:rPr>
              <a:t>Sağlıklı bir erişkinde lökosit sayısının fizyolojik değeri 4400-11000/</a:t>
            </a:r>
            <a:r>
              <a:rPr lang="tr-TR" sz="2800" dirty="0" err="1">
                <a:latin typeface="Arial" charset="0"/>
                <a:cs typeface="Arial" charset="0"/>
              </a:rPr>
              <a:t>uL</a:t>
            </a:r>
            <a:endParaRPr lang="tr-TR" sz="2800" dirty="0">
              <a:latin typeface="Arial" charset="0"/>
              <a:cs typeface="Arial" charset="0"/>
            </a:endParaRPr>
          </a:p>
          <a:p>
            <a:pPr marL="273050" indent="-27305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</a:pPr>
            <a:r>
              <a:rPr lang="tr-TR" sz="2800" dirty="0">
                <a:latin typeface="Arial" charset="0"/>
                <a:cs typeface="Arial" charset="0"/>
              </a:rPr>
              <a:t>Kanda lökosit sayısı sabah en düşük akşam en yüksek değerdedir.</a:t>
            </a:r>
          </a:p>
        </p:txBody>
      </p:sp>
    </p:spTree>
    <p:extLst>
      <p:ext uri="{BB962C8B-B14F-4D97-AF65-F5344CB8AC3E}">
        <p14:creationId xmlns="" xmlns:p14="http://schemas.microsoft.com/office/powerpoint/2010/main" val="394240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0AC34D8-C2E8-4A9C-9127-3BC6E82D0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  <a:latin typeface="Arial" charset="0"/>
                <a:cs typeface="Arial" charset="0"/>
              </a:rPr>
              <a:t>Lökositler ve </a:t>
            </a:r>
            <a:r>
              <a:rPr lang="tr-TR" b="1" dirty="0" err="1">
                <a:solidFill>
                  <a:srgbClr val="FF0000"/>
                </a:solidFill>
                <a:latin typeface="Arial" charset="0"/>
                <a:cs typeface="Arial" charset="0"/>
              </a:rPr>
              <a:t>Differansiyasyonu</a:t>
            </a:r>
            <a:endParaRPr lang="tr-TR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="" xmlns:a16="http://schemas.microsoft.com/office/drawing/2014/main" id="{B2AE9F1C-08CC-42C6-9530-46386A9271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759510"/>
            <a:ext cx="2895600" cy="4289611"/>
          </a:xfrm>
        </p:spPr>
        <p:txBody>
          <a:bodyPr/>
          <a:lstStyle/>
          <a:p>
            <a:r>
              <a:rPr lang="tr-TR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Granülosit</a:t>
            </a:r>
            <a:endParaRPr lang="tr-TR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Nötrofil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Eozinofil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Bazofil</a:t>
            </a:r>
          </a:p>
          <a:p>
            <a:r>
              <a:rPr lang="tr-TR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Lenfosit</a:t>
            </a:r>
          </a:p>
          <a:p>
            <a:r>
              <a:rPr lang="tr-TR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Monosit</a:t>
            </a:r>
            <a:endParaRPr lang="tr-TR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1BE206CA-6989-435F-8F12-050BF296B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91C605C-09C1-40C3-9851-E2616DA85112}"/>
              </a:ext>
            </a:extLst>
          </p:cNvPr>
          <p:cNvSpPr txBox="1"/>
          <p:nvPr/>
        </p:nvSpPr>
        <p:spPr>
          <a:xfrm>
            <a:off x="3155698" y="2564904"/>
            <a:ext cx="5273704" cy="461665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Kemotaktik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fagositik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bakteri öldürme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F3755A1-B11F-40E3-A5A2-D8D6B768C36D}"/>
              </a:ext>
            </a:extLst>
          </p:cNvPr>
          <p:cNvSpPr txBox="1"/>
          <p:nvPr/>
        </p:nvSpPr>
        <p:spPr>
          <a:xfrm>
            <a:off x="3100809" y="4293096"/>
            <a:ext cx="2392001" cy="461665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tr-TR" dirty="0"/>
              <a:t>Bağışıklık işlemi</a:t>
            </a:r>
          </a:p>
        </p:txBody>
      </p:sp>
      <p:sp>
        <p:nvSpPr>
          <p:cNvPr id="8" name="Right Brace 7">
            <a:extLst>
              <a:ext uri="{FF2B5EF4-FFF2-40B4-BE49-F238E27FC236}">
                <a16:creationId xmlns="" xmlns:a16="http://schemas.microsoft.com/office/drawing/2014/main" id="{66BE58CE-AD2D-4D2E-BFA8-B0B3D767AAD0}"/>
              </a:ext>
            </a:extLst>
          </p:cNvPr>
          <p:cNvSpPr/>
          <p:nvPr/>
        </p:nvSpPr>
        <p:spPr>
          <a:xfrm>
            <a:off x="2408512" y="2060848"/>
            <a:ext cx="360040" cy="1512168"/>
          </a:xfrm>
          <a:prstGeom prst="rightBrace">
            <a:avLst>
              <a:gd name="adj1" fmla="val 8333"/>
              <a:gd name="adj2" fmla="val 50388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Right Brace 8">
            <a:extLst>
              <a:ext uri="{FF2B5EF4-FFF2-40B4-BE49-F238E27FC236}">
                <a16:creationId xmlns="" xmlns:a16="http://schemas.microsoft.com/office/drawing/2014/main" id="{B34BD5A4-AE6F-4AEE-BA07-491EDB5E3E64}"/>
              </a:ext>
            </a:extLst>
          </p:cNvPr>
          <p:cNvSpPr/>
          <p:nvPr/>
        </p:nvSpPr>
        <p:spPr>
          <a:xfrm>
            <a:off x="2421305" y="4055837"/>
            <a:ext cx="360040" cy="957339"/>
          </a:xfrm>
          <a:prstGeom prst="rightBrace">
            <a:avLst>
              <a:gd name="adj1" fmla="val 8333"/>
              <a:gd name="adj2" fmla="val 50388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F81D1927-834B-4578-ABE4-A17C9F3B60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120" y="3332381"/>
            <a:ext cx="3359978" cy="307674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4616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898271F-CEEA-48C5-BDDE-7007BE3CE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Granülositler</a:t>
            </a:r>
            <a:endParaRPr lang="tr-T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6AAA49B-FFAC-465A-9C78-3D8AAF6AAD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162" y="1761565"/>
            <a:ext cx="4499917" cy="497980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tr-TR" sz="2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Nötrofiller</a:t>
            </a:r>
            <a:endParaRPr lang="tr-TR" sz="2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0"/>
              </a:spcBef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Lökositlerin % 40-50 si</a:t>
            </a:r>
          </a:p>
          <a:p>
            <a:pPr lvl="1">
              <a:spcBef>
                <a:spcPts val="0"/>
              </a:spcBef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Çok loblu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nükleus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lizozomal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enzimler</a:t>
            </a:r>
          </a:p>
          <a:p>
            <a:pPr lvl="1">
              <a:spcBef>
                <a:spcPts val="0"/>
              </a:spcBef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Fagositozda rol alırlar</a:t>
            </a:r>
          </a:p>
          <a:p>
            <a:pPr>
              <a:spcBef>
                <a:spcPts val="0"/>
              </a:spcBef>
            </a:pPr>
            <a:r>
              <a:rPr lang="tr-TR" sz="2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Eozinofiller</a:t>
            </a:r>
            <a:endParaRPr lang="tr-TR" sz="2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0"/>
              </a:spcBef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Lökositlerin % 1-4 ü</a:t>
            </a:r>
          </a:p>
          <a:p>
            <a:pPr lvl="1">
              <a:spcBef>
                <a:spcPts val="0"/>
              </a:spcBef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Turuncu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sitoplazmik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granüller</a:t>
            </a:r>
          </a:p>
          <a:p>
            <a:pPr lvl="1">
              <a:spcBef>
                <a:spcPts val="0"/>
              </a:spcBef>
            </a:pP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Allerji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parazitik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enfeksiyonlara yanıtta rol alırlar.</a:t>
            </a:r>
          </a:p>
          <a:p>
            <a:pPr>
              <a:spcBef>
                <a:spcPts val="0"/>
              </a:spcBef>
            </a:pPr>
            <a:r>
              <a:rPr lang="tr-TR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Bazofiller:</a:t>
            </a:r>
          </a:p>
          <a:p>
            <a:pPr lvl="1">
              <a:spcBef>
                <a:spcPts val="0"/>
              </a:spcBef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Lökositlerin %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0,5-1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0"/>
              </a:spcBef>
            </a:pP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Histamin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heparin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içeren granüller</a:t>
            </a:r>
          </a:p>
          <a:p>
            <a:pPr lvl="1">
              <a:spcBef>
                <a:spcPts val="0"/>
              </a:spcBef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Lokal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vasküler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ve doku reaksiyonlarına yol açarlar</a:t>
            </a:r>
          </a:p>
          <a:p>
            <a:pPr marL="0" indent="0">
              <a:spcBef>
                <a:spcPts val="0"/>
              </a:spcBef>
              <a:buNone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0C14F7B-C0DB-4E47-B8F2-5DAE53B1AF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6136" y="1700808"/>
            <a:ext cx="2880320" cy="49479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2430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898271F-CEEA-48C5-BDDE-7007BE3CE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Agranülositler</a:t>
            </a:r>
            <a:endParaRPr lang="tr-T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6AAA49B-FFAC-465A-9C78-3D8AAF6AAD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162" y="1761565"/>
            <a:ext cx="4499917" cy="4979803"/>
          </a:xfrm>
        </p:spPr>
        <p:txBody>
          <a:bodyPr>
            <a:normAutofit fontScale="92500"/>
          </a:bodyPr>
          <a:lstStyle/>
          <a:p>
            <a:pPr>
              <a:spcBef>
                <a:spcPts val="0"/>
              </a:spcBef>
            </a:pPr>
            <a:r>
              <a:rPr lang="tr-TR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Lenfositler*</a:t>
            </a:r>
          </a:p>
          <a:p>
            <a:pPr lvl="1">
              <a:spcBef>
                <a:spcPts val="0"/>
              </a:spcBef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Lökositlerin % 20-40 si</a:t>
            </a:r>
          </a:p>
          <a:p>
            <a:pPr lvl="1">
              <a:spcBef>
                <a:spcPts val="0"/>
              </a:spcBef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Yuvarlak çekirdeği olan tek çekirdekli hücreler;</a:t>
            </a:r>
          </a:p>
          <a:p>
            <a:pPr lvl="1">
              <a:spcBef>
                <a:spcPts val="0"/>
              </a:spcBef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Şeffaf dar sitoplazma</a:t>
            </a:r>
          </a:p>
          <a:p>
            <a:pPr lvl="1">
              <a:spcBef>
                <a:spcPts val="0"/>
              </a:spcBef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 lenfositler hücresel, B lenfositler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hümoral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immünite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de rol alırlar.</a:t>
            </a:r>
          </a:p>
          <a:p>
            <a:pPr>
              <a:spcBef>
                <a:spcPts val="0"/>
              </a:spcBef>
            </a:pPr>
            <a:r>
              <a:rPr lang="tr-TR" sz="2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Monositler</a:t>
            </a:r>
            <a:r>
              <a:rPr lang="tr-TR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</a:p>
          <a:p>
            <a:pPr lvl="1">
              <a:spcBef>
                <a:spcPts val="0"/>
              </a:spcBef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Böbrek şeklinde çekirdek, kırmızı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sitoplazmik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granüller, buzlu cam görüntüsünde sitoplazma</a:t>
            </a:r>
          </a:p>
          <a:p>
            <a:pPr lvl="1">
              <a:spcBef>
                <a:spcPts val="0"/>
              </a:spcBef>
            </a:pP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Allerji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viral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parazitik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enfeksiyonlara yanıtta rol alırlar</a:t>
            </a:r>
          </a:p>
          <a:p>
            <a:pPr lvl="1">
              <a:spcBef>
                <a:spcPts val="0"/>
              </a:spcBef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Yarı ömrü 1 gün</a:t>
            </a:r>
          </a:p>
          <a:p>
            <a:pPr lvl="1">
              <a:spcBef>
                <a:spcPts val="0"/>
              </a:spcBef>
            </a:pP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İnflamasyon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durumunda dokuya geçerek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makrofajlara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dönüşürler.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FF95864-58BD-4A8D-A89F-C6055C77F3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6136" y="2132856"/>
            <a:ext cx="2780297" cy="37444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8145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 b="1" dirty="0">
                <a:solidFill>
                  <a:srgbClr val="FF0000"/>
                </a:solidFill>
                <a:latin typeface="Arial" charset="0"/>
                <a:cs typeface="Arial" charset="0"/>
              </a:rPr>
              <a:t>Lökositler ve </a:t>
            </a:r>
            <a:r>
              <a:rPr lang="tr-TR" sz="4000" b="1" dirty="0" err="1">
                <a:solidFill>
                  <a:srgbClr val="FF0000"/>
                </a:solidFill>
                <a:latin typeface="Arial" charset="0"/>
                <a:cs typeface="Arial" charset="0"/>
              </a:rPr>
              <a:t>Differansiyasyonu</a:t>
            </a:r>
            <a:endParaRPr lang="en-US" sz="4000" b="1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9" name="Tablo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80709688"/>
              </p:ext>
            </p:extLst>
          </p:nvPr>
        </p:nvGraphicFramePr>
        <p:xfrm>
          <a:off x="899592" y="2420888"/>
          <a:ext cx="7711157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964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9964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1187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53331">
                <a:tc>
                  <a:txBody>
                    <a:bodyPr/>
                    <a:lstStyle/>
                    <a:p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/>
                          <a:cs typeface="Arial"/>
                        </a:rPr>
                        <a:t>%</a:t>
                      </a:r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err="1">
                          <a:latin typeface="Arial"/>
                          <a:cs typeface="Arial"/>
                        </a:rPr>
                        <a:t>Erkek&amp;Kadın</a:t>
                      </a:r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32685"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/>
                          <a:cs typeface="Arial"/>
                        </a:rPr>
                        <a:t>Lökositler</a:t>
                      </a:r>
                    </a:p>
                    <a:p>
                      <a:r>
                        <a:rPr lang="tr-TR" sz="2400" dirty="0" err="1">
                          <a:latin typeface="Arial"/>
                          <a:cs typeface="Arial"/>
                        </a:rPr>
                        <a:t>Nötrofiller</a:t>
                      </a:r>
                      <a:endParaRPr lang="tr-TR" sz="2400" dirty="0">
                        <a:latin typeface="Arial"/>
                        <a:cs typeface="Arial"/>
                      </a:endParaRPr>
                    </a:p>
                    <a:p>
                      <a:r>
                        <a:rPr lang="tr-TR" sz="2400" dirty="0">
                          <a:latin typeface="Arial"/>
                          <a:cs typeface="Arial"/>
                        </a:rPr>
                        <a:t>Lenfositler</a:t>
                      </a:r>
                    </a:p>
                    <a:p>
                      <a:r>
                        <a:rPr lang="tr-TR" sz="2400" dirty="0" err="1">
                          <a:latin typeface="Arial"/>
                          <a:cs typeface="Arial"/>
                        </a:rPr>
                        <a:t>Monositler</a:t>
                      </a:r>
                      <a:endParaRPr lang="tr-TR" sz="2400" dirty="0">
                        <a:latin typeface="Arial"/>
                        <a:cs typeface="Arial"/>
                      </a:endParaRPr>
                    </a:p>
                    <a:p>
                      <a:r>
                        <a:rPr lang="tr-TR" sz="2400" dirty="0" err="1">
                          <a:latin typeface="Arial"/>
                          <a:cs typeface="Arial"/>
                        </a:rPr>
                        <a:t>Eozinofiller</a:t>
                      </a:r>
                      <a:endParaRPr lang="tr-TR" sz="2400" dirty="0">
                        <a:latin typeface="Arial"/>
                        <a:cs typeface="Arial"/>
                      </a:endParaRPr>
                    </a:p>
                    <a:p>
                      <a:r>
                        <a:rPr lang="tr-TR" sz="2400" dirty="0">
                          <a:latin typeface="Arial"/>
                          <a:cs typeface="Arial"/>
                        </a:rPr>
                        <a:t>Bazofiller</a:t>
                      </a:r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dirty="0">
                        <a:latin typeface="Arial"/>
                        <a:cs typeface="Arial"/>
                      </a:endParaRPr>
                    </a:p>
                    <a:p>
                      <a:r>
                        <a:rPr lang="tr-TR" sz="2400" dirty="0">
                          <a:latin typeface="Arial"/>
                          <a:cs typeface="Arial"/>
                        </a:rPr>
                        <a:t>% 50-60</a:t>
                      </a:r>
                    </a:p>
                    <a:p>
                      <a:r>
                        <a:rPr lang="tr-TR" sz="2400" dirty="0">
                          <a:latin typeface="Arial"/>
                          <a:cs typeface="Arial"/>
                        </a:rPr>
                        <a:t>% 20-40</a:t>
                      </a:r>
                    </a:p>
                    <a:p>
                      <a:r>
                        <a:rPr lang="tr-TR" sz="2400" dirty="0">
                          <a:latin typeface="Arial"/>
                          <a:cs typeface="Arial"/>
                        </a:rPr>
                        <a:t>% 2-9</a:t>
                      </a:r>
                    </a:p>
                    <a:p>
                      <a:r>
                        <a:rPr lang="tr-TR" sz="2400" dirty="0">
                          <a:latin typeface="Arial"/>
                          <a:cs typeface="Arial"/>
                        </a:rPr>
                        <a:t>% 1-4</a:t>
                      </a:r>
                    </a:p>
                    <a:p>
                      <a:r>
                        <a:rPr lang="tr-TR" sz="2400" dirty="0">
                          <a:latin typeface="Arial"/>
                          <a:cs typeface="Arial"/>
                        </a:rPr>
                        <a:t>% 0,5-2</a:t>
                      </a:r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Arial"/>
                          <a:cs typeface="Arial"/>
                        </a:rPr>
                        <a:t>4-11x10</a:t>
                      </a:r>
                      <a:r>
                        <a:rPr lang="tr-TR" sz="2400" baseline="30000" dirty="0">
                          <a:latin typeface="Arial"/>
                          <a:cs typeface="Arial"/>
                        </a:rPr>
                        <a:t>9</a:t>
                      </a:r>
                      <a:r>
                        <a:rPr lang="tr-TR" sz="2400" dirty="0">
                          <a:latin typeface="Arial"/>
                          <a:cs typeface="Arial"/>
                        </a:rPr>
                        <a:t>/L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>
                          <a:latin typeface="Arial"/>
                          <a:cs typeface="Arial"/>
                        </a:rPr>
                        <a:t>2,5-7,5x10</a:t>
                      </a:r>
                      <a:r>
                        <a:rPr lang="tr-TR" sz="2400" baseline="30000" dirty="0">
                          <a:latin typeface="Arial"/>
                          <a:cs typeface="Arial"/>
                        </a:rPr>
                        <a:t>9</a:t>
                      </a:r>
                      <a:r>
                        <a:rPr lang="tr-TR" sz="2400" dirty="0">
                          <a:latin typeface="Arial"/>
                          <a:cs typeface="Arial"/>
                        </a:rPr>
                        <a:t>/L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>
                          <a:latin typeface="Arial"/>
                          <a:cs typeface="Arial"/>
                        </a:rPr>
                        <a:t>1,5-3,5x10</a:t>
                      </a:r>
                      <a:r>
                        <a:rPr lang="tr-TR" sz="2400" baseline="30000" dirty="0">
                          <a:latin typeface="Arial"/>
                          <a:cs typeface="Arial"/>
                        </a:rPr>
                        <a:t>9</a:t>
                      </a:r>
                      <a:r>
                        <a:rPr lang="tr-TR" sz="2400" dirty="0">
                          <a:latin typeface="Arial"/>
                          <a:cs typeface="Arial"/>
                        </a:rPr>
                        <a:t>/L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>
                          <a:latin typeface="Arial"/>
                          <a:cs typeface="Arial"/>
                        </a:rPr>
                        <a:t>0,2-0,8x10</a:t>
                      </a:r>
                      <a:r>
                        <a:rPr lang="tr-TR" sz="2400" baseline="30000" dirty="0">
                          <a:latin typeface="Arial"/>
                          <a:cs typeface="Arial"/>
                        </a:rPr>
                        <a:t>9</a:t>
                      </a:r>
                      <a:r>
                        <a:rPr lang="tr-TR" sz="2400" dirty="0">
                          <a:latin typeface="Arial"/>
                          <a:cs typeface="Arial"/>
                        </a:rPr>
                        <a:t>/L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>
                          <a:latin typeface="Arial"/>
                          <a:cs typeface="Arial"/>
                        </a:rPr>
                        <a:t>0,04-0,44x10</a:t>
                      </a:r>
                      <a:r>
                        <a:rPr lang="tr-TR" sz="2400" baseline="30000" dirty="0">
                          <a:latin typeface="Arial"/>
                          <a:cs typeface="Arial"/>
                        </a:rPr>
                        <a:t>9</a:t>
                      </a:r>
                      <a:r>
                        <a:rPr lang="tr-TR" sz="2400" dirty="0">
                          <a:latin typeface="Arial"/>
                          <a:cs typeface="Arial"/>
                        </a:rPr>
                        <a:t>/L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>
                          <a:latin typeface="Arial"/>
                          <a:cs typeface="Arial"/>
                        </a:rPr>
                        <a:t>0,01-0,1x10</a:t>
                      </a:r>
                      <a:r>
                        <a:rPr lang="tr-TR" sz="2400" baseline="30000" dirty="0">
                          <a:latin typeface="Arial"/>
                          <a:cs typeface="Arial"/>
                        </a:rPr>
                        <a:t>9</a:t>
                      </a:r>
                      <a:r>
                        <a:rPr lang="tr-TR" sz="2400" dirty="0">
                          <a:latin typeface="Arial"/>
                          <a:cs typeface="Arial"/>
                        </a:rPr>
                        <a:t>/L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78768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Lökopeni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(&lt;4000/</a:t>
            </a:r>
            <a:r>
              <a:rPr lang="tr-TR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>
                <a:solidFill>
                  <a:srgbClr val="002060"/>
                </a:solidFill>
              </a:rPr>
              <a:t>Mutlak </a:t>
            </a:r>
            <a:r>
              <a:rPr lang="tr-TR" b="1" dirty="0" err="1">
                <a:solidFill>
                  <a:srgbClr val="002060"/>
                </a:solidFill>
              </a:rPr>
              <a:t>nötropeni</a:t>
            </a:r>
            <a:r>
              <a:rPr lang="tr-TR" b="1" dirty="0">
                <a:solidFill>
                  <a:srgbClr val="002060"/>
                </a:solidFill>
              </a:rPr>
              <a:t> ile ise (&lt;1500/</a:t>
            </a:r>
            <a:r>
              <a:rPr lang="tr-TR" b="1" dirty="0" err="1">
                <a:solidFill>
                  <a:srgbClr val="002060"/>
                </a:solidFill>
              </a:rPr>
              <a:t>uL</a:t>
            </a:r>
            <a:r>
              <a:rPr lang="tr-TR" b="1" dirty="0">
                <a:solidFill>
                  <a:srgbClr val="002060"/>
                </a:solidFill>
              </a:rPr>
              <a:t>): </a:t>
            </a:r>
            <a:r>
              <a:rPr lang="tr-TR" dirty="0"/>
              <a:t>Kemik iliği yetmezliği</a:t>
            </a:r>
          </a:p>
          <a:p>
            <a:r>
              <a:rPr lang="tr-TR" b="1" dirty="0" err="1">
                <a:solidFill>
                  <a:srgbClr val="002060"/>
                </a:solidFill>
              </a:rPr>
              <a:t>Atipik</a:t>
            </a:r>
            <a:r>
              <a:rPr lang="tr-TR" b="1" dirty="0">
                <a:solidFill>
                  <a:srgbClr val="002060"/>
                </a:solidFill>
              </a:rPr>
              <a:t> lenfositler ile birlikte ise: </a:t>
            </a:r>
            <a:r>
              <a:rPr lang="tr-TR" dirty="0" err="1"/>
              <a:t>Viral</a:t>
            </a:r>
            <a:r>
              <a:rPr lang="tr-TR" dirty="0"/>
              <a:t> enfeksiyon, </a:t>
            </a:r>
            <a:r>
              <a:rPr lang="tr-TR" dirty="0" err="1"/>
              <a:t>lenfoid</a:t>
            </a:r>
            <a:r>
              <a:rPr lang="tr-TR" dirty="0"/>
              <a:t> bir </a:t>
            </a:r>
            <a:r>
              <a:rPr lang="tr-TR" dirty="0" err="1"/>
              <a:t>malinite</a:t>
            </a:r>
            <a:endParaRPr lang="tr-TR" dirty="0"/>
          </a:p>
          <a:p>
            <a:r>
              <a:rPr lang="tr-TR" b="1" dirty="0" err="1">
                <a:solidFill>
                  <a:srgbClr val="002060"/>
                </a:solidFill>
              </a:rPr>
              <a:t>İmmatür</a:t>
            </a:r>
            <a:r>
              <a:rPr lang="tr-TR" b="1" dirty="0">
                <a:solidFill>
                  <a:srgbClr val="002060"/>
                </a:solidFill>
              </a:rPr>
              <a:t> </a:t>
            </a:r>
            <a:r>
              <a:rPr lang="tr-TR" b="1" dirty="0" err="1">
                <a:solidFill>
                  <a:srgbClr val="002060"/>
                </a:solidFill>
              </a:rPr>
              <a:t>miyeloid</a:t>
            </a:r>
            <a:r>
              <a:rPr lang="tr-TR" b="1" dirty="0">
                <a:solidFill>
                  <a:srgbClr val="002060"/>
                </a:solidFill>
              </a:rPr>
              <a:t> hücre ile birlikte ise: </a:t>
            </a:r>
            <a:r>
              <a:rPr lang="tr-TR" dirty="0"/>
              <a:t>Akut lösemi, </a:t>
            </a:r>
            <a:r>
              <a:rPr lang="tr-TR" dirty="0" err="1"/>
              <a:t>Myelodisplastik</a:t>
            </a:r>
            <a:r>
              <a:rPr lang="tr-TR" dirty="0"/>
              <a:t> sendrom veya </a:t>
            </a:r>
            <a:r>
              <a:rPr lang="tr-TR" dirty="0" err="1"/>
              <a:t>myelofibrozis</a:t>
            </a:r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Lökositoz</a:t>
            </a:r>
            <a:endParaRPr lang="tr-T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solidFill>
                  <a:srgbClr val="002060"/>
                </a:solidFill>
              </a:rPr>
              <a:t>Reaktif </a:t>
            </a:r>
            <a:r>
              <a:rPr lang="tr-TR" b="1" dirty="0" err="1">
                <a:solidFill>
                  <a:srgbClr val="002060"/>
                </a:solidFill>
              </a:rPr>
              <a:t>lökositoz</a:t>
            </a:r>
            <a:r>
              <a:rPr lang="tr-TR" b="1" dirty="0">
                <a:solidFill>
                  <a:srgbClr val="002060"/>
                </a:solidFill>
              </a:rPr>
              <a:t>: </a:t>
            </a:r>
            <a:r>
              <a:rPr lang="tr-TR" dirty="0" err="1"/>
              <a:t>Lökomoid</a:t>
            </a:r>
            <a:r>
              <a:rPr lang="tr-TR" dirty="0"/>
              <a:t> reaksiyon</a:t>
            </a:r>
          </a:p>
          <a:p>
            <a:r>
              <a:rPr lang="tr-TR" b="1" dirty="0">
                <a:solidFill>
                  <a:srgbClr val="002060"/>
                </a:solidFill>
              </a:rPr>
              <a:t>Akut lösemi: </a:t>
            </a:r>
            <a:r>
              <a:rPr lang="tr-TR" dirty="0">
                <a:solidFill>
                  <a:srgbClr val="002060"/>
                </a:solidFill>
              </a:rPr>
              <a:t>AML veya </a:t>
            </a:r>
            <a:r>
              <a:rPr lang="tr-TR" dirty="0" smtClean="0">
                <a:solidFill>
                  <a:srgbClr val="002060"/>
                </a:solidFill>
              </a:rPr>
              <a:t>ALL</a:t>
            </a:r>
            <a:endParaRPr lang="tr-TR" dirty="0"/>
          </a:p>
          <a:p>
            <a:r>
              <a:rPr lang="tr-TR" b="1" dirty="0">
                <a:solidFill>
                  <a:srgbClr val="002060"/>
                </a:solidFill>
              </a:rPr>
              <a:t>Kronik </a:t>
            </a:r>
            <a:r>
              <a:rPr lang="tr-TR" b="1" dirty="0" err="1">
                <a:solidFill>
                  <a:srgbClr val="002060"/>
                </a:solidFill>
              </a:rPr>
              <a:t>miyeloproliferatif</a:t>
            </a:r>
            <a:r>
              <a:rPr lang="tr-TR" b="1" dirty="0">
                <a:solidFill>
                  <a:srgbClr val="002060"/>
                </a:solidFill>
              </a:rPr>
              <a:t> hastalıklar</a:t>
            </a:r>
          </a:p>
          <a:p>
            <a:r>
              <a:rPr lang="tr-TR" b="1" dirty="0">
                <a:solidFill>
                  <a:srgbClr val="002060"/>
                </a:solidFill>
              </a:rPr>
              <a:t>Kronik </a:t>
            </a:r>
            <a:r>
              <a:rPr lang="tr-TR" b="1" dirty="0" err="1">
                <a:solidFill>
                  <a:srgbClr val="002060"/>
                </a:solidFill>
              </a:rPr>
              <a:t>lenfoproliferatif</a:t>
            </a:r>
            <a:r>
              <a:rPr lang="tr-TR" b="1" dirty="0">
                <a:solidFill>
                  <a:srgbClr val="002060"/>
                </a:solidFill>
              </a:rPr>
              <a:t> hastalıklar</a:t>
            </a:r>
          </a:p>
          <a:p>
            <a:r>
              <a:rPr lang="tr-TR" b="1" dirty="0" err="1">
                <a:solidFill>
                  <a:srgbClr val="002060"/>
                </a:solidFill>
              </a:rPr>
              <a:t>Lökoeritroblastozis</a:t>
            </a:r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  <a:latin typeface="Arial"/>
                <a:cs typeface="Arial"/>
              </a:rPr>
              <a:t>Hematopoez</a:t>
            </a:r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tr-TR" dirty="0">
                <a:latin typeface="Times New Roman"/>
                <a:cs typeface="Times New Roman"/>
              </a:rPr>
              <a:t>Kan hücreleri kemik iliğinde üretilir.</a:t>
            </a:r>
          </a:p>
          <a:p>
            <a:pPr>
              <a:lnSpc>
                <a:spcPct val="120000"/>
              </a:lnSpc>
            </a:pPr>
            <a:r>
              <a:rPr lang="tr-TR" dirty="0">
                <a:latin typeface="Times New Roman"/>
                <a:cs typeface="Times New Roman"/>
              </a:rPr>
              <a:t>&lt;1/5000 hücre kök hücredir. Bu hücreler kendini yenileme ve oluşturma kapasitesindedir</a:t>
            </a:r>
          </a:p>
          <a:p>
            <a:pPr>
              <a:lnSpc>
                <a:spcPct val="120000"/>
              </a:lnSpc>
            </a:pPr>
            <a:r>
              <a:rPr lang="tr-TR" dirty="0" err="1">
                <a:latin typeface="Times New Roman"/>
                <a:cs typeface="Times New Roman"/>
              </a:rPr>
              <a:t>Hematopoez</a:t>
            </a:r>
            <a:r>
              <a:rPr lang="tr-TR" dirty="0">
                <a:latin typeface="Times New Roman"/>
                <a:cs typeface="Times New Roman"/>
              </a:rPr>
              <a:t> kan hücrelerinin oluşumu ve gelişimidir.</a:t>
            </a:r>
          </a:p>
          <a:p>
            <a:pPr>
              <a:lnSpc>
                <a:spcPct val="120000"/>
              </a:lnSpc>
            </a:pPr>
            <a:endParaRPr lang="tr-TR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1576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BC64A33-A71B-4B52-995C-A98EF753D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162" y="40341"/>
            <a:ext cx="8172326" cy="1411941"/>
          </a:xfrm>
        </p:spPr>
        <p:txBody>
          <a:bodyPr/>
          <a:lstStyle/>
          <a:p>
            <a:r>
              <a:rPr lang="tr-TR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Lökositozu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Değerlendirme</a:t>
            </a:r>
            <a:b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(&gt;11000/</a:t>
            </a:r>
            <a:r>
              <a:rPr lang="tr-TR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4774C1F-BC08-4986-B821-3E8F84FC2BFD}"/>
              </a:ext>
            </a:extLst>
          </p:cNvPr>
          <p:cNvSpPr txBox="1"/>
          <p:nvPr/>
        </p:nvSpPr>
        <p:spPr>
          <a:xfrm>
            <a:off x="755576" y="1546344"/>
            <a:ext cx="25490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Nötrofilik</a:t>
            </a:r>
            <a:r>
              <a:rPr lang="tr-T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Lökositoz</a:t>
            </a:r>
            <a:endParaRPr lang="tr-TR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(Erişkinde ≥7000/</a:t>
            </a:r>
            <a:r>
              <a:rPr lang="tr-TR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tr-T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EA8AC70-8313-4409-932D-0FF0C3101095}"/>
              </a:ext>
            </a:extLst>
          </p:cNvPr>
          <p:cNvSpPr txBox="1"/>
          <p:nvPr/>
        </p:nvSpPr>
        <p:spPr>
          <a:xfrm>
            <a:off x="129171" y="2281470"/>
            <a:ext cx="3384376" cy="415498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Yalancı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Trombosit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kümeleşmesi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Kriyoglobulinemi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1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Primer</a:t>
            </a:r>
            <a:endParaRPr lang="tr-TR" sz="1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Herediter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nötrofili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Kronik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idyopatik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nötrofili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Miyelorprofileratif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hastalıklar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(KML, KNL, PV gibi)</a:t>
            </a:r>
          </a:p>
          <a:p>
            <a:r>
              <a:rPr lang="tr-TR" sz="1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Sekonder</a:t>
            </a:r>
            <a:endParaRPr lang="tr-TR" sz="1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Enfeksiyon,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inflamasyon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Stres (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emosyonel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ağır egzersiz)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Myokard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infarktüsü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Solid tümörler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Kemik iliği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sitümulasyonu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hemoliz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gibi)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65F007D-5DF3-42E8-B1D0-8082AE118AEF}"/>
              </a:ext>
            </a:extLst>
          </p:cNvPr>
          <p:cNvSpPr txBox="1"/>
          <p:nvPr/>
        </p:nvSpPr>
        <p:spPr>
          <a:xfrm>
            <a:off x="3815916" y="1537022"/>
            <a:ext cx="25490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Nötrofilik</a:t>
            </a:r>
            <a:r>
              <a:rPr lang="tr-T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Lenfositoz</a:t>
            </a:r>
            <a:endParaRPr lang="tr-TR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(Erişkinde ≥4000/</a:t>
            </a:r>
            <a:r>
              <a:rPr lang="tr-TR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tr-T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39E90ED-2276-41FB-B37C-2AE582DDD773}"/>
              </a:ext>
            </a:extLst>
          </p:cNvPr>
          <p:cNvSpPr txBox="1"/>
          <p:nvPr/>
        </p:nvSpPr>
        <p:spPr>
          <a:xfrm>
            <a:off x="3635896" y="2307644"/>
            <a:ext cx="3240360" cy="403187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Reaktif </a:t>
            </a:r>
            <a:r>
              <a:rPr lang="tr-TR" sz="1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lenfositoz</a:t>
            </a:r>
            <a:endParaRPr lang="tr-TR" sz="1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Viral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enfeksiyonlar (EBV, CMV, HİV)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Toxoplazma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gondii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Bakteriyel enfeksiyonlar (Boğmaca,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tbc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Kronik inatçı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lenfositoz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Otoimmün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hastalıklar, kanser, sigara, kronik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inflamasyon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hiposplenizm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postsplenektomi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sarkoidoz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timoma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tr-TR" sz="1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Primer</a:t>
            </a:r>
            <a:r>
              <a:rPr lang="tr-TR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lenfositoz</a:t>
            </a:r>
            <a:endParaRPr lang="tr-TR" sz="1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Lenfositik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malignansiler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(ALL, KLL, T hücreli lösemi, büyük granüllü lenfosittik lösemi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vb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76DF0AB-593F-4F43-B6C8-30FB3E267E3A}"/>
              </a:ext>
            </a:extLst>
          </p:cNvPr>
          <p:cNvSpPr txBox="1"/>
          <p:nvPr/>
        </p:nvSpPr>
        <p:spPr>
          <a:xfrm>
            <a:off x="6998605" y="2309574"/>
            <a:ext cx="2145395" cy="427809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Kronik </a:t>
            </a:r>
            <a:r>
              <a:rPr lang="tr-TR" sz="1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infeksiyonlar</a:t>
            </a:r>
            <a:endParaRPr lang="tr-TR" sz="1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Tbc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brüsellöz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infektif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endokardit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sıtma,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paraziter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enf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Yangısal (</a:t>
            </a:r>
            <a:r>
              <a:rPr lang="tr-TR" sz="1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inflamuvar</a:t>
            </a:r>
            <a:r>
              <a:rPr lang="tr-TR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ve </a:t>
            </a:r>
            <a:r>
              <a:rPr lang="tr-TR" sz="1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Granülomlu</a:t>
            </a:r>
            <a:r>
              <a:rPr lang="tr-TR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hastalıklar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Romatoid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artrit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SLE,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Crohn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sarkoidoz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vb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tr-TR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Kronik </a:t>
            </a:r>
            <a:r>
              <a:rPr lang="tr-TR" sz="1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Miyelomonositik</a:t>
            </a:r>
            <a:r>
              <a:rPr lang="tr-TR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Lösemi</a:t>
            </a:r>
          </a:p>
          <a:p>
            <a:r>
              <a:rPr lang="tr-TR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Fizyolojik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Gebelik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DC16C8F4-BF12-40EB-A84F-918267140FAF}"/>
              </a:ext>
            </a:extLst>
          </p:cNvPr>
          <p:cNvSpPr txBox="1"/>
          <p:nvPr/>
        </p:nvSpPr>
        <p:spPr>
          <a:xfrm>
            <a:off x="6721542" y="1531174"/>
            <a:ext cx="24224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Nötrofilik</a:t>
            </a:r>
            <a:r>
              <a:rPr lang="tr-T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Monositoz</a:t>
            </a:r>
            <a:endParaRPr lang="tr-TR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(Erişkinde ≥950/</a:t>
            </a:r>
            <a:r>
              <a:rPr lang="tr-TR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tr-T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="" xmlns:p14="http://schemas.microsoft.com/office/powerpoint/2010/main" val="250069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981075"/>
          </a:xfrm>
        </p:spPr>
        <p:txBody>
          <a:bodyPr/>
          <a:lstStyle/>
          <a:p>
            <a:pPr eaLnBrk="1" hangingPunct="1">
              <a:defRPr/>
            </a:pPr>
            <a:r>
              <a:rPr lang="tr-TR" sz="4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Örnekleme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0" y="3630613"/>
            <a:ext cx="8893175" cy="2441575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tr-TR" sz="2800" dirty="0">
                <a:latin typeface="Arial" charset="0"/>
                <a:cs typeface="Arial" charset="0"/>
              </a:rPr>
              <a:t>K2EDTAlı   Kan örnekleri(</a:t>
            </a:r>
            <a:r>
              <a:rPr lang="tr-TR" sz="2800" dirty="0" err="1">
                <a:latin typeface="Arial" charset="0"/>
                <a:cs typeface="Arial" charset="0"/>
              </a:rPr>
              <a:t>arterial</a:t>
            </a:r>
            <a:r>
              <a:rPr lang="tr-TR" sz="2800" dirty="0">
                <a:latin typeface="Arial" charset="0"/>
                <a:cs typeface="Arial" charset="0"/>
              </a:rPr>
              <a:t>, </a:t>
            </a:r>
            <a:r>
              <a:rPr lang="tr-TR" sz="2800" dirty="0" err="1">
                <a:latin typeface="Arial" charset="0"/>
                <a:cs typeface="Arial" charset="0"/>
              </a:rPr>
              <a:t>venöz</a:t>
            </a:r>
            <a:r>
              <a:rPr lang="tr-TR" sz="2800" dirty="0">
                <a:latin typeface="Arial" charset="0"/>
                <a:cs typeface="Arial" charset="0"/>
              </a:rPr>
              <a:t>, </a:t>
            </a:r>
            <a:r>
              <a:rPr lang="tr-TR" sz="2800" dirty="0" err="1">
                <a:latin typeface="Arial" charset="0"/>
                <a:cs typeface="Arial" charset="0"/>
              </a:rPr>
              <a:t>kapiller</a:t>
            </a:r>
            <a:r>
              <a:rPr lang="tr-TR" sz="2800" dirty="0">
                <a:latin typeface="Arial" charset="0"/>
                <a:cs typeface="Arial" charset="0"/>
              </a:rPr>
              <a:t>) </a:t>
            </a:r>
          </a:p>
          <a:p>
            <a:pPr lvl="1" eaLnBrk="1" hangingPunct="1"/>
            <a:r>
              <a:rPr lang="tr-TR" dirty="0">
                <a:latin typeface="Arial" charset="0"/>
                <a:cs typeface="Arial" charset="0"/>
              </a:rPr>
              <a:t>Yeterli miktarda kan alınmazsa </a:t>
            </a:r>
            <a:r>
              <a:rPr lang="tr-TR" dirty="0" err="1">
                <a:latin typeface="Arial" charset="0"/>
                <a:cs typeface="Arial" charset="0"/>
              </a:rPr>
              <a:t>antikoagulan</a:t>
            </a:r>
            <a:r>
              <a:rPr lang="tr-TR" dirty="0">
                <a:latin typeface="Arial" charset="0"/>
                <a:cs typeface="Arial" charset="0"/>
              </a:rPr>
              <a:t> etkisi daha çarpıcı olarak gözlenir</a:t>
            </a:r>
          </a:p>
          <a:p>
            <a:pPr algn="just" eaLnBrk="1" hangingPunct="1"/>
            <a:r>
              <a:rPr lang="tr-TR" sz="2800" dirty="0">
                <a:latin typeface="Arial" charset="0"/>
                <a:cs typeface="Arial" charset="0"/>
              </a:rPr>
              <a:t>Oda ısısında maksimum 6 saat, +4</a:t>
            </a:r>
            <a:r>
              <a:rPr lang="en-US" sz="2800" dirty="0">
                <a:latin typeface="Arial" charset="0"/>
                <a:cs typeface="Arial" charset="0"/>
              </a:rPr>
              <a:t>°</a:t>
            </a:r>
            <a:r>
              <a:rPr lang="tr-TR" sz="2800" dirty="0">
                <a:latin typeface="Arial" charset="0"/>
                <a:cs typeface="Arial" charset="0"/>
              </a:rPr>
              <a:t>C de 24 saat </a:t>
            </a:r>
          </a:p>
          <a:p>
            <a:pPr lvl="1" algn="just" eaLnBrk="1" hangingPunct="1"/>
            <a:r>
              <a:rPr lang="tr-TR" dirty="0">
                <a:latin typeface="Arial" charset="0"/>
                <a:cs typeface="Arial" charset="0"/>
              </a:rPr>
              <a:t>(Özellikle OEH, OTH, DIFF sayımında bozulmalar)</a:t>
            </a:r>
          </a:p>
          <a:p>
            <a:pPr lvl="1" algn="just" eaLnBrk="1" hangingPunct="1"/>
            <a:endParaRPr lang="tr-TR" dirty="0">
              <a:latin typeface="Arial" charset="0"/>
              <a:cs typeface="Arial" charset="0"/>
            </a:endParaRPr>
          </a:p>
        </p:txBody>
      </p:sp>
      <p:pic>
        <p:nvPicPr>
          <p:cNvPr id="11268" name="Picture 2" descr="http://metesin.sitemynet.com/mynet_resimlerim/kan_t_pler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285875"/>
            <a:ext cx="1647825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00036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="" xmlns:a16="http://schemas.microsoft.com/office/drawing/2014/main" id="{280D7260-7C87-4AD8-802D-FBC01BEF1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 Kan Sayımı ile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51CC4FAC-CF73-4832-963A-F50FEA50F7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Hücre Sayısı (eritrosit,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trombosit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lökosit)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Hücre büyüklüğü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Hemoglobin miktarı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Hücrelerin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diferansiyasyonu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(lökosit alt grupları)</a:t>
            </a:r>
          </a:p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belirlenir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28842CA3-7A0B-448E-85CE-3641B9A9E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8969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1428750"/>
            <a:ext cx="4610100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Dikdörtgen"/>
          <p:cNvSpPr/>
          <p:nvPr/>
        </p:nvSpPr>
        <p:spPr>
          <a:xfrm>
            <a:off x="500034" y="1643050"/>
            <a:ext cx="1428760" cy="928694"/>
          </a:xfrm>
          <a:prstGeom prst="rect">
            <a:avLst/>
          </a:prstGeom>
          <a:solidFill>
            <a:srgbClr val="0020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bg1"/>
                </a:solidFill>
              </a:rPr>
              <a:t>Lökosit</a:t>
            </a:r>
          </a:p>
          <a:p>
            <a:pPr algn="ctr"/>
            <a:r>
              <a:rPr lang="tr-TR" dirty="0">
                <a:solidFill>
                  <a:schemeClr val="bg1"/>
                </a:solidFill>
              </a:rPr>
              <a:t>ve </a:t>
            </a:r>
            <a:r>
              <a:rPr lang="tr-TR" dirty="0" err="1">
                <a:solidFill>
                  <a:schemeClr val="bg1"/>
                </a:solidFill>
              </a:rPr>
              <a:t>Altbirimleri</a:t>
            </a:r>
            <a:endParaRPr lang="tr-TR" dirty="0">
              <a:solidFill>
                <a:schemeClr val="bg1"/>
              </a:solidFill>
            </a:endParaRPr>
          </a:p>
        </p:txBody>
      </p:sp>
      <p:cxnSp>
        <p:nvCxnSpPr>
          <p:cNvPr id="8" name="7 Düz Ok Bağlayıcısı"/>
          <p:cNvCxnSpPr>
            <a:stCxn id="6" idx="3"/>
          </p:cNvCxnSpPr>
          <p:nvPr/>
        </p:nvCxnSpPr>
        <p:spPr>
          <a:xfrm>
            <a:off x="1928794" y="2107397"/>
            <a:ext cx="1000132" cy="178595"/>
          </a:xfrm>
          <a:prstGeom prst="straightConnector1">
            <a:avLst/>
          </a:prstGeom>
          <a:ln w="28575">
            <a:solidFill>
              <a:srgbClr val="002060">
                <a:alpha val="50000"/>
              </a:srgb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Ok Bağlayıcısı"/>
          <p:cNvCxnSpPr>
            <a:stCxn id="6" idx="3"/>
            <a:endCxn id="11" idx="1"/>
          </p:cNvCxnSpPr>
          <p:nvPr/>
        </p:nvCxnSpPr>
        <p:spPr>
          <a:xfrm>
            <a:off x="1928794" y="2107397"/>
            <a:ext cx="500066" cy="3214710"/>
          </a:xfrm>
          <a:prstGeom prst="straightConnector1">
            <a:avLst/>
          </a:prstGeom>
          <a:ln w="28575">
            <a:solidFill>
              <a:srgbClr val="002060">
                <a:alpha val="50000"/>
              </a:srgb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10 Sol Ayraç"/>
          <p:cNvSpPr/>
          <p:nvPr/>
        </p:nvSpPr>
        <p:spPr>
          <a:xfrm>
            <a:off x="2428860" y="4071942"/>
            <a:ext cx="428628" cy="2500330"/>
          </a:xfrm>
          <a:prstGeom prst="leftBrace">
            <a:avLst/>
          </a:prstGeom>
          <a:ln>
            <a:solidFill>
              <a:srgbClr val="002060">
                <a:alpha val="50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13 Metin kutusu"/>
          <p:cNvSpPr txBox="1"/>
          <p:nvPr/>
        </p:nvSpPr>
        <p:spPr>
          <a:xfrm>
            <a:off x="500034" y="3357562"/>
            <a:ext cx="1285884" cy="64633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chemeClr val="bg1"/>
                </a:solidFill>
              </a:rPr>
              <a:t>Eritrosit ve indisleri</a:t>
            </a:r>
          </a:p>
        </p:txBody>
      </p:sp>
      <p:cxnSp>
        <p:nvCxnSpPr>
          <p:cNvPr id="16" name="15 Düz Ok Bağlayıcısı"/>
          <p:cNvCxnSpPr>
            <a:stCxn id="14" idx="3"/>
          </p:cNvCxnSpPr>
          <p:nvPr/>
        </p:nvCxnSpPr>
        <p:spPr>
          <a:xfrm flipV="1">
            <a:off x="1785918" y="2428868"/>
            <a:ext cx="1143008" cy="1251860"/>
          </a:xfrm>
          <a:prstGeom prst="straightConnector1">
            <a:avLst/>
          </a:prstGeom>
          <a:ln w="28575">
            <a:solidFill>
              <a:srgbClr val="FF0000">
                <a:alpha val="50000"/>
              </a:srgb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16 Sol Ayraç"/>
          <p:cNvSpPr/>
          <p:nvPr/>
        </p:nvSpPr>
        <p:spPr>
          <a:xfrm>
            <a:off x="2428860" y="2857496"/>
            <a:ext cx="357190" cy="1071570"/>
          </a:xfrm>
          <a:prstGeom prst="leftBrace">
            <a:avLst/>
          </a:prstGeom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0" name="19 Düz Ok Bağlayıcısı"/>
          <p:cNvCxnSpPr>
            <a:stCxn id="14" idx="3"/>
            <a:endCxn id="17" idx="1"/>
          </p:cNvCxnSpPr>
          <p:nvPr/>
        </p:nvCxnSpPr>
        <p:spPr>
          <a:xfrm flipV="1">
            <a:off x="1785918" y="3393281"/>
            <a:ext cx="642942" cy="287447"/>
          </a:xfrm>
          <a:prstGeom prst="straightConnector1">
            <a:avLst/>
          </a:prstGeom>
          <a:ln w="28575">
            <a:solidFill>
              <a:srgbClr val="FF0000">
                <a:alpha val="50000"/>
              </a:srgb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20 Dikdörtgen"/>
          <p:cNvSpPr/>
          <p:nvPr/>
        </p:nvSpPr>
        <p:spPr>
          <a:xfrm>
            <a:off x="428596" y="4500570"/>
            <a:ext cx="1357322" cy="71438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>
                <a:solidFill>
                  <a:schemeClr val="bg1"/>
                </a:solidFill>
              </a:rPr>
              <a:t>Trombosit</a:t>
            </a:r>
            <a:endParaRPr lang="tr-TR" dirty="0">
              <a:solidFill>
                <a:schemeClr val="bg1"/>
              </a:solidFill>
            </a:endParaRPr>
          </a:p>
          <a:p>
            <a:pPr algn="ctr"/>
            <a:r>
              <a:rPr lang="tr-TR" dirty="0">
                <a:solidFill>
                  <a:schemeClr val="bg1"/>
                </a:solidFill>
              </a:rPr>
              <a:t>Ve çapı</a:t>
            </a:r>
          </a:p>
        </p:txBody>
      </p:sp>
      <p:cxnSp>
        <p:nvCxnSpPr>
          <p:cNvPr id="23" name="22 Düz Ok Bağlayıcısı"/>
          <p:cNvCxnSpPr>
            <a:stCxn id="21" idx="3"/>
          </p:cNvCxnSpPr>
          <p:nvPr/>
        </p:nvCxnSpPr>
        <p:spPr>
          <a:xfrm flipV="1">
            <a:off x="1785918" y="2643182"/>
            <a:ext cx="1143008" cy="2214578"/>
          </a:xfrm>
          <a:prstGeom prst="straightConnector1">
            <a:avLst/>
          </a:prstGeom>
          <a:ln w="28575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24 Düz Ok Bağlayıcısı"/>
          <p:cNvCxnSpPr>
            <a:stCxn id="21" idx="3"/>
          </p:cNvCxnSpPr>
          <p:nvPr/>
        </p:nvCxnSpPr>
        <p:spPr>
          <a:xfrm>
            <a:off x="1785918" y="4857760"/>
            <a:ext cx="1071570" cy="2000240"/>
          </a:xfrm>
          <a:prstGeom prst="straightConnector1">
            <a:avLst/>
          </a:prstGeom>
          <a:ln w="28575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Infusion">
  <a:themeElements>
    <a:clrScheme name="Infusion">
      <a:dk1>
        <a:sysClr val="windowText" lastClr="000000"/>
      </a:dk1>
      <a:lt1>
        <a:sysClr val="window" lastClr="FFFFFF"/>
      </a:lt1>
      <a:dk2>
        <a:srgbClr val="2F1F58"/>
      </a:dk2>
      <a:lt2>
        <a:srgbClr val="B7A9E0"/>
      </a:lt2>
      <a:accent1>
        <a:srgbClr val="8C73D0"/>
      </a:accent1>
      <a:accent2>
        <a:srgbClr val="C2E8C4"/>
      </a:accent2>
      <a:accent3>
        <a:srgbClr val="C5A6E8"/>
      </a:accent3>
      <a:accent4>
        <a:srgbClr val="B45EC7"/>
      </a:accent4>
      <a:accent5>
        <a:srgbClr val="9FDAFB"/>
      </a:accent5>
      <a:accent6>
        <a:srgbClr val="95C5B0"/>
      </a:accent6>
      <a:hlink>
        <a:srgbClr val="744AE0"/>
      </a:hlink>
      <a:folHlink>
        <a:srgbClr val="8D8AD1"/>
      </a:folHlink>
    </a:clrScheme>
    <a:fontScheme name="Infusion">
      <a:majorFont>
        <a:latin typeface="Mistral"/>
        <a:ea typeface=""/>
        <a:cs typeface=""/>
        <a:font script="Jpan" typeface="ＤＦＰ行書体"/>
        <a:font script="Hans" typeface="宋体"/>
        <a:font script="Hant" typeface="新細明體"/>
      </a:majorFont>
      <a:minorFont>
        <a:latin typeface="Candara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Infusion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70000"/>
                <a:satMod val="120000"/>
              </a:schemeClr>
              <a:schemeClr val="phClr">
                <a:tint val="70000"/>
                <a:satMod val="300000"/>
                <a:lumMod val="125000"/>
              </a:schemeClr>
            </a:duotone>
          </a:blip>
          <a:tile tx="0" ty="0" sx="50000" sy="5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70000"/>
                <a:satMod val="120000"/>
              </a:schemeClr>
              <a:schemeClr val="phClr">
                <a:tint val="70000"/>
                <a:satMod val="135000"/>
              </a:schemeClr>
            </a:duotone>
          </a:blip>
          <a:tile tx="0" ty="0" sx="40000" sy="40000" flip="none" algn="tl"/>
        </a:blipFill>
      </a:fillStyleLst>
      <a:lnStyleLst>
        <a:ln w="38100" cap="flat" cmpd="sng" algn="ctr">
          <a:solidFill>
            <a:schemeClr val="phClr">
              <a:alpha val="70000"/>
              <a:satMod val="105000"/>
            </a:schemeClr>
          </a:solidFill>
          <a:prstDash val="solid"/>
          <a:miter/>
        </a:ln>
        <a:ln w="50800" cap="flat" cmpd="sng" algn="ctr">
          <a:solidFill>
            <a:schemeClr val="phClr">
              <a:alpha val="50000"/>
            </a:schemeClr>
          </a:solidFill>
          <a:prstDash val="solid"/>
          <a:miter/>
        </a:ln>
        <a:ln w="88900" cap="flat" cmpd="sng" algn="ctr">
          <a:solidFill>
            <a:schemeClr val="phClr">
              <a:alpha val="40000"/>
            </a:schemeClr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innerShdw blurRad="190500" dir="13500000">
              <a:srgbClr val="000000">
                <a:alpha val="50000"/>
              </a:srgbClr>
            </a:innerShdw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blipFill rotWithShape="1">
          <a:blip xmlns:r="http://schemas.openxmlformats.org/officeDocument/2006/relationships" r:embed="rId3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4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5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694</TotalTime>
  <Words>1958</Words>
  <Application>Microsoft Office PowerPoint</Application>
  <PresentationFormat>Ekran Gösterisi (4:3)</PresentationFormat>
  <Paragraphs>510</Paragraphs>
  <Slides>60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2</vt:i4>
      </vt:variant>
      <vt:variant>
        <vt:lpstr>Slayt Başlıkları</vt:lpstr>
      </vt:variant>
      <vt:variant>
        <vt:i4>60</vt:i4>
      </vt:variant>
    </vt:vector>
  </HeadingPairs>
  <TitlesOfParts>
    <vt:vector size="63" baseType="lpstr">
      <vt:lpstr>Infusion</vt:lpstr>
      <vt:lpstr>Bitmap Image</vt:lpstr>
      <vt:lpstr>Bit Eşlem Resmi</vt:lpstr>
      <vt:lpstr>TAM KAN SAYIMI VE DEĞERLENDİRME</vt:lpstr>
      <vt:lpstr>Tam Kan Sayımının Önemi</vt:lpstr>
      <vt:lpstr>Neden Tam Kan?</vt:lpstr>
      <vt:lpstr>Tam Kan Kullanımı</vt:lpstr>
      <vt:lpstr>Tarihçe</vt:lpstr>
      <vt:lpstr>Hematopoez</vt:lpstr>
      <vt:lpstr>Örnekleme</vt:lpstr>
      <vt:lpstr>Tam Kan Sayımı ile</vt:lpstr>
      <vt:lpstr>Slayt 9</vt:lpstr>
      <vt:lpstr>Slayt 10</vt:lpstr>
      <vt:lpstr>Tam Kan Sayım Cihazının Çalışma Prensibi</vt:lpstr>
      <vt:lpstr>Analiz Öncesi Dönem</vt:lpstr>
      <vt:lpstr>Analiz Yöntemleri  (1)</vt:lpstr>
      <vt:lpstr>Bir Kırmızı Kürenin İlerleyişi</vt:lpstr>
      <vt:lpstr>Trombositlerin  Eritrositlerin Arasından Seçilmesi</vt:lpstr>
      <vt:lpstr>Analiz Yöntemleri  (2)</vt:lpstr>
      <vt:lpstr>Optik Sistem</vt:lpstr>
      <vt:lpstr>Slayt 18</vt:lpstr>
      <vt:lpstr>Eritrositler</vt:lpstr>
      <vt:lpstr>Slayt 20</vt:lpstr>
      <vt:lpstr>Arttığı Durumlar</vt:lpstr>
      <vt:lpstr>Eritrosit İndeksleri (İndisleri)</vt:lpstr>
      <vt:lpstr>Hemoglobin&amp;Hematokrit</vt:lpstr>
      <vt:lpstr>Hemoglobin Ölçümü</vt:lpstr>
      <vt:lpstr>Hemoglobin Ölçümü</vt:lpstr>
      <vt:lpstr>Hemoglobin Ölçümünde Diğer Yöntemler</vt:lpstr>
      <vt:lpstr>Hematokrit Ölçümü</vt:lpstr>
      <vt:lpstr>Slayt 28</vt:lpstr>
      <vt:lpstr>Ortalama Eritrosit Hacmi</vt:lpstr>
      <vt:lpstr>Ortalama Eritrosit Hacmi</vt:lpstr>
      <vt:lpstr>Slayt 31</vt:lpstr>
      <vt:lpstr>OEH ile Etkileşenler</vt:lpstr>
      <vt:lpstr>Eritrosit otoagglütinasyonu</vt:lpstr>
      <vt:lpstr>Eritrosit Histogramları</vt:lpstr>
      <vt:lpstr>Ortalama Eritrosit Hemoglobini</vt:lpstr>
      <vt:lpstr>Slayt 36</vt:lpstr>
      <vt:lpstr>Ortalama Eritrosit Hemoglobin Konsantrasyonu</vt:lpstr>
      <vt:lpstr>Slayt 38</vt:lpstr>
      <vt:lpstr>Slayt 39</vt:lpstr>
      <vt:lpstr>İndekslerin Yorumlanması</vt:lpstr>
      <vt:lpstr>Eritrosit Dağılım Genişliği- (RDW)</vt:lpstr>
      <vt:lpstr>Eritrosit Dağılım Genişliği- (RDW)</vt:lpstr>
      <vt:lpstr>Slayt 43</vt:lpstr>
      <vt:lpstr>Retikülosit Sayımı</vt:lpstr>
      <vt:lpstr>Retikülosit Sayısı</vt:lpstr>
      <vt:lpstr>Retikülosit Kullanımı</vt:lpstr>
      <vt:lpstr>Retikülosit Sayımına Göre Anemi Değerlendirme</vt:lpstr>
      <vt:lpstr>Retikülosit Üretim İndeksi</vt:lpstr>
      <vt:lpstr>Retikülosit Sayısıma Göre Anemi Değerlendirmesi</vt:lpstr>
      <vt:lpstr>Trombosit sayısı ve indeksleri</vt:lpstr>
      <vt:lpstr>Yalancı Trombositopeni</vt:lpstr>
      <vt:lpstr>Ortalama Trombosit Hacmi</vt:lpstr>
      <vt:lpstr>Lökositler ve Differansiyasyonu</vt:lpstr>
      <vt:lpstr>Lökositler ve Differansiyasyonu</vt:lpstr>
      <vt:lpstr>Granülositler</vt:lpstr>
      <vt:lpstr>Agranülositler</vt:lpstr>
      <vt:lpstr>Lökositler ve Differansiyasyonu</vt:lpstr>
      <vt:lpstr>Lökopeni (&lt;4000/uL)</vt:lpstr>
      <vt:lpstr>Lökositoz</vt:lpstr>
      <vt:lpstr>Lökositozu Değerlendirme (&gt;11000/uL)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TAM KAN SAYIMI VE DEĞERLENDİRME</dc:title>
  <dc:creator>Pervin Topcuoglu</dc:creator>
  <cp:lastModifiedBy>KALPMERKZ1677</cp:lastModifiedBy>
  <cp:revision>172</cp:revision>
  <dcterms:created xsi:type="dcterms:W3CDTF">2013-01-30T17:05:07Z</dcterms:created>
  <dcterms:modified xsi:type="dcterms:W3CDTF">2018-02-01T14:52:52Z</dcterms:modified>
</cp:coreProperties>
</file>