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64" r:id="rId2"/>
    <p:sldId id="265" r:id="rId3"/>
    <p:sldId id="266" r:id="rId4"/>
    <p:sldId id="267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074FCF2B-6B00-4841-BB8A-D55890BE1A22}">
          <p14:sldIdLst>
            <p14:sldId id="264"/>
            <p14:sldId id="265"/>
            <p14:sldId id="266"/>
            <p14:sldId id="267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A361C-51ED-476A-B4CB-B86B1E95B75D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E9C12-E0E5-42AE-A4C6-560D77C049C9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7482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dirty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4900" dirty="0">
                <a:latin typeface="Book Antiqua" pitchFamily="18" charset="0"/>
              </a:rPr>
              <a:t>KLASİK SOSYOLOJİ KURAMLARI</a:t>
            </a:r>
            <a:br>
              <a:rPr lang="tr-TR" dirty="0">
                <a:latin typeface="Book Antiqua" pitchFamily="18" charset="0"/>
              </a:rPr>
            </a:br>
            <a:r>
              <a:rPr lang="tr-TR" sz="4000" i="1" dirty="0">
                <a:latin typeface="Book Antiqua" pitchFamily="18" charset="0"/>
              </a:rPr>
              <a:t>Herbert Spencer (1820-1903)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b="1" dirty="0">
                <a:latin typeface="Book Antiqua" pitchFamily="18" charset="0"/>
              </a:rPr>
              <a:t>Prof. Dr. Erol Demir</a:t>
            </a:r>
          </a:p>
          <a:p>
            <a:r>
              <a:rPr lang="tr-TR" b="1" dirty="0">
                <a:latin typeface="Book Antiqua" pitchFamily="18" charset="0"/>
              </a:rPr>
              <a:t>Ankara Üniversitesi</a:t>
            </a:r>
          </a:p>
          <a:p>
            <a:r>
              <a:rPr lang="tr-TR" b="1" dirty="0">
                <a:latin typeface="Book Antiqua" pitchFamily="18" charset="0"/>
              </a:rPr>
              <a:t>Sosyoloji Bölümü</a:t>
            </a:r>
          </a:p>
          <a:p>
            <a:r>
              <a:rPr lang="tr-TR" b="1" dirty="0">
                <a:latin typeface="Book Antiqua" pitchFamily="18" charset="0"/>
              </a:rPr>
              <a:t>erol.demir@humanity.ankara.edu.tr</a:t>
            </a:r>
          </a:p>
          <a:p>
            <a:endParaRPr lang="tr-TR" sz="24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1492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Book Antiqua" pitchFamily="18" charset="0"/>
              </a:rPr>
              <a:t>Herbert Spencer </a:t>
            </a:r>
            <a:r>
              <a:rPr lang="tr-TR" b="1" i="1" dirty="0">
                <a:latin typeface="Book Antiqua" panose="02040602050305030304" pitchFamily="18" charset="0"/>
              </a:rPr>
              <a:t>– Evrimci Kuram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8600" y="1749474"/>
            <a:ext cx="9855199" cy="39655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Spencer’ın, toplumları sınıflandırmak için geliştirdiği ikinci sistem, </a:t>
            </a:r>
            <a:r>
              <a:rPr lang="tr-TR" b="1" u="sng" dirty="0">
                <a:latin typeface="Book Antiqua" panose="02040602050305030304" pitchFamily="18" charset="0"/>
              </a:rPr>
              <a:t>askeri ve endüstriyel toplumlar </a:t>
            </a:r>
            <a:r>
              <a:rPr lang="tr-TR" dirty="0">
                <a:latin typeface="Book Antiqua" panose="02040602050305030304" pitchFamily="18" charset="0"/>
              </a:rPr>
              <a:t>arasında yaptığı ayrıma dayanmaktadır. Bunlar, Spencer için ideal tipler olarak düşünülebilir. Spencer, askeri toplumlardan endüstriyel toplumlara doğru uzun süreli bir evrim görmekte, ancak bu eğilimin tek doğrultulu olmadığını açıkça belirtmektedir.</a:t>
            </a:r>
          </a:p>
        </p:txBody>
      </p:sp>
    </p:spTree>
    <p:extLst>
      <p:ext uri="{BB962C8B-B14F-4D97-AF65-F5344CB8AC3E}">
        <p14:creationId xmlns:p14="http://schemas.microsoft.com/office/powerpoint/2010/main" val="1554774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1492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Book Antiqua" pitchFamily="18" charset="0"/>
              </a:rPr>
              <a:t>Herbert Spencer </a:t>
            </a:r>
            <a:r>
              <a:rPr lang="tr-TR" b="1" i="1" dirty="0">
                <a:latin typeface="Book Antiqua" panose="02040602050305030304" pitchFamily="18" charset="0"/>
              </a:rPr>
              <a:t>– Evrimci Kuram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8600" y="1749474"/>
            <a:ext cx="9855199" cy="39655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Askeri Toplumlar</a:t>
            </a:r>
          </a:p>
          <a:p>
            <a:r>
              <a:rPr lang="tr-TR" dirty="0">
                <a:latin typeface="Book Antiqua" panose="02040602050305030304" pitchFamily="18" charset="0"/>
              </a:rPr>
              <a:t>Saldırıya ve savunmaya yönelik son derece yapılaşmış örgütleri bulunur. </a:t>
            </a:r>
          </a:p>
          <a:p>
            <a:r>
              <a:rPr lang="tr-TR" dirty="0">
                <a:latin typeface="Book Antiqua" panose="02040602050305030304" pitchFamily="18" charset="0"/>
              </a:rPr>
              <a:t>Merkezi ve despotik hükümet denetimi bulunur.</a:t>
            </a:r>
          </a:p>
          <a:p>
            <a:r>
              <a:rPr lang="tr-TR" dirty="0">
                <a:latin typeface="Book Antiqua" panose="02040602050305030304" pitchFamily="18" charset="0"/>
              </a:rPr>
              <a:t>Katı bir statü hiyerarşisi gelişmiştir.</a:t>
            </a:r>
          </a:p>
          <a:p>
            <a:r>
              <a:rPr lang="tr-TR" dirty="0">
                <a:latin typeface="Book Antiqua" panose="02040602050305030304" pitchFamily="18" charset="0"/>
              </a:rPr>
              <a:t>Kişisel davranış üzerinde sınırsız siyasal denetim bulunur.</a:t>
            </a:r>
          </a:p>
          <a:p>
            <a:r>
              <a:rPr lang="tr-TR" dirty="0">
                <a:latin typeface="Book Antiqua" panose="02040602050305030304" pitchFamily="18" charset="0"/>
              </a:rPr>
              <a:t>Sıkıca denetlenen, disiplinleştirilen bir toplumdur.</a:t>
            </a:r>
          </a:p>
          <a:p>
            <a:r>
              <a:rPr lang="tr-TR" dirty="0">
                <a:latin typeface="Book Antiqua" panose="02040602050305030304" pitchFamily="18" charset="0"/>
              </a:rPr>
              <a:t>Toplumda var olan işbirliği, zorlamanın bir sonucudur.</a:t>
            </a:r>
          </a:p>
          <a:p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4907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1492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Book Antiqua" pitchFamily="18" charset="0"/>
              </a:rPr>
              <a:t>Herbert Spencer </a:t>
            </a:r>
            <a:r>
              <a:rPr lang="tr-TR" b="1" i="1" dirty="0">
                <a:latin typeface="Book Antiqua" panose="02040602050305030304" pitchFamily="18" charset="0"/>
              </a:rPr>
              <a:t>– Evrimci Kuram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8600" y="1749474"/>
            <a:ext cx="9855199" cy="396552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Endüstriyel Toplumlar</a:t>
            </a:r>
          </a:p>
          <a:p>
            <a:r>
              <a:rPr lang="tr-TR" dirty="0">
                <a:latin typeface="Book Antiqua" panose="02040602050305030304" pitchFamily="18" charset="0"/>
              </a:rPr>
              <a:t>Endüstriyel sistem daha gelişmiştir, çeşitlilik içermektedir.</a:t>
            </a:r>
          </a:p>
          <a:p>
            <a:r>
              <a:rPr lang="tr-TR" dirty="0">
                <a:latin typeface="Book Antiqua" panose="02040602050305030304" pitchFamily="18" charset="0"/>
              </a:rPr>
              <a:t>Despotik denetime gerek bulunmaz.</a:t>
            </a:r>
          </a:p>
          <a:p>
            <a:r>
              <a:rPr lang="tr-TR" dirty="0">
                <a:latin typeface="Book Antiqua" panose="02040602050305030304" pitchFamily="18" charset="0"/>
              </a:rPr>
              <a:t>Yönetim, demokratik olma eğilimindedir.</a:t>
            </a:r>
          </a:p>
          <a:p>
            <a:r>
              <a:rPr lang="tr-TR" dirty="0">
                <a:latin typeface="Book Antiqua" panose="02040602050305030304" pitchFamily="18" charset="0"/>
              </a:rPr>
              <a:t>İnsanlar arasında gönüllü işbirliği bulunur.</a:t>
            </a:r>
          </a:p>
          <a:p>
            <a:r>
              <a:rPr lang="tr-TR" dirty="0">
                <a:latin typeface="Book Antiqua" panose="02040602050305030304" pitchFamily="18" charset="0"/>
              </a:rPr>
              <a:t>Bireysellik korunmaktadır.</a:t>
            </a:r>
          </a:p>
          <a:p>
            <a:r>
              <a:rPr lang="tr-TR" dirty="0">
                <a:latin typeface="Book Antiqua" panose="02040602050305030304" pitchFamily="18" charset="0"/>
              </a:rPr>
              <a:t>Endüstri toplumunu çatışma veya savaş değil, uyum belirlemektedir.</a:t>
            </a:r>
          </a:p>
          <a:p>
            <a:endParaRPr lang="tr-TR" dirty="0"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Spencer </a:t>
            </a:r>
            <a:r>
              <a:rPr lang="tr-TR" b="1" dirty="0">
                <a:latin typeface="Book Antiqua" panose="02040602050305030304" pitchFamily="18" charset="0"/>
              </a:rPr>
              <a:t>melez </a:t>
            </a:r>
            <a:r>
              <a:rPr lang="tr-TR" dirty="0">
                <a:latin typeface="Book Antiqua" panose="02040602050305030304" pitchFamily="18" charset="0"/>
              </a:rPr>
              <a:t>toplumları da tartışmakta; ancak bunların endüstriyel toplumlardan daha çok askeri toplumlara benzediğini belirtmektedir.</a:t>
            </a:r>
          </a:p>
        </p:txBody>
      </p:sp>
    </p:spTree>
    <p:extLst>
      <p:ext uri="{BB962C8B-B14F-4D97-AF65-F5344CB8AC3E}">
        <p14:creationId xmlns:p14="http://schemas.microsoft.com/office/powerpoint/2010/main" val="1959158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1492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Book Antiqua" pitchFamily="18" charset="0"/>
              </a:rPr>
              <a:t>Herbert Spencer </a:t>
            </a:r>
            <a:r>
              <a:rPr lang="tr-TR" b="1" i="1" dirty="0">
                <a:latin typeface="Book Antiqua" panose="02040602050305030304" pitchFamily="18" charset="0"/>
              </a:rPr>
              <a:t>– Ders </a:t>
            </a:r>
            <a:r>
              <a:rPr lang="tr-TR" i="1" dirty="0">
                <a:latin typeface="Book Antiqua" panose="02040602050305030304" pitchFamily="18" charset="0"/>
              </a:rPr>
              <a:t>İ</a:t>
            </a:r>
            <a:r>
              <a:rPr lang="tr-TR" b="1" i="1" dirty="0">
                <a:latin typeface="Book Antiqua" panose="02040602050305030304" pitchFamily="18" charset="0"/>
              </a:rPr>
              <a:t>çeriği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9335" y="1927275"/>
            <a:ext cx="8173329" cy="3460652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Sosyoloji Bilimini Tanımlamak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Disiplinli Düşünce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Sosyoloji’de Metodolojik Sorunlar</a:t>
            </a:r>
          </a:p>
          <a:p>
            <a:r>
              <a:rPr lang="tr-TR" dirty="0">
                <a:latin typeface="Book Antiqua" panose="02040602050305030304" pitchFamily="18" charset="0"/>
              </a:rPr>
              <a:t>Evrimci Kuram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Evrimin Üç Kilit Öğesi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Toplumun Evrimi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Basit, Bileşik, İki Kat ve Üç Kat Bileşik Toplumlar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Askeri ve Endüstriyel Toplumlar</a:t>
            </a:r>
          </a:p>
        </p:txBody>
      </p:sp>
    </p:spTree>
    <p:extLst>
      <p:ext uri="{BB962C8B-B14F-4D97-AF65-F5344CB8AC3E}">
        <p14:creationId xmlns:p14="http://schemas.microsoft.com/office/powerpoint/2010/main" val="528979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1492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Book Antiqua" pitchFamily="18" charset="0"/>
              </a:rPr>
              <a:t>Herbert Spencer </a:t>
            </a:r>
            <a:r>
              <a:rPr lang="tr-TR" b="1" i="1" dirty="0">
                <a:latin typeface="Book Antiqua" panose="02040602050305030304" pitchFamily="18" charset="0"/>
              </a:rPr>
              <a:t>– Sosyoloji Bilimini Tanımlamak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9335" y="1927275"/>
            <a:ext cx="8173329" cy="3460652"/>
          </a:xfrm>
        </p:spPr>
        <p:txBody>
          <a:bodyPr>
            <a:normAutofit lnSpcReduction="10000"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Spencer’ın sosyolojisi, makro-düzey toplumsal fenomenlerin (toplumların, toplumsal yapıların, toplumsal kurumların) yanında bunların işlevlerine odaklanmaktadır.</a:t>
            </a:r>
          </a:p>
          <a:p>
            <a:r>
              <a:rPr lang="tr-TR" dirty="0">
                <a:latin typeface="Book Antiqua" panose="02040602050305030304" pitchFamily="18" charset="0"/>
              </a:rPr>
              <a:t>Spencer’a göre bir araştırma alanının bilim olabilmesi için sadece genellemelerden (yasalardan) ve bu genellemelere dayalı yorumlamalardan oluşması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646293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1492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Book Antiqua" pitchFamily="18" charset="0"/>
              </a:rPr>
              <a:t>Herbert Spencer </a:t>
            </a:r>
            <a:r>
              <a:rPr lang="tr-TR" b="1" i="1" dirty="0">
                <a:latin typeface="Book Antiqua" panose="02040602050305030304" pitchFamily="18" charset="0"/>
              </a:rPr>
              <a:t>– Sosyoloji Bilimini Tanımlamak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9335" y="1927275"/>
            <a:ext cx="8173329" cy="3460652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Spencer’a göre sosyologların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disiplinli düşünce </a:t>
            </a:r>
            <a:r>
              <a:rPr lang="tr-TR" dirty="0">
                <a:latin typeface="Book Antiqua" panose="02040602050305030304" pitchFamily="18" charset="0"/>
              </a:rPr>
              <a:t>geliştirmeleri gerekmektedir ve bu da diğer bilimlerin incelemesi ile elde edilebilir.</a:t>
            </a:r>
          </a:p>
          <a:p>
            <a:r>
              <a:rPr lang="tr-TR" dirty="0">
                <a:latin typeface="Book Antiqua" panose="02040602050305030304" pitchFamily="18" charset="0"/>
              </a:rPr>
              <a:t>Spencer, sosyologların öncelikle biyoloji ve psikoloji alanlarını iyi bilmesi gerektiğini belirtmekte ve bu bilimler ile karşılaştırmasını yapmaktadır.</a:t>
            </a:r>
          </a:p>
        </p:txBody>
      </p:sp>
    </p:spTree>
    <p:extLst>
      <p:ext uri="{BB962C8B-B14F-4D97-AF65-F5344CB8AC3E}">
        <p14:creationId xmlns:p14="http://schemas.microsoft.com/office/powerpoint/2010/main" val="3111245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1492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Book Antiqua" pitchFamily="18" charset="0"/>
              </a:rPr>
              <a:t>Herbert Spencer </a:t>
            </a:r>
            <a:r>
              <a:rPr lang="tr-TR" b="1" i="1" dirty="0">
                <a:latin typeface="Book Antiqua" panose="02040602050305030304" pitchFamily="18" charset="0"/>
              </a:rPr>
              <a:t>– Sosyoloji Bilimini Tanımlamak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4600" y="1762174"/>
            <a:ext cx="10007599" cy="39655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Metodolojik Sorunlar</a:t>
            </a:r>
          </a:p>
          <a:p>
            <a:r>
              <a:rPr lang="tr-TR" dirty="0">
                <a:latin typeface="Book Antiqua" panose="02040602050305030304" pitchFamily="18" charset="0"/>
              </a:rPr>
              <a:t>Spencer’a göre sosyoloji, kendi konusunun doğası gereği zorluklar içermektedir. Öncelikle, incelenen olguların (toplumsal fenomenlerin) doğrudan algılanabilir olmaması ve doğal fenomenlerden farklı olarak termometre, mikroskop gibi araçlarla ölçülememesi gibi sorunlar bulunmaktadır.</a:t>
            </a:r>
          </a:p>
          <a:p>
            <a:r>
              <a:rPr lang="tr-TR" dirty="0">
                <a:latin typeface="Book Antiqua" panose="02040602050305030304" pitchFamily="18" charset="0"/>
              </a:rPr>
              <a:t>Bir diğer güçlük, hem geçmiş hem günümüz toplumlarında üretilen bilginin güvensizliğidir. </a:t>
            </a:r>
          </a:p>
        </p:txBody>
      </p:sp>
    </p:spTree>
    <p:extLst>
      <p:ext uri="{BB962C8B-B14F-4D97-AF65-F5344CB8AC3E}">
        <p14:creationId xmlns:p14="http://schemas.microsoft.com/office/powerpoint/2010/main" val="3631351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1492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Book Antiqua" pitchFamily="18" charset="0"/>
              </a:rPr>
              <a:t>Herbert Spencer </a:t>
            </a:r>
            <a:r>
              <a:rPr lang="tr-TR" b="1" i="1" dirty="0">
                <a:latin typeface="Book Antiqua" panose="02040602050305030304" pitchFamily="18" charset="0"/>
              </a:rPr>
              <a:t>– Sosyoloji Bilimini Tanımlamak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8600" y="1749474"/>
            <a:ext cx="9855199" cy="39655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Metodolojik Sorunlar</a:t>
            </a:r>
          </a:p>
          <a:p>
            <a:r>
              <a:rPr lang="tr-TR" dirty="0">
                <a:latin typeface="Book Antiqua" panose="02040602050305030304" pitchFamily="18" charset="0"/>
              </a:rPr>
              <a:t>Spencer, sosyologların duygularının toplumsal fenomenlere dair yargılarını etkileyebileceğini düşünmüştür. Bu bağlamda «</a:t>
            </a:r>
            <a:r>
              <a:rPr lang="tr-TR" b="1" dirty="0">
                <a:latin typeface="Book Antiqua" panose="02040602050305030304" pitchFamily="18" charset="0"/>
              </a:rPr>
              <a:t>yanlılık</a:t>
            </a:r>
            <a:r>
              <a:rPr lang="tr-TR" dirty="0">
                <a:latin typeface="Book Antiqua" panose="02040602050305030304" pitchFamily="18" charset="0"/>
              </a:rPr>
              <a:t>» ile ilgilenmektedir: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Eğitimsel Yanlılık,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Yurtseverlik Yanlılığı,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Sınıf Yanlılığı,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Siyasal Yanlılık,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Teolojik Yanlılık.</a:t>
            </a:r>
          </a:p>
        </p:txBody>
      </p:sp>
    </p:spTree>
    <p:extLst>
      <p:ext uri="{BB962C8B-B14F-4D97-AF65-F5344CB8AC3E}">
        <p14:creationId xmlns:p14="http://schemas.microsoft.com/office/powerpoint/2010/main" val="4264385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1492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Book Antiqua" pitchFamily="18" charset="0"/>
              </a:rPr>
              <a:t>Herbert Spencer </a:t>
            </a:r>
            <a:r>
              <a:rPr lang="tr-TR" b="1" i="1" dirty="0">
                <a:latin typeface="Book Antiqua" panose="02040602050305030304" pitchFamily="18" charset="0"/>
              </a:rPr>
              <a:t>– Evrimci Kuram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8600" y="1749474"/>
            <a:ext cx="9855199" cy="39655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Evrimin üç kilit öğesi</a:t>
            </a:r>
          </a:p>
          <a:p>
            <a:r>
              <a:rPr lang="tr-TR" dirty="0">
                <a:latin typeface="Book Antiqua" panose="02040602050305030304" pitchFamily="18" charset="0"/>
              </a:rPr>
              <a:t>Bütünleşme</a:t>
            </a:r>
          </a:p>
          <a:p>
            <a:r>
              <a:rPr lang="tr-TR" dirty="0">
                <a:latin typeface="Book Antiqua" panose="02040602050305030304" pitchFamily="18" charset="0"/>
              </a:rPr>
              <a:t>Heterojenlik</a:t>
            </a:r>
          </a:p>
          <a:p>
            <a:r>
              <a:rPr lang="tr-TR" dirty="0">
                <a:latin typeface="Book Antiqua" panose="02040602050305030304" pitchFamily="18" charset="0"/>
              </a:rPr>
              <a:t>Belirlilik</a:t>
            </a:r>
          </a:p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Bunlara ek olarak toplumun evrimine odaklanırken dördüncü bir boyut olarak şu öğeyi eklemiştir:</a:t>
            </a:r>
          </a:p>
          <a:p>
            <a:r>
              <a:rPr lang="tr-TR" dirty="0">
                <a:latin typeface="Book Antiqua" panose="02040602050305030304" pitchFamily="18" charset="0"/>
              </a:rPr>
              <a:t>Artan uyum</a:t>
            </a:r>
          </a:p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55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1492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Book Antiqua" pitchFamily="18" charset="0"/>
              </a:rPr>
              <a:t>Herbert Spencer </a:t>
            </a:r>
            <a:r>
              <a:rPr lang="tr-TR" b="1" i="1" dirty="0">
                <a:latin typeface="Book Antiqua" panose="02040602050305030304" pitchFamily="18" charset="0"/>
              </a:rPr>
              <a:t>– Evrimci Kuram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8600" y="1749474"/>
            <a:ext cx="9855199" cy="396552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Toplumun Evrimi</a:t>
            </a:r>
          </a:p>
          <a:p>
            <a:r>
              <a:rPr lang="tr-TR" dirty="0">
                <a:latin typeface="Book Antiqua" panose="02040602050305030304" pitchFamily="18" charset="0"/>
              </a:rPr>
              <a:t>Spencer, toplumları, tamamlayıcı parçalar arasındaki kalıcı ilişkiler tarafından belirlenmeleri açısından </a:t>
            </a:r>
            <a:r>
              <a:rPr lang="tr-TR" b="1" dirty="0">
                <a:latin typeface="Book Antiqua" panose="02040602050305030304" pitchFamily="18" charset="0"/>
              </a:rPr>
              <a:t>organik bedenlere </a:t>
            </a:r>
            <a:r>
              <a:rPr lang="tr-TR" dirty="0">
                <a:latin typeface="Book Antiqua" panose="02040602050305030304" pitchFamily="18" charset="0"/>
              </a:rPr>
              <a:t>benzetmektedir.</a:t>
            </a:r>
          </a:p>
          <a:p>
            <a:r>
              <a:rPr lang="tr-TR" dirty="0">
                <a:latin typeface="Book Antiqua" panose="02040602050305030304" pitchFamily="18" charset="0"/>
              </a:rPr>
              <a:t>Toplumlar da organik bedenler gibi artan işbölümü ve gelişim tarafından şekillenir. Hem toplumun hem de organizmanın tamamlayıcı parçaları birbiriyle bağlantılıdır ve birbirine ihtiyaç duyar. </a:t>
            </a:r>
          </a:p>
          <a:p>
            <a:r>
              <a:rPr lang="tr-TR" dirty="0">
                <a:latin typeface="Book Antiqua" panose="02040602050305030304" pitchFamily="18" charset="0"/>
              </a:rPr>
              <a:t>Genel olarak toplum, artan yapısal farklılaşma ve karmaşıklığa doğru hareket eder. Yapıların farklılaşmasına da artan farklılaşmış işlevler eşlik eder.</a:t>
            </a:r>
          </a:p>
        </p:txBody>
      </p:sp>
    </p:spTree>
    <p:extLst>
      <p:ext uri="{BB962C8B-B14F-4D97-AF65-F5344CB8AC3E}">
        <p14:creationId xmlns:p14="http://schemas.microsoft.com/office/powerpoint/2010/main" val="626161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1492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Book Antiqua" pitchFamily="18" charset="0"/>
              </a:rPr>
              <a:t>Herbert Spencer </a:t>
            </a:r>
            <a:r>
              <a:rPr lang="tr-TR" b="1" i="1" dirty="0">
                <a:latin typeface="Book Antiqua" panose="02040602050305030304" pitchFamily="18" charset="0"/>
              </a:rPr>
              <a:t>– Evrimci Kuram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8600" y="1749474"/>
            <a:ext cx="9855199" cy="396552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Spencer, toplumları sınıflandırmak için iki sistem geliştirmektedir. Birinci sistem, topluluğun </a:t>
            </a:r>
            <a:r>
              <a:rPr lang="tr-TR" b="1" u="sng" dirty="0">
                <a:latin typeface="Book Antiqua" panose="02040602050305030304" pitchFamily="18" charset="0"/>
              </a:rPr>
              <a:t>birleşme</a:t>
            </a:r>
            <a:r>
              <a:rPr lang="tr-TR" dirty="0">
                <a:latin typeface="Book Antiqua" panose="02040602050305030304" pitchFamily="18" charset="0"/>
              </a:rPr>
              <a:t> düzeyine göre bir sınıflandırmadır:</a:t>
            </a:r>
          </a:p>
          <a:p>
            <a:r>
              <a:rPr lang="tr-TR" b="1" dirty="0">
                <a:latin typeface="Book Antiqua" panose="02040602050305030304" pitchFamily="18" charset="0"/>
              </a:rPr>
              <a:t>Basit Toplumlar: </a:t>
            </a:r>
            <a:r>
              <a:rPr lang="tr-TR" dirty="0">
                <a:latin typeface="Book Antiqua" panose="02040602050305030304" pitchFamily="18" charset="0"/>
              </a:rPr>
              <a:t>Homojen, uygarlaşmamış toplumlar.</a:t>
            </a:r>
          </a:p>
          <a:p>
            <a:r>
              <a:rPr lang="tr-TR" b="1" dirty="0">
                <a:latin typeface="Book Antiqua" panose="02040602050305030304" pitchFamily="18" charset="0"/>
              </a:rPr>
              <a:t>Bileşik Toplumlar</a:t>
            </a:r>
            <a:r>
              <a:rPr lang="tr-TR" dirty="0">
                <a:latin typeface="Book Antiqua" panose="02040602050305030304" pitchFamily="18" charset="0"/>
              </a:rPr>
              <a:t>: Heterojen, işbölümü ve örgütlenmede artış bulunan toplumlar.</a:t>
            </a:r>
            <a:endParaRPr lang="tr-TR" b="1" dirty="0">
              <a:latin typeface="Book Antiqua" panose="02040602050305030304" pitchFamily="18" charset="0"/>
            </a:endParaRPr>
          </a:p>
          <a:p>
            <a:r>
              <a:rPr lang="tr-TR" b="1" dirty="0">
                <a:latin typeface="Book Antiqua" panose="02040602050305030304" pitchFamily="18" charset="0"/>
              </a:rPr>
              <a:t>İki Kat Bileşik Toplumlar: </a:t>
            </a:r>
            <a:r>
              <a:rPr lang="tr-TR" dirty="0">
                <a:latin typeface="Book Antiqua" panose="02040602050305030304" pitchFamily="18" charset="0"/>
              </a:rPr>
              <a:t>Daha fazla heterojen, siyasal alanda gelişmiş ve istikrarlı yönetimlerin bulunduğu toplumlar.</a:t>
            </a:r>
          </a:p>
          <a:p>
            <a:r>
              <a:rPr lang="tr-TR" b="1" dirty="0">
                <a:latin typeface="Book Antiqua" panose="02040602050305030304" pitchFamily="18" charset="0"/>
              </a:rPr>
              <a:t>Üç Kat Bileşik Toplumlar: </a:t>
            </a:r>
            <a:r>
              <a:rPr lang="tr-TR" dirty="0">
                <a:latin typeface="Book Antiqua" panose="02040602050305030304" pitchFamily="18" charset="0"/>
              </a:rPr>
              <a:t>Hem Roma İmparatorluğu gibi eski toplumlar hem de modern uluslar.</a:t>
            </a:r>
          </a:p>
        </p:txBody>
      </p:sp>
    </p:spTree>
    <p:extLst>
      <p:ext uri="{BB962C8B-B14F-4D97-AF65-F5344CB8AC3E}">
        <p14:creationId xmlns:p14="http://schemas.microsoft.com/office/powerpoint/2010/main" val="11854972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268</TotalTime>
  <Words>596</Words>
  <Application>Microsoft Office PowerPoint</Application>
  <PresentationFormat>Geniş ekran</PresentationFormat>
  <Paragraphs>72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Book Antiqua</vt:lpstr>
      <vt:lpstr>Calibri</vt:lpstr>
      <vt:lpstr>Verdana</vt:lpstr>
      <vt:lpstr>Wingdings 2</vt:lpstr>
      <vt:lpstr>Görünüş</vt:lpstr>
      <vt:lpstr>KLASİK SOSYOLOJİ KURAMLARI Herbert Spencer (1820-1903)</vt:lpstr>
      <vt:lpstr>Herbert Spencer – Ders İçeriği</vt:lpstr>
      <vt:lpstr>Herbert Spencer – Sosyoloji Bilimini Tanımlamak</vt:lpstr>
      <vt:lpstr>Herbert Spencer – Sosyoloji Bilimini Tanımlamak</vt:lpstr>
      <vt:lpstr>Herbert Spencer – Sosyoloji Bilimini Tanımlamak</vt:lpstr>
      <vt:lpstr>Herbert Spencer – Sosyoloji Bilimini Tanımlamak</vt:lpstr>
      <vt:lpstr>Herbert Spencer – Evrimci Kuram</vt:lpstr>
      <vt:lpstr>Herbert Spencer – Evrimci Kuram</vt:lpstr>
      <vt:lpstr>Herbert Spencer – Evrimci Kuram</vt:lpstr>
      <vt:lpstr>Herbert Spencer – Evrimci Kuram</vt:lpstr>
      <vt:lpstr>Herbert Spencer – Evrimci Kuram</vt:lpstr>
      <vt:lpstr>Herbert Spencer – Evrimci Kuram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Kentleşme</dc:title>
  <dc:creator>bilgiseyerim</dc:creator>
  <cp:lastModifiedBy>Cansu.Okan</cp:lastModifiedBy>
  <cp:revision>159</cp:revision>
  <dcterms:created xsi:type="dcterms:W3CDTF">2018-03-24T09:54:46Z</dcterms:created>
  <dcterms:modified xsi:type="dcterms:W3CDTF">2020-05-04T10:37:20Z</dcterms:modified>
</cp:coreProperties>
</file>