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0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780" y="60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Renk, Kontur ve Dolgu Uygulamaları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Ön/Arka plan rengini </a:t>
            </a:r>
            <a:r>
              <a:rPr lang="tr-TR" dirty="0" smtClean="0"/>
              <a:t>değiştirmek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43872" y="2123581"/>
            <a:ext cx="5586122" cy="1156648"/>
          </a:xfrm>
        </p:spPr>
        <p:txBody>
          <a:bodyPr wrap="square">
            <a:normAutofit/>
          </a:bodyPr>
          <a:lstStyle/>
          <a:p>
            <a:r>
              <a:rPr lang="tr-TR" dirty="0"/>
              <a:t>1- Hangi </a:t>
            </a:r>
            <a:r>
              <a:rPr lang="tr-TR" dirty="0" smtClean="0"/>
              <a:t>renk değiştirilecek </a:t>
            </a:r>
            <a:r>
              <a:rPr lang="tr-TR" dirty="0"/>
              <a:t>ise </a:t>
            </a:r>
            <a:r>
              <a:rPr lang="tr-TR" dirty="0" smtClean="0"/>
              <a:t>onun üzerine </a:t>
            </a:r>
            <a:r>
              <a:rPr lang="tr-TR" dirty="0"/>
              <a:t>çift </a:t>
            </a:r>
            <a:r>
              <a:rPr lang="tr-TR" dirty="0" smtClean="0"/>
              <a:t>tıklanır ekrana </a:t>
            </a:r>
            <a:r>
              <a:rPr lang="tr-TR" dirty="0"/>
              <a:t>gelen </a:t>
            </a:r>
            <a:r>
              <a:rPr lang="tr-TR" dirty="0" err="1" smtClean="0"/>
              <a:t>Color</a:t>
            </a:r>
            <a:r>
              <a:rPr lang="tr-TR" dirty="0" smtClean="0"/>
              <a:t> </a:t>
            </a:r>
            <a:r>
              <a:rPr lang="tr-TR" dirty="0" err="1" smtClean="0"/>
              <a:t>Picker</a:t>
            </a:r>
            <a:r>
              <a:rPr lang="tr-TR" dirty="0" smtClean="0"/>
              <a:t> </a:t>
            </a:r>
            <a:r>
              <a:rPr lang="tr-TR" dirty="0"/>
              <a:t>aracılığı </a:t>
            </a:r>
            <a:r>
              <a:rPr lang="tr-TR" dirty="0" smtClean="0"/>
              <a:t>ile istenen </a:t>
            </a:r>
            <a:r>
              <a:rPr lang="tr-TR" dirty="0"/>
              <a:t>renk seçilir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410" y="1836057"/>
            <a:ext cx="2318357" cy="140624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8780" y="1836057"/>
            <a:ext cx="2767225" cy="1908629"/>
          </a:xfrm>
          <a:prstGeom prst="rect">
            <a:avLst/>
          </a:prstGeom>
        </p:spPr>
      </p:pic>
      <p:sp>
        <p:nvSpPr>
          <p:cNvPr id="16" name="İçerik Yer Tutucusu 2"/>
          <p:cNvSpPr txBox="1">
            <a:spLocks/>
          </p:cNvSpPr>
          <p:nvPr/>
        </p:nvSpPr>
        <p:spPr>
          <a:xfrm>
            <a:off x="3806672" y="3759392"/>
            <a:ext cx="8020593" cy="622471"/>
          </a:xfrm>
          <a:prstGeom prst="rect">
            <a:avLst/>
          </a:prstGeom>
        </p:spPr>
        <p:txBody>
          <a:bodyPr vert="horz" wrap="square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2- </a:t>
            </a:r>
            <a:r>
              <a:rPr lang="tr-TR" dirty="0" err="1"/>
              <a:t>Color</a:t>
            </a:r>
            <a:r>
              <a:rPr lang="tr-TR" dirty="0"/>
              <a:t> paletinden ön/arka plan renk kutusu seçilir. İstenilen ön/arka plan rengi renk çubuğu veya sürgüler yardımı ile elde edilir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2815771" y="5340189"/>
            <a:ext cx="8723086" cy="1063706"/>
          </a:xfrm>
          <a:prstGeom prst="rect">
            <a:avLst/>
          </a:prstGeom>
        </p:spPr>
        <p:txBody>
          <a:bodyPr vert="horz" wrap="square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Araç çubuğundan “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Eyedropper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aracı ile Grafik üzerindeki bir noktanın rengini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Foreground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(ön plan) rengi, Alt tuşu basılı olarak tıklanırsa Background(Arka plan) rengi olarak alır.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374" y="3417489"/>
            <a:ext cx="1951704" cy="1636822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121" y="5235746"/>
            <a:ext cx="2226105" cy="106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5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Boyama </a:t>
            </a:r>
            <a:r>
              <a:rPr lang="tr-TR" dirty="0" smtClean="0"/>
              <a:t>araçları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10381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Brush</a:t>
            </a:r>
            <a:r>
              <a:rPr lang="tr-TR" b="1" dirty="0"/>
              <a:t>(Fırça): </a:t>
            </a:r>
            <a:r>
              <a:rPr lang="tr-TR" dirty="0"/>
              <a:t>Seçilen ön plan rengi ile boyama </a:t>
            </a:r>
            <a:r>
              <a:rPr lang="tr-TR" dirty="0" smtClean="0"/>
              <a:t>yapar</a:t>
            </a:r>
          </a:p>
          <a:p>
            <a:r>
              <a:rPr lang="tr-TR" dirty="0"/>
              <a:t>Fırçanın seçenekleri</a:t>
            </a:r>
            <a:endParaRPr lang="tr-TR" dirty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965" y="2229231"/>
            <a:ext cx="7230884" cy="42688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757838"/>
            <a:ext cx="809762" cy="471371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907042" y="2808858"/>
            <a:ext cx="6288260" cy="3693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Fırçanın daha önceden tanımlanmış ayarlarını gösterir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68" y="3330932"/>
            <a:ext cx="1166474" cy="457297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2003171" y="3330932"/>
            <a:ext cx="9303458" cy="92175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spcBef>
                <a:spcPts val="600"/>
              </a:spcBef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Fırçanın uncun şekli ve kalınlığını belirlemek için kullanır.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Düğmenin üzerindeki oka tıklanarak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açılması sağlanan aşağıdaki pencereden değişik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seçeneklere ulaşılabilir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076" y="4077042"/>
            <a:ext cx="2408712" cy="2190433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6"/>
          <a:srcRect l="-3462" t="-248" r="3462" b="57247"/>
          <a:stretch/>
        </p:blipFill>
        <p:spPr>
          <a:xfrm>
            <a:off x="7356744" y="4329056"/>
            <a:ext cx="1677115" cy="2518818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3229702" y="4329056"/>
            <a:ext cx="4019006" cy="186204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spcBef>
                <a:spcPts val="600"/>
              </a:spcBef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Fırça paletin sağ üst köşesindeki ok</a:t>
            </a:r>
          </a:p>
          <a:p>
            <a:pPr marL="91440" indent="-91440">
              <a:spcBef>
                <a:spcPts val="600"/>
              </a:spcBef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işareti tıklanarak açılacak olan menü</a:t>
            </a:r>
          </a:p>
          <a:p>
            <a:pPr marL="91440" indent="-91440">
              <a:spcBef>
                <a:spcPts val="600"/>
              </a:spcBef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 ile daha değişik fırça uçlarına</a:t>
            </a:r>
          </a:p>
          <a:p>
            <a:pPr marL="91440" indent="-91440">
              <a:spcBef>
                <a:spcPts val="600"/>
              </a:spcBef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ulaşılabilir.</a:t>
            </a:r>
          </a:p>
        </p:txBody>
      </p:sp>
    </p:spTree>
    <p:extLst>
      <p:ext uri="{BB962C8B-B14F-4D97-AF65-F5344CB8AC3E}">
        <p14:creationId xmlns:p14="http://schemas.microsoft.com/office/powerpoint/2010/main" val="410997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Boyama araçları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7559" y="1845734"/>
            <a:ext cx="9414841" cy="716428"/>
          </a:xfrm>
        </p:spPr>
        <p:txBody>
          <a:bodyPr/>
          <a:lstStyle/>
          <a:p>
            <a:r>
              <a:rPr lang="tr-TR" dirty="0"/>
              <a:t>Saydamlık derecesini belirlemek için kullanılır. Sıfıra yaklaştıkça şeffaflık</a:t>
            </a:r>
            <a:r>
              <a:rPr lang="tr-TR" dirty="0" smtClean="0"/>
              <a:t>, yüze yaklaştıkça </a:t>
            </a:r>
            <a:r>
              <a:rPr lang="tr-TR" dirty="0"/>
              <a:t>matlık artar.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334" y="1845734"/>
            <a:ext cx="1474225" cy="38249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167559" y="2562162"/>
            <a:ext cx="2415661" cy="3693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Boya akışını belirler.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334" y="2453599"/>
            <a:ext cx="1451732" cy="362172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6333159" y="2399051"/>
            <a:ext cx="3614707" cy="3693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Havalı fırça kapasitesini belirler.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1886" y="2340259"/>
            <a:ext cx="537116" cy="516848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625" y="3039644"/>
            <a:ext cx="1400441" cy="302793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2167559" y="3006374"/>
            <a:ext cx="6354240" cy="3693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Renk karıştırma/boyama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modları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 kullanılır. Bu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modlar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693333" y="3532200"/>
            <a:ext cx="10988849" cy="249123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Boyama yapılan alandaki her piksel belirtilen renk ile tam olarak doldurulur.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Dissolve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Eritme. Seçili renk ile grafik rengini rast gele yer değiştirir.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Sonuçta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fırça </a:t>
            </a:r>
            <a:r>
              <a:rPr lang="de-DE" sz="20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darbelerine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benzer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görüntü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oluşur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Geride.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Şeffaflaştırılmış katmanın gerisinde boyama işlemi yapar.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Katmanın ardında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çiziliyormuş gibi bir etki oluşturur.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Üzerinden geçtiği noktaları saydamlaştırır.</a:t>
            </a:r>
          </a:p>
        </p:txBody>
      </p:sp>
    </p:spTree>
    <p:extLst>
      <p:ext uri="{BB962C8B-B14F-4D97-AF65-F5344CB8AC3E}">
        <p14:creationId xmlns:p14="http://schemas.microsoft.com/office/powerpoint/2010/main" val="2436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Boyama araçları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3770" y="1845733"/>
            <a:ext cx="10371909" cy="446798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b="1" dirty="0" smtClean="0">
                <a:latin typeface="TimesNewRomanPS-BoldMT"/>
              </a:rPr>
              <a:t>Darken</a:t>
            </a:r>
            <a:r>
              <a:rPr lang="tr-TR" dirty="0">
                <a:latin typeface="TimesNewRomanPSMT"/>
              </a:rPr>
              <a:t>: Karartma. Grafik rengi ile seçilen renk karışımından oluşan renkten </a:t>
            </a:r>
            <a:r>
              <a:rPr lang="tr-TR" dirty="0" smtClean="0">
                <a:latin typeface="TimesNewRomanPSMT"/>
              </a:rPr>
              <a:t>daha  koyu </a:t>
            </a:r>
            <a:r>
              <a:rPr lang="tr-TR" dirty="0">
                <a:latin typeface="TimesNewRomanPSMT"/>
              </a:rPr>
              <a:t>olan piksellerde bir değişiklik olmaz</a:t>
            </a:r>
            <a:r>
              <a:rPr lang="tr-TR" dirty="0" smtClean="0">
                <a:latin typeface="TimesNewRomanPSMT"/>
              </a:rPr>
              <a:t>.</a:t>
            </a:r>
            <a:r>
              <a:rPr lang="tr-TR" dirty="0" smtClean="0">
                <a:latin typeface="SymbolMT"/>
              </a:rPr>
              <a:t>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Lighten</a:t>
            </a:r>
            <a:r>
              <a:rPr lang="tr-TR" dirty="0">
                <a:latin typeface="TimesNewRomanPSMT"/>
              </a:rPr>
              <a:t>: Aydınlatma. Grafik rengi ile seçilen renk karışımından oluşan renkten </a:t>
            </a:r>
            <a:r>
              <a:rPr lang="tr-TR" dirty="0" smtClean="0">
                <a:latin typeface="TimesNewRomanPSMT"/>
              </a:rPr>
              <a:t>daha  açık </a:t>
            </a:r>
            <a:r>
              <a:rPr lang="tr-TR" dirty="0">
                <a:latin typeface="TimesNewRomanPSMT"/>
              </a:rPr>
              <a:t>olan piksellerde bir değişiklik olmaz.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n-NO" b="1" dirty="0" smtClean="0">
                <a:latin typeface="TimesNewRomanPS-BoldMT"/>
              </a:rPr>
              <a:t>Multiply</a:t>
            </a:r>
            <a:r>
              <a:rPr lang="nn-NO" dirty="0">
                <a:latin typeface="TimesNewRomanPSMT"/>
              </a:rPr>
              <a:t>: Çarpma. Seçilen renk ile temel rengi çarpar. Sonuçta daha koyu bir </a:t>
            </a:r>
            <a:r>
              <a:rPr lang="nn-NO" dirty="0" smtClean="0">
                <a:latin typeface="TimesNewRomanPSMT"/>
              </a:rPr>
              <a:t>renk</a:t>
            </a:r>
            <a:r>
              <a:rPr lang="tr-TR" dirty="0" smtClean="0">
                <a:latin typeface="TimesNewRomanPSMT"/>
              </a:rPr>
              <a:t> oluşur</a:t>
            </a:r>
            <a:r>
              <a:rPr lang="tr-TR" dirty="0">
                <a:latin typeface="TimesNewRomanPSMT"/>
              </a:rPr>
              <a:t>. Fırça ile her tıklamada renk biraz daha koyulaşır. Ayrı renkli fosforlu kalemle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>
                <a:latin typeface="TimesNewRomanPSMT"/>
              </a:rPr>
              <a:t>üst üste çizim yapılmış gibi bir etki oluşturur</a:t>
            </a:r>
            <a:r>
              <a:rPr lang="tr-TR" dirty="0" smtClean="0">
                <a:latin typeface="TimesNewRomanPSMT"/>
              </a:rPr>
              <a:t>. </a:t>
            </a:r>
            <a:endParaRPr lang="tr-TR" dirty="0">
              <a:latin typeface="TimesNewRomanPS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Color</a:t>
            </a:r>
            <a:r>
              <a:rPr lang="tr-TR" b="1" dirty="0" smtClean="0">
                <a:latin typeface="TimesNewRomanPS-BoldMT"/>
              </a:rPr>
              <a:t> </a:t>
            </a:r>
            <a:r>
              <a:rPr lang="tr-TR" b="1" dirty="0" err="1">
                <a:latin typeface="TimesNewRomanPS-BoldMT"/>
              </a:rPr>
              <a:t>Burn</a:t>
            </a:r>
            <a:r>
              <a:rPr lang="tr-TR" dirty="0">
                <a:latin typeface="TimesNewRomanPSMT"/>
              </a:rPr>
              <a:t>: Renk yakma. Grafiğe ait rengi karartır.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Screen</a:t>
            </a:r>
            <a:r>
              <a:rPr lang="tr-TR" dirty="0">
                <a:latin typeface="TimesNewRomanPSMT"/>
              </a:rPr>
              <a:t>: Ekran. Seçilen rengin tersi ile temel rengi çarpar. Sonuçta daha açık bir </a:t>
            </a:r>
            <a:r>
              <a:rPr lang="tr-TR" dirty="0" smtClean="0">
                <a:latin typeface="TimesNewRomanPSMT"/>
              </a:rPr>
              <a:t>renk elde </a:t>
            </a:r>
            <a:r>
              <a:rPr lang="tr-TR" dirty="0">
                <a:latin typeface="TimesNewRomanPSMT"/>
              </a:rPr>
              <a:t>edilir. Fırça ile her tıklamada renk biraz daha açılır.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Color</a:t>
            </a:r>
            <a:r>
              <a:rPr lang="tr-TR" b="1" dirty="0" smtClean="0">
                <a:latin typeface="TimesNewRomanPS-BoldMT"/>
              </a:rPr>
              <a:t> </a:t>
            </a:r>
            <a:r>
              <a:rPr lang="tr-TR" b="1" dirty="0">
                <a:latin typeface="TimesNewRomanPS-BoldMT"/>
              </a:rPr>
              <a:t>Dodge</a:t>
            </a:r>
            <a:r>
              <a:rPr lang="tr-TR" dirty="0">
                <a:latin typeface="TimesNewRomanPSMT"/>
              </a:rPr>
              <a:t>: Renk kaçırma. Grafiğe ait rengi parlatır.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Boyama araçları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8286" y="1845734"/>
            <a:ext cx="10357394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Overlay</a:t>
            </a:r>
            <a:r>
              <a:rPr lang="tr-TR" dirty="0">
                <a:latin typeface="TimesNewRomanPSMT"/>
              </a:rPr>
              <a:t>: Genelde resmin koyu tonları üzerinde boyama işlemi yapar. Grafiğe ait rengi esas alarak boyama işlemi yapar.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Soft</a:t>
            </a:r>
            <a:r>
              <a:rPr lang="tr-TR" b="1" dirty="0" smtClean="0">
                <a:latin typeface="TimesNewRomanPS-BoldMT"/>
              </a:rPr>
              <a:t> </a:t>
            </a:r>
            <a:r>
              <a:rPr lang="tr-TR" b="1" dirty="0" err="1">
                <a:latin typeface="TimesNewRomanPS-BoldMT"/>
              </a:rPr>
              <a:t>Light</a:t>
            </a:r>
            <a:r>
              <a:rPr lang="tr-TR" dirty="0">
                <a:latin typeface="TimesNewRomanPSMT"/>
              </a:rPr>
              <a:t>: Yumuşak aydınlık. Seçilen renk ile grafik rengini karıştırarak bu renge göre koyuluk yada açıklık oluşturur.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smtClean="0">
                <a:latin typeface="TimesNewRomanPS-BoldMT"/>
              </a:rPr>
              <a:t>Hard </a:t>
            </a:r>
            <a:r>
              <a:rPr lang="tr-TR" b="1" dirty="0" err="1">
                <a:latin typeface="TimesNewRomanPS-BoldMT"/>
              </a:rPr>
              <a:t>Light</a:t>
            </a:r>
            <a:r>
              <a:rPr lang="tr-TR" dirty="0">
                <a:latin typeface="TimesNewRomanPSMT"/>
              </a:rPr>
              <a:t>: Koyu aydınlık. Işık parlamasına benzer bir etki oluşturur. Açık renkler daha açılır, koyu renkler daha koyulaşır.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Difference</a:t>
            </a:r>
            <a:r>
              <a:rPr lang="tr-TR" dirty="0">
                <a:latin typeface="TimesNewRomanPSMT"/>
              </a:rPr>
              <a:t>: Fark. Beyaz renklerle karıştırma gerçekleştirir.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Exclusion</a:t>
            </a:r>
            <a:r>
              <a:rPr lang="tr-TR" dirty="0">
                <a:latin typeface="TimesNewRomanPSMT"/>
              </a:rPr>
              <a:t>: </a:t>
            </a:r>
            <a:r>
              <a:rPr lang="tr-TR" dirty="0" err="1">
                <a:latin typeface="TimesNewRomanPSMT"/>
              </a:rPr>
              <a:t>Difference</a:t>
            </a:r>
            <a:r>
              <a:rPr lang="tr-TR" dirty="0">
                <a:latin typeface="TimesNewRomanPSMT"/>
              </a:rPr>
              <a:t> </a:t>
            </a:r>
            <a:r>
              <a:rPr lang="tr-TR" dirty="0" err="1">
                <a:latin typeface="TimesNewRomanPSMT"/>
              </a:rPr>
              <a:t>modu</a:t>
            </a:r>
            <a:r>
              <a:rPr lang="tr-TR" dirty="0">
                <a:latin typeface="TimesNewRomanPSMT"/>
              </a:rPr>
              <a:t> ile aynı özelliğe sahiptir. Farklı olarak yumuşak efekt kullanır.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Saturation</a:t>
            </a:r>
            <a:r>
              <a:rPr lang="tr-TR" dirty="0">
                <a:latin typeface="TimesNewRomanPSMT"/>
              </a:rPr>
              <a:t>: Doygunluk. Grafiğe ait esas rengin parıldamasını sağlar.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latin typeface="TimesNewRomanPS-BoldMT"/>
              </a:rPr>
              <a:t>Color</a:t>
            </a:r>
            <a:r>
              <a:rPr lang="tr-TR" dirty="0">
                <a:latin typeface="TimesNewRomanPSMT"/>
              </a:rPr>
              <a:t>: Renk. Karışım sonucu oluşan rengi ve grafik renginin doygunluğa ulaşmasını sağlar.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202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/>
          <a:srcRect t="4034"/>
          <a:stretch/>
        </p:blipFill>
        <p:spPr>
          <a:xfrm>
            <a:off x="786494" y="3265713"/>
            <a:ext cx="9486900" cy="3107873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Dolgu </a:t>
            </a:r>
            <a:r>
              <a:rPr lang="tr-TR" dirty="0" smtClean="0"/>
              <a:t>Araçları [</a:t>
            </a:r>
            <a:r>
              <a:rPr lang="tr-TR" dirty="0"/>
              <a:t>1]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3"/>
          <a:srcRect t="12534" b="12094"/>
          <a:stretch/>
        </p:blipFill>
        <p:spPr>
          <a:xfrm>
            <a:off x="692377" y="1872342"/>
            <a:ext cx="9820275" cy="133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25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Özer T.  2009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511</TotalTime>
  <Words>530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SymbolMT</vt:lpstr>
      <vt:lpstr>Times New Roman</vt:lpstr>
      <vt:lpstr>TimesNewRomanPS-BoldMT</vt:lpstr>
      <vt:lpstr>TimesNewRomanPSMT</vt:lpstr>
      <vt:lpstr>Geçmişe bakış</vt:lpstr>
      <vt:lpstr>Renk, Kontur ve Dolgu Uygulamaları</vt:lpstr>
      <vt:lpstr>Ön/Arka plan rengini değiştirmek [1]</vt:lpstr>
      <vt:lpstr>Boyama araçları [1]</vt:lpstr>
      <vt:lpstr>Boyama araçları [1]</vt:lpstr>
      <vt:lpstr>Boyama araçları [1]</vt:lpstr>
      <vt:lpstr>Boyama araçları [1]</vt:lpstr>
      <vt:lpstr>Dolgu Araçları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56</cp:revision>
  <dcterms:created xsi:type="dcterms:W3CDTF">2017-11-14T11:12:27Z</dcterms:created>
  <dcterms:modified xsi:type="dcterms:W3CDTF">2017-11-16T18:51:11Z</dcterms:modified>
</cp:coreProperties>
</file>