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76" r:id="rId8"/>
    <p:sldId id="262" r:id="rId9"/>
    <p:sldId id="263" r:id="rId10"/>
    <p:sldId id="264" r:id="rId11"/>
    <p:sldId id="265" r:id="rId12"/>
    <p:sldId id="277" r:id="rId13"/>
    <p:sldId id="266" r:id="rId14"/>
    <p:sldId id="267" r:id="rId15"/>
    <p:sldId id="268" r:id="rId16"/>
    <p:sldId id="269" r:id="rId17"/>
    <p:sldId id="278" r:id="rId18"/>
    <p:sldId id="279" r:id="rId19"/>
    <p:sldId id="270" r:id="rId20"/>
    <p:sldId id="274" r:id="rId21"/>
    <p:sldId id="275" r:id="rId22"/>
    <p:sldId id="280" r:id="rId23"/>
    <p:sldId id="281" r:id="rId24"/>
    <p:sldId id="28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A8772A-49E4-459E-96A1-7C4B82A3D1B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4E68C97E-70B7-4118-B504-8A82B2785E2C}">
      <dgm:prSet phldrT="[Metin]"/>
      <dgm:spPr/>
      <dgm:t>
        <a:bodyPr/>
        <a:lstStyle/>
        <a:p>
          <a:r>
            <a:rPr lang="tr-TR" dirty="0" smtClean="0"/>
            <a:t>Kamu diplomasisi</a:t>
          </a:r>
          <a:endParaRPr lang="tr-TR" dirty="0"/>
        </a:p>
      </dgm:t>
    </dgm:pt>
    <dgm:pt modelId="{29E0CC43-F7D2-4C10-B5A8-9ACA8A4A3ABD}" type="parTrans" cxnId="{48937824-325A-4223-AFF0-15704220555D}">
      <dgm:prSet/>
      <dgm:spPr/>
      <dgm:t>
        <a:bodyPr/>
        <a:lstStyle/>
        <a:p>
          <a:endParaRPr lang="tr-TR"/>
        </a:p>
      </dgm:t>
    </dgm:pt>
    <dgm:pt modelId="{DEF79CEF-AA0F-4524-98BD-7791A308B738}" type="sibTrans" cxnId="{48937824-325A-4223-AFF0-15704220555D}">
      <dgm:prSet/>
      <dgm:spPr/>
      <dgm:t>
        <a:bodyPr/>
        <a:lstStyle/>
        <a:p>
          <a:endParaRPr lang="tr-TR"/>
        </a:p>
      </dgm:t>
    </dgm:pt>
    <dgm:pt modelId="{D826BBAE-187B-449C-BB33-739339B18DF3}">
      <dgm:prSet phldrT="[Metin]"/>
      <dgm:spPr/>
      <dgm:t>
        <a:bodyPr/>
        <a:lstStyle/>
        <a:p>
          <a:r>
            <a:rPr lang="tr-TR" dirty="0" smtClean="0"/>
            <a:t>Katı yaklaşım</a:t>
          </a:r>
          <a:endParaRPr lang="tr-TR" dirty="0"/>
        </a:p>
      </dgm:t>
    </dgm:pt>
    <dgm:pt modelId="{1786CE51-F54A-4982-A69C-1782B199F5F9}" type="parTrans" cxnId="{5F6C8E9D-7BFE-43A8-B4DA-F55C9086E302}">
      <dgm:prSet/>
      <dgm:spPr/>
      <dgm:t>
        <a:bodyPr/>
        <a:lstStyle/>
        <a:p>
          <a:endParaRPr lang="tr-TR"/>
        </a:p>
      </dgm:t>
    </dgm:pt>
    <dgm:pt modelId="{E1403675-985F-4CD7-982F-1D6C0E2EEF0C}" type="sibTrans" cxnId="{5F6C8E9D-7BFE-43A8-B4DA-F55C9086E302}">
      <dgm:prSet/>
      <dgm:spPr/>
      <dgm:t>
        <a:bodyPr/>
        <a:lstStyle/>
        <a:p>
          <a:endParaRPr lang="tr-TR"/>
        </a:p>
      </dgm:t>
    </dgm:pt>
    <dgm:pt modelId="{3E8BFDD6-AF5B-4B11-B5F8-ACA8AB1ABC7D}">
      <dgm:prSet phldrT="[Metin]"/>
      <dgm:spPr/>
      <dgm:t>
        <a:bodyPr/>
        <a:lstStyle/>
        <a:p>
          <a:r>
            <a:rPr lang="tr-TR" dirty="0" smtClean="0"/>
            <a:t>Siyasal bilgilendirme</a:t>
          </a:r>
          <a:endParaRPr lang="tr-TR" dirty="0"/>
        </a:p>
      </dgm:t>
    </dgm:pt>
    <dgm:pt modelId="{373B8EE3-A16E-4802-B7FA-0EEC695F960C}" type="parTrans" cxnId="{726B46A8-081B-4B47-A68B-7E7A780D1A85}">
      <dgm:prSet/>
      <dgm:spPr/>
      <dgm:t>
        <a:bodyPr/>
        <a:lstStyle/>
        <a:p>
          <a:endParaRPr lang="tr-TR"/>
        </a:p>
      </dgm:t>
    </dgm:pt>
    <dgm:pt modelId="{03A2616E-9D49-411D-9486-441259700E9D}" type="sibTrans" cxnId="{726B46A8-081B-4B47-A68B-7E7A780D1A85}">
      <dgm:prSet/>
      <dgm:spPr/>
      <dgm:t>
        <a:bodyPr/>
        <a:lstStyle/>
        <a:p>
          <a:endParaRPr lang="tr-TR"/>
        </a:p>
      </dgm:t>
    </dgm:pt>
    <dgm:pt modelId="{87F40B70-DFDE-4A4F-A527-9F82CF0888EF}">
      <dgm:prSet phldrT="[Metin]"/>
      <dgm:spPr/>
      <dgm:t>
        <a:bodyPr/>
        <a:lstStyle/>
        <a:p>
          <a:r>
            <a:rPr lang="tr-TR" dirty="0" smtClean="0"/>
            <a:t>Esnek Yaklaşım</a:t>
          </a:r>
          <a:endParaRPr lang="tr-TR" dirty="0"/>
        </a:p>
      </dgm:t>
    </dgm:pt>
    <dgm:pt modelId="{A072F39C-687C-4661-ACCF-CBE6A86ACBF4}" type="parTrans" cxnId="{04994B9F-F1FB-4A08-8864-7253D726F7D9}">
      <dgm:prSet/>
      <dgm:spPr/>
      <dgm:t>
        <a:bodyPr/>
        <a:lstStyle/>
        <a:p>
          <a:endParaRPr lang="tr-TR"/>
        </a:p>
      </dgm:t>
    </dgm:pt>
    <dgm:pt modelId="{AF61B206-3B87-432E-8035-6D2F027E1832}" type="sibTrans" cxnId="{04994B9F-F1FB-4A08-8864-7253D726F7D9}">
      <dgm:prSet/>
      <dgm:spPr/>
      <dgm:t>
        <a:bodyPr/>
        <a:lstStyle/>
        <a:p>
          <a:endParaRPr lang="tr-TR"/>
        </a:p>
      </dgm:t>
    </dgm:pt>
    <dgm:pt modelId="{CD0DB82E-2552-4236-BBBD-2AAC2308C0FD}">
      <dgm:prSet phldrT="[Metin]"/>
      <dgm:spPr/>
      <dgm:t>
        <a:bodyPr/>
        <a:lstStyle/>
        <a:p>
          <a:r>
            <a:rPr lang="tr-TR" dirty="0" smtClean="0"/>
            <a:t>Kültürel İletişim</a:t>
          </a:r>
          <a:endParaRPr lang="tr-TR" dirty="0"/>
        </a:p>
      </dgm:t>
    </dgm:pt>
    <dgm:pt modelId="{654AB694-3092-431D-BB24-34215DB684C3}" type="parTrans" cxnId="{51125C81-4735-4A5E-AAA3-4B448C6768FE}">
      <dgm:prSet/>
      <dgm:spPr/>
    </dgm:pt>
    <dgm:pt modelId="{50F57E5C-2ED1-4EC8-B3CC-93C57F5311BD}" type="sibTrans" cxnId="{51125C81-4735-4A5E-AAA3-4B448C6768FE}">
      <dgm:prSet/>
      <dgm:spPr/>
    </dgm:pt>
    <dgm:pt modelId="{8460A457-C568-4402-8F97-4933765B9096}">
      <dgm:prSet phldrT="[Metin]"/>
      <dgm:spPr/>
      <dgm:t>
        <a:bodyPr/>
        <a:lstStyle/>
        <a:p>
          <a:r>
            <a:rPr lang="tr-TR" dirty="0" smtClean="0"/>
            <a:t>Kültürel Diplomasi</a:t>
          </a:r>
          <a:endParaRPr lang="tr-TR" dirty="0"/>
        </a:p>
      </dgm:t>
    </dgm:pt>
    <dgm:pt modelId="{50BCE079-264F-428E-8947-7EC4B65C465C}" type="parTrans" cxnId="{B5D115DE-E5BF-4CEE-8B2A-D980E15AA6D2}">
      <dgm:prSet/>
      <dgm:spPr/>
    </dgm:pt>
    <dgm:pt modelId="{6C588D6E-86FE-4DC1-AA1D-13BA305A41ED}" type="sibTrans" cxnId="{B5D115DE-E5BF-4CEE-8B2A-D980E15AA6D2}">
      <dgm:prSet/>
      <dgm:spPr/>
    </dgm:pt>
    <dgm:pt modelId="{E388F5BE-8F77-4084-B60C-85BABEC6B675}" type="pres">
      <dgm:prSet presAssocID="{1AA8772A-49E4-459E-96A1-7C4B82A3D1B3}" presName="hierChild1" presStyleCnt="0">
        <dgm:presLayoutVars>
          <dgm:chPref val="1"/>
          <dgm:dir/>
          <dgm:animOne val="branch"/>
          <dgm:animLvl val="lvl"/>
          <dgm:resizeHandles/>
        </dgm:presLayoutVars>
      </dgm:prSet>
      <dgm:spPr/>
      <dgm:t>
        <a:bodyPr/>
        <a:lstStyle/>
        <a:p>
          <a:endParaRPr lang="tr-TR"/>
        </a:p>
      </dgm:t>
    </dgm:pt>
    <dgm:pt modelId="{E5465038-B2D5-4BC4-B194-CB9A0FBA4BD3}" type="pres">
      <dgm:prSet presAssocID="{4E68C97E-70B7-4118-B504-8A82B2785E2C}" presName="hierRoot1" presStyleCnt="0"/>
      <dgm:spPr/>
    </dgm:pt>
    <dgm:pt modelId="{B781A38C-3F6A-4090-8C41-E0C64170A54B}" type="pres">
      <dgm:prSet presAssocID="{4E68C97E-70B7-4118-B504-8A82B2785E2C}" presName="composite" presStyleCnt="0"/>
      <dgm:spPr/>
    </dgm:pt>
    <dgm:pt modelId="{EFDFDB19-83B5-483C-B528-BBFFAE23EC55}" type="pres">
      <dgm:prSet presAssocID="{4E68C97E-70B7-4118-B504-8A82B2785E2C}" presName="background" presStyleLbl="node0" presStyleIdx="0" presStyleCnt="1"/>
      <dgm:spPr/>
    </dgm:pt>
    <dgm:pt modelId="{435509F3-278C-4703-BF14-08B9B284056F}" type="pres">
      <dgm:prSet presAssocID="{4E68C97E-70B7-4118-B504-8A82B2785E2C}" presName="text" presStyleLbl="fgAcc0" presStyleIdx="0" presStyleCnt="1">
        <dgm:presLayoutVars>
          <dgm:chPref val="3"/>
        </dgm:presLayoutVars>
      </dgm:prSet>
      <dgm:spPr/>
      <dgm:t>
        <a:bodyPr/>
        <a:lstStyle/>
        <a:p>
          <a:endParaRPr lang="tr-TR"/>
        </a:p>
      </dgm:t>
    </dgm:pt>
    <dgm:pt modelId="{D26D21D6-9C06-4B8F-81F7-5EEB6D3EFC47}" type="pres">
      <dgm:prSet presAssocID="{4E68C97E-70B7-4118-B504-8A82B2785E2C}" presName="hierChild2" presStyleCnt="0"/>
      <dgm:spPr/>
    </dgm:pt>
    <dgm:pt modelId="{1068DC55-DFF9-4E18-86FF-4E160B6D207D}" type="pres">
      <dgm:prSet presAssocID="{1786CE51-F54A-4982-A69C-1782B199F5F9}" presName="Name10" presStyleLbl="parChTrans1D2" presStyleIdx="0" presStyleCnt="2"/>
      <dgm:spPr/>
      <dgm:t>
        <a:bodyPr/>
        <a:lstStyle/>
        <a:p>
          <a:endParaRPr lang="tr-TR"/>
        </a:p>
      </dgm:t>
    </dgm:pt>
    <dgm:pt modelId="{533FA15A-2A89-45F1-8137-EC1BBAE2863B}" type="pres">
      <dgm:prSet presAssocID="{D826BBAE-187B-449C-BB33-739339B18DF3}" presName="hierRoot2" presStyleCnt="0"/>
      <dgm:spPr/>
    </dgm:pt>
    <dgm:pt modelId="{583882BF-661C-4D52-BE87-AB3B5B8B48AE}" type="pres">
      <dgm:prSet presAssocID="{D826BBAE-187B-449C-BB33-739339B18DF3}" presName="composite2" presStyleCnt="0"/>
      <dgm:spPr/>
    </dgm:pt>
    <dgm:pt modelId="{5EE5867E-DD78-4E73-B7D9-9F3E9DCF9F64}" type="pres">
      <dgm:prSet presAssocID="{D826BBAE-187B-449C-BB33-739339B18DF3}" presName="background2" presStyleLbl="node2" presStyleIdx="0" presStyleCnt="2"/>
      <dgm:spPr/>
    </dgm:pt>
    <dgm:pt modelId="{A9C02AB5-EFB2-4FFB-8A1F-6F2CB5D15389}" type="pres">
      <dgm:prSet presAssocID="{D826BBAE-187B-449C-BB33-739339B18DF3}" presName="text2" presStyleLbl="fgAcc2" presStyleIdx="0" presStyleCnt="2">
        <dgm:presLayoutVars>
          <dgm:chPref val="3"/>
        </dgm:presLayoutVars>
      </dgm:prSet>
      <dgm:spPr/>
      <dgm:t>
        <a:bodyPr/>
        <a:lstStyle/>
        <a:p>
          <a:endParaRPr lang="tr-TR"/>
        </a:p>
      </dgm:t>
    </dgm:pt>
    <dgm:pt modelId="{C28475E1-A2C3-4012-AC74-B64A50D12181}" type="pres">
      <dgm:prSet presAssocID="{D826BBAE-187B-449C-BB33-739339B18DF3}" presName="hierChild3" presStyleCnt="0"/>
      <dgm:spPr/>
    </dgm:pt>
    <dgm:pt modelId="{9634F11B-2390-4A68-ABAE-680C32A3FD7A}" type="pres">
      <dgm:prSet presAssocID="{373B8EE3-A16E-4802-B7FA-0EEC695F960C}" presName="Name17" presStyleLbl="parChTrans1D3" presStyleIdx="0" presStyleCnt="3"/>
      <dgm:spPr/>
      <dgm:t>
        <a:bodyPr/>
        <a:lstStyle/>
        <a:p>
          <a:endParaRPr lang="tr-TR"/>
        </a:p>
      </dgm:t>
    </dgm:pt>
    <dgm:pt modelId="{7CBF0EDB-2893-4850-BF66-35012280C77A}" type="pres">
      <dgm:prSet presAssocID="{3E8BFDD6-AF5B-4B11-B5F8-ACA8AB1ABC7D}" presName="hierRoot3" presStyleCnt="0"/>
      <dgm:spPr/>
    </dgm:pt>
    <dgm:pt modelId="{FC78B9F2-15DF-4184-80BC-87981D3B9919}" type="pres">
      <dgm:prSet presAssocID="{3E8BFDD6-AF5B-4B11-B5F8-ACA8AB1ABC7D}" presName="composite3" presStyleCnt="0"/>
      <dgm:spPr/>
    </dgm:pt>
    <dgm:pt modelId="{33B8B384-154B-48DE-9E75-1027485E40A9}" type="pres">
      <dgm:prSet presAssocID="{3E8BFDD6-AF5B-4B11-B5F8-ACA8AB1ABC7D}" presName="background3" presStyleLbl="node3" presStyleIdx="0" presStyleCnt="3"/>
      <dgm:spPr/>
    </dgm:pt>
    <dgm:pt modelId="{DBB8CBC0-66FE-4D7A-B362-C3F9739159AC}" type="pres">
      <dgm:prSet presAssocID="{3E8BFDD6-AF5B-4B11-B5F8-ACA8AB1ABC7D}" presName="text3" presStyleLbl="fgAcc3" presStyleIdx="0" presStyleCnt="3">
        <dgm:presLayoutVars>
          <dgm:chPref val="3"/>
        </dgm:presLayoutVars>
      </dgm:prSet>
      <dgm:spPr/>
      <dgm:t>
        <a:bodyPr/>
        <a:lstStyle/>
        <a:p>
          <a:endParaRPr lang="tr-TR"/>
        </a:p>
      </dgm:t>
    </dgm:pt>
    <dgm:pt modelId="{D8CDAE24-B077-4253-8260-00D95C7B5967}" type="pres">
      <dgm:prSet presAssocID="{3E8BFDD6-AF5B-4B11-B5F8-ACA8AB1ABC7D}" presName="hierChild4" presStyleCnt="0"/>
      <dgm:spPr/>
    </dgm:pt>
    <dgm:pt modelId="{2370746A-9281-490B-B42A-609B3AB27F1A}" type="pres">
      <dgm:prSet presAssocID="{A072F39C-687C-4661-ACCF-CBE6A86ACBF4}" presName="Name10" presStyleLbl="parChTrans1D2" presStyleIdx="1" presStyleCnt="2"/>
      <dgm:spPr/>
      <dgm:t>
        <a:bodyPr/>
        <a:lstStyle/>
        <a:p>
          <a:endParaRPr lang="tr-TR"/>
        </a:p>
      </dgm:t>
    </dgm:pt>
    <dgm:pt modelId="{A88889E0-1DF4-43AB-B90F-C309A3D90EC9}" type="pres">
      <dgm:prSet presAssocID="{87F40B70-DFDE-4A4F-A527-9F82CF0888EF}" presName="hierRoot2" presStyleCnt="0"/>
      <dgm:spPr/>
    </dgm:pt>
    <dgm:pt modelId="{1A883D5C-BE8B-4D22-81AB-BC335FEE7EBB}" type="pres">
      <dgm:prSet presAssocID="{87F40B70-DFDE-4A4F-A527-9F82CF0888EF}" presName="composite2" presStyleCnt="0"/>
      <dgm:spPr/>
    </dgm:pt>
    <dgm:pt modelId="{5248A2C5-105B-4ED9-AD39-9C4DD4745342}" type="pres">
      <dgm:prSet presAssocID="{87F40B70-DFDE-4A4F-A527-9F82CF0888EF}" presName="background2" presStyleLbl="node2" presStyleIdx="1" presStyleCnt="2"/>
      <dgm:spPr/>
    </dgm:pt>
    <dgm:pt modelId="{7FEE3805-1A3C-4C06-B024-A30DA1EB8154}" type="pres">
      <dgm:prSet presAssocID="{87F40B70-DFDE-4A4F-A527-9F82CF0888EF}" presName="text2" presStyleLbl="fgAcc2" presStyleIdx="1" presStyleCnt="2">
        <dgm:presLayoutVars>
          <dgm:chPref val="3"/>
        </dgm:presLayoutVars>
      </dgm:prSet>
      <dgm:spPr/>
      <dgm:t>
        <a:bodyPr/>
        <a:lstStyle/>
        <a:p>
          <a:endParaRPr lang="tr-TR"/>
        </a:p>
      </dgm:t>
    </dgm:pt>
    <dgm:pt modelId="{24D25367-2348-4723-9E1B-A8959EA54314}" type="pres">
      <dgm:prSet presAssocID="{87F40B70-DFDE-4A4F-A527-9F82CF0888EF}" presName="hierChild3" presStyleCnt="0"/>
      <dgm:spPr/>
    </dgm:pt>
    <dgm:pt modelId="{0029E528-1323-448B-B808-C2987BF38448}" type="pres">
      <dgm:prSet presAssocID="{654AB694-3092-431D-BB24-34215DB684C3}" presName="Name17" presStyleLbl="parChTrans1D3" presStyleIdx="1" presStyleCnt="3"/>
      <dgm:spPr/>
    </dgm:pt>
    <dgm:pt modelId="{3501E705-7456-461C-86A2-4B83FDE9A289}" type="pres">
      <dgm:prSet presAssocID="{CD0DB82E-2552-4236-BBBD-2AAC2308C0FD}" presName="hierRoot3" presStyleCnt="0"/>
      <dgm:spPr/>
    </dgm:pt>
    <dgm:pt modelId="{43ED1A36-895E-4635-B7AC-8BE5792E1374}" type="pres">
      <dgm:prSet presAssocID="{CD0DB82E-2552-4236-BBBD-2AAC2308C0FD}" presName="composite3" presStyleCnt="0"/>
      <dgm:spPr/>
    </dgm:pt>
    <dgm:pt modelId="{058405E7-EEE2-4156-8131-1DA7C66F3C2C}" type="pres">
      <dgm:prSet presAssocID="{CD0DB82E-2552-4236-BBBD-2AAC2308C0FD}" presName="background3" presStyleLbl="node3" presStyleIdx="1" presStyleCnt="3"/>
      <dgm:spPr/>
    </dgm:pt>
    <dgm:pt modelId="{5D73A1B6-0185-4ECC-8ECD-974C7DC6E9C3}" type="pres">
      <dgm:prSet presAssocID="{CD0DB82E-2552-4236-BBBD-2AAC2308C0FD}" presName="text3" presStyleLbl="fgAcc3" presStyleIdx="1" presStyleCnt="3">
        <dgm:presLayoutVars>
          <dgm:chPref val="3"/>
        </dgm:presLayoutVars>
      </dgm:prSet>
      <dgm:spPr/>
      <dgm:t>
        <a:bodyPr/>
        <a:lstStyle/>
        <a:p>
          <a:endParaRPr lang="tr-TR"/>
        </a:p>
      </dgm:t>
    </dgm:pt>
    <dgm:pt modelId="{604470D2-BA73-4B9F-A1F2-4FD931265635}" type="pres">
      <dgm:prSet presAssocID="{CD0DB82E-2552-4236-BBBD-2AAC2308C0FD}" presName="hierChild4" presStyleCnt="0"/>
      <dgm:spPr/>
    </dgm:pt>
    <dgm:pt modelId="{FF0B0421-7726-43B6-BCA0-A04A61DF9D5F}" type="pres">
      <dgm:prSet presAssocID="{50BCE079-264F-428E-8947-7EC4B65C465C}" presName="Name17" presStyleLbl="parChTrans1D3" presStyleIdx="2" presStyleCnt="3"/>
      <dgm:spPr/>
    </dgm:pt>
    <dgm:pt modelId="{22EF1CE2-E339-45A4-98CE-B14BF3C54AD1}" type="pres">
      <dgm:prSet presAssocID="{8460A457-C568-4402-8F97-4933765B9096}" presName="hierRoot3" presStyleCnt="0"/>
      <dgm:spPr/>
    </dgm:pt>
    <dgm:pt modelId="{7AB09C64-8AFA-40A5-97CF-760D554CBE33}" type="pres">
      <dgm:prSet presAssocID="{8460A457-C568-4402-8F97-4933765B9096}" presName="composite3" presStyleCnt="0"/>
      <dgm:spPr/>
    </dgm:pt>
    <dgm:pt modelId="{421DC3CD-3882-4F09-8834-5555D7FFF8B3}" type="pres">
      <dgm:prSet presAssocID="{8460A457-C568-4402-8F97-4933765B9096}" presName="background3" presStyleLbl="node3" presStyleIdx="2" presStyleCnt="3"/>
      <dgm:spPr/>
    </dgm:pt>
    <dgm:pt modelId="{05908BBD-9588-46E5-90B0-CD482C3B6DC3}" type="pres">
      <dgm:prSet presAssocID="{8460A457-C568-4402-8F97-4933765B9096}" presName="text3" presStyleLbl="fgAcc3" presStyleIdx="2" presStyleCnt="3">
        <dgm:presLayoutVars>
          <dgm:chPref val="3"/>
        </dgm:presLayoutVars>
      </dgm:prSet>
      <dgm:spPr/>
      <dgm:t>
        <a:bodyPr/>
        <a:lstStyle/>
        <a:p>
          <a:endParaRPr lang="tr-TR"/>
        </a:p>
      </dgm:t>
    </dgm:pt>
    <dgm:pt modelId="{C4306BBA-6357-4685-8F7E-3A59733A5C4C}" type="pres">
      <dgm:prSet presAssocID="{8460A457-C568-4402-8F97-4933765B9096}" presName="hierChild4" presStyleCnt="0"/>
      <dgm:spPr/>
    </dgm:pt>
  </dgm:ptLst>
  <dgm:cxnLst>
    <dgm:cxn modelId="{A4E111E5-EC74-4186-B215-1D423CE6A88A}" type="presOf" srcId="{373B8EE3-A16E-4802-B7FA-0EEC695F960C}" destId="{9634F11B-2390-4A68-ABAE-680C32A3FD7A}" srcOrd="0" destOrd="0" presId="urn:microsoft.com/office/officeart/2005/8/layout/hierarchy1"/>
    <dgm:cxn modelId="{47C08AA6-F9B1-4E14-ABE2-7348B0A6BDF2}" type="presOf" srcId="{1AA8772A-49E4-459E-96A1-7C4B82A3D1B3}" destId="{E388F5BE-8F77-4084-B60C-85BABEC6B675}" srcOrd="0" destOrd="0" presId="urn:microsoft.com/office/officeart/2005/8/layout/hierarchy1"/>
    <dgm:cxn modelId="{A4DEBEBC-C410-446B-8A11-C114D06054EA}" type="presOf" srcId="{D826BBAE-187B-449C-BB33-739339B18DF3}" destId="{A9C02AB5-EFB2-4FFB-8A1F-6F2CB5D15389}" srcOrd="0" destOrd="0" presId="urn:microsoft.com/office/officeart/2005/8/layout/hierarchy1"/>
    <dgm:cxn modelId="{F7FF3712-C778-477A-9CB9-CB969648D602}" type="presOf" srcId="{1786CE51-F54A-4982-A69C-1782B199F5F9}" destId="{1068DC55-DFF9-4E18-86FF-4E160B6D207D}" srcOrd="0" destOrd="0" presId="urn:microsoft.com/office/officeart/2005/8/layout/hierarchy1"/>
    <dgm:cxn modelId="{48937824-325A-4223-AFF0-15704220555D}" srcId="{1AA8772A-49E4-459E-96A1-7C4B82A3D1B3}" destId="{4E68C97E-70B7-4118-B504-8A82B2785E2C}" srcOrd="0" destOrd="0" parTransId="{29E0CC43-F7D2-4C10-B5A8-9ACA8A4A3ABD}" sibTransId="{DEF79CEF-AA0F-4524-98BD-7791A308B738}"/>
    <dgm:cxn modelId="{661E58ED-26B6-4117-BEAF-E0A294A0C5CB}" type="presOf" srcId="{3E8BFDD6-AF5B-4B11-B5F8-ACA8AB1ABC7D}" destId="{DBB8CBC0-66FE-4D7A-B362-C3F9739159AC}" srcOrd="0" destOrd="0" presId="urn:microsoft.com/office/officeart/2005/8/layout/hierarchy1"/>
    <dgm:cxn modelId="{A8AE4735-1E2C-484E-AE73-21B208815E84}" type="presOf" srcId="{CD0DB82E-2552-4236-BBBD-2AAC2308C0FD}" destId="{5D73A1B6-0185-4ECC-8ECD-974C7DC6E9C3}" srcOrd="0" destOrd="0" presId="urn:microsoft.com/office/officeart/2005/8/layout/hierarchy1"/>
    <dgm:cxn modelId="{5F6C8E9D-7BFE-43A8-B4DA-F55C9086E302}" srcId="{4E68C97E-70B7-4118-B504-8A82B2785E2C}" destId="{D826BBAE-187B-449C-BB33-739339B18DF3}" srcOrd="0" destOrd="0" parTransId="{1786CE51-F54A-4982-A69C-1782B199F5F9}" sibTransId="{E1403675-985F-4CD7-982F-1D6C0E2EEF0C}"/>
    <dgm:cxn modelId="{04994B9F-F1FB-4A08-8864-7253D726F7D9}" srcId="{4E68C97E-70B7-4118-B504-8A82B2785E2C}" destId="{87F40B70-DFDE-4A4F-A527-9F82CF0888EF}" srcOrd="1" destOrd="0" parTransId="{A072F39C-687C-4661-ACCF-CBE6A86ACBF4}" sibTransId="{AF61B206-3B87-432E-8035-6D2F027E1832}"/>
    <dgm:cxn modelId="{726B46A8-081B-4B47-A68B-7E7A780D1A85}" srcId="{D826BBAE-187B-449C-BB33-739339B18DF3}" destId="{3E8BFDD6-AF5B-4B11-B5F8-ACA8AB1ABC7D}" srcOrd="0" destOrd="0" parTransId="{373B8EE3-A16E-4802-B7FA-0EEC695F960C}" sibTransId="{03A2616E-9D49-411D-9486-441259700E9D}"/>
    <dgm:cxn modelId="{51125C81-4735-4A5E-AAA3-4B448C6768FE}" srcId="{87F40B70-DFDE-4A4F-A527-9F82CF0888EF}" destId="{CD0DB82E-2552-4236-BBBD-2AAC2308C0FD}" srcOrd="0" destOrd="0" parTransId="{654AB694-3092-431D-BB24-34215DB684C3}" sibTransId="{50F57E5C-2ED1-4EC8-B3CC-93C57F5311BD}"/>
    <dgm:cxn modelId="{4ED00B15-E67D-4A93-B6A2-20F6D97CCDB9}" type="presOf" srcId="{4E68C97E-70B7-4118-B504-8A82B2785E2C}" destId="{435509F3-278C-4703-BF14-08B9B284056F}" srcOrd="0" destOrd="0" presId="urn:microsoft.com/office/officeart/2005/8/layout/hierarchy1"/>
    <dgm:cxn modelId="{38A23302-0E53-43CA-8879-5383C2CB9BDD}" type="presOf" srcId="{50BCE079-264F-428E-8947-7EC4B65C465C}" destId="{FF0B0421-7726-43B6-BCA0-A04A61DF9D5F}" srcOrd="0" destOrd="0" presId="urn:microsoft.com/office/officeart/2005/8/layout/hierarchy1"/>
    <dgm:cxn modelId="{B5D115DE-E5BF-4CEE-8B2A-D980E15AA6D2}" srcId="{87F40B70-DFDE-4A4F-A527-9F82CF0888EF}" destId="{8460A457-C568-4402-8F97-4933765B9096}" srcOrd="1" destOrd="0" parTransId="{50BCE079-264F-428E-8947-7EC4B65C465C}" sibTransId="{6C588D6E-86FE-4DC1-AA1D-13BA305A41ED}"/>
    <dgm:cxn modelId="{70B5F54D-2B36-4418-9C9A-F35F69DFE53A}" type="presOf" srcId="{8460A457-C568-4402-8F97-4933765B9096}" destId="{05908BBD-9588-46E5-90B0-CD482C3B6DC3}" srcOrd="0" destOrd="0" presId="urn:microsoft.com/office/officeart/2005/8/layout/hierarchy1"/>
    <dgm:cxn modelId="{D3DB0DEE-EEC0-49B2-A50F-9CA3AD623097}" type="presOf" srcId="{87F40B70-DFDE-4A4F-A527-9F82CF0888EF}" destId="{7FEE3805-1A3C-4C06-B024-A30DA1EB8154}" srcOrd="0" destOrd="0" presId="urn:microsoft.com/office/officeart/2005/8/layout/hierarchy1"/>
    <dgm:cxn modelId="{310AB03B-4300-4A79-BC5D-D780466D5F6C}" type="presOf" srcId="{654AB694-3092-431D-BB24-34215DB684C3}" destId="{0029E528-1323-448B-B808-C2987BF38448}" srcOrd="0" destOrd="0" presId="urn:microsoft.com/office/officeart/2005/8/layout/hierarchy1"/>
    <dgm:cxn modelId="{F774C160-37E3-411C-8445-D418EDB86635}" type="presOf" srcId="{A072F39C-687C-4661-ACCF-CBE6A86ACBF4}" destId="{2370746A-9281-490B-B42A-609B3AB27F1A}" srcOrd="0" destOrd="0" presId="urn:microsoft.com/office/officeart/2005/8/layout/hierarchy1"/>
    <dgm:cxn modelId="{849A41E5-A89D-4F2E-85D7-369AFEC9D0C5}" type="presParOf" srcId="{E388F5BE-8F77-4084-B60C-85BABEC6B675}" destId="{E5465038-B2D5-4BC4-B194-CB9A0FBA4BD3}" srcOrd="0" destOrd="0" presId="urn:microsoft.com/office/officeart/2005/8/layout/hierarchy1"/>
    <dgm:cxn modelId="{5479C481-71F8-4681-AD23-3B1B89E728CF}" type="presParOf" srcId="{E5465038-B2D5-4BC4-B194-CB9A0FBA4BD3}" destId="{B781A38C-3F6A-4090-8C41-E0C64170A54B}" srcOrd="0" destOrd="0" presId="urn:microsoft.com/office/officeart/2005/8/layout/hierarchy1"/>
    <dgm:cxn modelId="{3A5A059A-F060-4211-9866-18720FC2138C}" type="presParOf" srcId="{B781A38C-3F6A-4090-8C41-E0C64170A54B}" destId="{EFDFDB19-83B5-483C-B528-BBFFAE23EC55}" srcOrd="0" destOrd="0" presId="urn:microsoft.com/office/officeart/2005/8/layout/hierarchy1"/>
    <dgm:cxn modelId="{A5F907E2-B25D-44BC-A5D4-217F4F159461}" type="presParOf" srcId="{B781A38C-3F6A-4090-8C41-E0C64170A54B}" destId="{435509F3-278C-4703-BF14-08B9B284056F}" srcOrd="1" destOrd="0" presId="urn:microsoft.com/office/officeart/2005/8/layout/hierarchy1"/>
    <dgm:cxn modelId="{719B0E90-49AD-44BF-A32E-27567F8DCA92}" type="presParOf" srcId="{E5465038-B2D5-4BC4-B194-CB9A0FBA4BD3}" destId="{D26D21D6-9C06-4B8F-81F7-5EEB6D3EFC47}" srcOrd="1" destOrd="0" presId="urn:microsoft.com/office/officeart/2005/8/layout/hierarchy1"/>
    <dgm:cxn modelId="{69F59CE0-2917-4EAB-8B17-5E700A6F17EA}" type="presParOf" srcId="{D26D21D6-9C06-4B8F-81F7-5EEB6D3EFC47}" destId="{1068DC55-DFF9-4E18-86FF-4E160B6D207D}" srcOrd="0" destOrd="0" presId="urn:microsoft.com/office/officeart/2005/8/layout/hierarchy1"/>
    <dgm:cxn modelId="{7F5CDF3E-6AAC-4FB3-B1F7-D20008BF333D}" type="presParOf" srcId="{D26D21D6-9C06-4B8F-81F7-5EEB6D3EFC47}" destId="{533FA15A-2A89-45F1-8137-EC1BBAE2863B}" srcOrd="1" destOrd="0" presId="urn:microsoft.com/office/officeart/2005/8/layout/hierarchy1"/>
    <dgm:cxn modelId="{0CF6B31F-C1FC-4110-9E39-6F48A22B2035}" type="presParOf" srcId="{533FA15A-2A89-45F1-8137-EC1BBAE2863B}" destId="{583882BF-661C-4D52-BE87-AB3B5B8B48AE}" srcOrd="0" destOrd="0" presId="urn:microsoft.com/office/officeart/2005/8/layout/hierarchy1"/>
    <dgm:cxn modelId="{9DC3749A-911A-4432-BF5E-684F20E13070}" type="presParOf" srcId="{583882BF-661C-4D52-BE87-AB3B5B8B48AE}" destId="{5EE5867E-DD78-4E73-B7D9-9F3E9DCF9F64}" srcOrd="0" destOrd="0" presId="urn:microsoft.com/office/officeart/2005/8/layout/hierarchy1"/>
    <dgm:cxn modelId="{7EF31E3E-6332-4D66-9817-4283177C700E}" type="presParOf" srcId="{583882BF-661C-4D52-BE87-AB3B5B8B48AE}" destId="{A9C02AB5-EFB2-4FFB-8A1F-6F2CB5D15389}" srcOrd="1" destOrd="0" presId="urn:microsoft.com/office/officeart/2005/8/layout/hierarchy1"/>
    <dgm:cxn modelId="{FD469C8F-542B-40F7-BF76-E4CCCADAC775}" type="presParOf" srcId="{533FA15A-2A89-45F1-8137-EC1BBAE2863B}" destId="{C28475E1-A2C3-4012-AC74-B64A50D12181}" srcOrd="1" destOrd="0" presId="urn:microsoft.com/office/officeart/2005/8/layout/hierarchy1"/>
    <dgm:cxn modelId="{E95A0B71-D5B1-4F11-B7F2-5A041B947646}" type="presParOf" srcId="{C28475E1-A2C3-4012-AC74-B64A50D12181}" destId="{9634F11B-2390-4A68-ABAE-680C32A3FD7A}" srcOrd="0" destOrd="0" presId="urn:microsoft.com/office/officeart/2005/8/layout/hierarchy1"/>
    <dgm:cxn modelId="{B9E8B003-AB3D-4EEC-8807-446278F8330B}" type="presParOf" srcId="{C28475E1-A2C3-4012-AC74-B64A50D12181}" destId="{7CBF0EDB-2893-4850-BF66-35012280C77A}" srcOrd="1" destOrd="0" presId="urn:microsoft.com/office/officeart/2005/8/layout/hierarchy1"/>
    <dgm:cxn modelId="{EF222B86-9D7C-43F3-9557-C4AD2E769159}" type="presParOf" srcId="{7CBF0EDB-2893-4850-BF66-35012280C77A}" destId="{FC78B9F2-15DF-4184-80BC-87981D3B9919}" srcOrd="0" destOrd="0" presId="urn:microsoft.com/office/officeart/2005/8/layout/hierarchy1"/>
    <dgm:cxn modelId="{0251A828-9928-4F29-9F8D-F6B9FAC66F14}" type="presParOf" srcId="{FC78B9F2-15DF-4184-80BC-87981D3B9919}" destId="{33B8B384-154B-48DE-9E75-1027485E40A9}" srcOrd="0" destOrd="0" presId="urn:microsoft.com/office/officeart/2005/8/layout/hierarchy1"/>
    <dgm:cxn modelId="{47E32DD1-1ECC-41A9-B0D4-6A5715B22F54}" type="presParOf" srcId="{FC78B9F2-15DF-4184-80BC-87981D3B9919}" destId="{DBB8CBC0-66FE-4D7A-B362-C3F9739159AC}" srcOrd="1" destOrd="0" presId="urn:microsoft.com/office/officeart/2005/8/layout/hierarchy1"/>
    <dgm:cxn modelId="{EB3968EC-A44F-4D48-97BB-8FBFA4DE3ECC}" type="presParOf" srcId="{7CBF0EDB-2893-4850-BF66-35012280C77A}" destId="{D8CDAE24-B077-4253-8260-00D95C7B5967}" srcOrd="1" destOrd="0" presId="urn:microsoft.com/office/officeart/2005/8/layout/hierarchy1"/>
    <dgm:cxn modelId="{D52C8D7A-75C2-4DB8-A8C3-BB9153CE8AB0}" type="presParOf" srcId="{D26D21D6-9C06-4B8F-81F7-5EEB6D3EFC47}" destId="{2370746A-9281-490B-B42A-609B3AB27F1A}" srcOrd="2" destOrd="0" presId="urn:microsoft.com/office/officeart/2005/8/layout/hierarchy1"/>
    <dgm:cxn modelId="{8568811F-ADF4-4D83-9553-911CCD373D15}" type="presParOf" srcId="{D26D21D6-9C06-4B8F-81F7-5EEB6D3EFC47}" destId="{A88889E0-1DF4-43AB-B90F-C309A3D90EC9}" srcOrd="3" destOrd="0" presId="urn:microsoft.com/office/officeart/2005/8/layout/hierarchy1"/>
    <dgm:cxn modelId="{AFD50CB9-EC6A-4297-9804-8437C6EA9A28}" type="presParOf" srcId="{A88889E0-1DF4-43AB-B90F-C309A3D90EC9}" destId="{1A883D5C-BE8B-4D22-81AB-BC335FEE7EBB}" srcOrd="0" destOrd="0" presId="urn:microsoft.com/office/officeart/2005/8/layout/hierarchy1"/>
    <dgm:cxn modelId="{F45BD9F6-4255-43D3-8856-848D1BDD8B35}" type="presParOf" srcId="{1A883D5C-BE8B-4D22-81AB-BC335FEE7EBB}" destId="{5248A2C5-105B-4ED9-AD39-9C4DD4745342}" srcOrd="0" destOrd="0" presId="urn:microsoft.com/office/officeart/2005/8/layout/hierarchy1"/>
    <dgm:cxn modelId="{7D282C11-02FC-4377-861E-E4F17A70B1E4}" type="presParOf" srcId="{1A883D5C-BE8B-4D22-81AB-BC335FEE7EBB}" destId="{7FEE3805-1A3C-4C06-B024-A30DA1EB8154}" srcOrd="1" destOrd="0" presId="urn:microsoft.com/office/officeart/2005/8/layout/hierarchy1"/>
    <dgm:cxn modelId="{BDAA3FB5-7D2E-425C-9F29-7FFD5B41CBDA}" type="presParOf" srcId="{A88889E0-1DF4-43AB-B90F-C309A3D90EC9}" destId="{24D25367-2348-4723-9E1B-A8959EA54314}" srcOrd="1" destOrd="0" presId="urn:microsoft.com/office/officeart/2005/8/layout/hierarchy1"/>
    <dgm:cxn modelId="{172F3FC7-B988-4104-BEFF-604503B2547E}" type="presParOf" srcId="{24D25367-2348-4723-9E1B-A8959EA54314}" destId="{0029E528-1323-448B-B808-C2987BF38448}" srcOrd="0" destOrd="0" presId="urn:microsoft.com/office/officeart/2005/8/layout/hierarchy1"/>
    <dgm:cxn modelId="{04E58113-C8D3-4479-A550-320DA79FEE05}" type="presParOf" srcId="{24D25367-2348-4723-9E1B-A8959EA54314}" destId="{3501E705-7456-461C-86A2-4B83FDE9A289}" srcOrd="1" destOrd="0" presId="urn:microsoft.com/office/officeart/2005/8/layout/hierarchy1"/>
    <dgm:cxn modelId="{F99EDFE4-DAC8-4AC4-ADC5-4DD646039A42}" type="presParOf" srcId="{3501E705-7456-461C-86A2-4B83FDE9A289}" destId="{43ED1A36-895E-4635-B7AC-8BE5792E1374}" srcOrd="0" destOrd="0" presId="urn:microsoft.com/office/officeart/2005/8/layout/hierarchy1"/>
    <dgm:cxn modelId="{2DA3058A-A111-42A0-8A29-05D25B810425}" type="presParOf" srcId="{43ED1A36-895E-4635-B7AC-8BE5792E1374}" destId="{058405E7-EEE2-4156-8131-1DA7C66F3C2C}" srcOrd="0" destOrd="0" presId="urn:microsoft.com/office/officeart/2005/8/layout/hierarchy1"/>
    <dgm:cxn modelId="{FAFD4B8B-978D-47CA-9A15-D578D5A49B06}" type="presParOf" srcId="{43ED1A36-895E-4635-B7AC-8BE5792E1374}" destId="{5D73A1B6-0185-4ECC-8ECD-974C7DC6E9C3}" srcOrd="1" destOrd="0" presId="urn:microsoft.com/office/officeart/2005/8/layout/hierarchy1"/>
    <dgm:cxn modelId="{64BE2DC2-387F-4326-AD64-46727FF6BD87}" type="presParOf" srcId="{3501E705-7456-461C-86A2-4B83FDE9A289}" destId="{604470D2-BA73-4B9F-A1F2-4FD931265635}" srcOrd="1" destOrd="0" presId="urn:microsoft.com/office/officeart/2005/8/layout/hierarchy1"/>
    <dgm:cxn modelId="{DEC89F16-53DC-4D5E-99D9-242D3C81BB9C}" type="presParOf" srcId="{24D25367-2348-4723-9E1B-A8959EA54314}" destId="{FF0B0421-7726-43B6-BCA0-A04A61DF9D5F}" srcOrd="2" destOrd="0" presId="urn:microsoft.com/office/officeart/2005/8/layout/hierarchy1"/>
    <dgm:cxn modelId="{D37BC07E-042F-4F8F-8CC0-6D54DB0892F2}" type="presParOf" srcId="{24D25367-2348-4723-9E1B-A8959EA54314}" destId="{22EF1CE2-E339-45A4-98CE-B14BF3C54AD1}" srcOrd="3" destOrd="0" presId="urn:microsoft.com/office/officeart/2005/8/layout/hierarchy1"/>
    <dgm:cxn modelId="{170535BE-C02D-446F-82A9-4548DCBDB20B}" type="presParOf" srcId="{22EF1CE2-E339-45A4-98CE-B14BF3C54AD1}" destId="{7AB09C64-8AFA-40A5-97CF-760D554CBE33}" srcOrd="0" destOrd="0" presId="urn:microsoft.com/office/officeart/2005/8/layout/hierarchy1"/>
    <dgm:cxn modelId="{27BC03F2-C2DF-4328-A111-C0580F0B8B97}" type="presParOf" srcId="{7AB09C64-8AFA-40A5-97CF-760D554CBE33}" destId="{421DC3CD-3882-4F09-8834-5555D7FFF8B3}" srcOrd="0" destOrd="0" presId="urn:microsoft.com/office/officeart/2005/8/layout/hierarchy1"/>
    <dgm:cxn modelId="{BC061382-BEA8-4C4D-BAEA-22DDD49E0582}" type="presParOf" srcId="{7AB09C64-8AFA-40A5-97CF-760D554CBE33}" destId="{05908BBD-9588-46E5-90B0-CD482C3B6DC3}" srcOrd="1" destOrd="0" presId="urn:microsoft.com/office/officeart/2005/8/layout/hierarchy1"/>
    <dgm:cxn modelId="{134A2186-E559-429B-ADB7-6CE332C0E19D}" type="presParOf" srcId="{22EF1CE2-E339-45A4-98CE-B14BF3C54AD1}" destId="{C4306BBA-6357-4685-8F7E-3A59733A5C4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0B0421-7726-43B6-BCA0-A04A61DF9D5F}">
      <dsp:nvSpPr>
        <dsp:cNvPr id="0" name=""/>
        <dsp:cNvSpPr/>
      </dsp:nvSpPr>
      <dsp:spPr>
        <a:xfrm>
          <a:off x="5055096" y="2642769"/>
          <a:ext cx="1034325" cy="492245"/>
        </a:xfrm>
        <a:custGeom>
          <a:avLst/>
          <a:gdLst/>
          <a:ahLst/>
          <a:cxnLst/>
          <a:rect l="0" t="0" r="0" b="0"/>
          <a:pathLst>
            <a:path>
              <a:moveTo>
                <a:pt x="0" y="0"/>
              </a:moveTo>
              <a:lnTo>
                <a:pt x="0" y="335450"/>
              </a:lnTo>
              <a:lnTo>
                <a:pt x="1034325" y="335450"/>
              </a:lnTo>
              <a:lnTo>
                <a:pt x="1034325" y="49224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29E528-1323-448B-B808-C2987BF38448}">
      <dsp:nvSpPr>
        <dsp:cNvPr id="0" name=""/>
        <dsp:cNvSpPr/>
      </dsp:nvSpPr>
      <dsp:spPr>
        <a:xfrm>
          <a:off x="4020770" y="2642769"/>
          <a:ext cx="1034325" cy="492245"/>
        </a:xfrm>
        <a:custGeom>
          <a:avLst/>
          <a:gdLst/>
          <a:ahLst/>
          <a:cxnLst/>
          <a:rect l="0" t="0" r="0" b="0"/>
          <a:pathLst>
            <a:path>
              <a:moveTo>
                <a:pt x="1034325" y="0"/>
              </a:moveTo>
              <a:lnTo>
                <a:pt x="1034325" y="335450"/>
              </a:lnTo>
              <a:lnTo>
                <a:pt x="0" y="335450"/>
              </a:lnTo>
              <a:lnTo>
                <a:pt x="0" y="49224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70746A-9281-490B-B42A-609B3AB27F1A}">
      <dsp:nvSpPr>
        <dsp:cNvPr id="0" name=""/>
        <dsp:cNvSpPr/>
      </dsp:nvSpPr>
      <dsp:spPr>
        <a:xfrm>
          <a:off x="3503607" y="1075766"/>
          <a:ext cx="1551488" cy="492245"/>
        </a:xfrm>
        <a:custGeom>
          <a:avLst/>
          <a:gdLst/>
          <a:ahLst/>
          <a:cxnLst/>
          <a:rect l="0" t="0" r="0" b="0"/>
          <a:pathLst>
            <a:path>
              <a:moveTo>
                <a:pt x="0" y="0"/>
              </a:moveTo>
              <a:lnTo>
                <a:pt x="0" y="335450"/>
              </a:lnTo>
              <a:lnTo>
                <a:pt x="1551488" y="335450"/>
              </a:lnTo>
              <a:lnTo>
                <a:pt x="1551488" y="4922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34F11B-2390-4A68-ABAE-680C32A3FD7A}">
      <dsp:nvSpPr>
        <dsp:cNvPr id="0" name=""/>
        <dsp:cNvSpPr/>
      </dsp:nvSpPr>
      <dsp:spPr>
        <a:xfrm>
          <a:off x="1906398" y="2642769"/>
          <a:ext cx="91440" cy="492245"/>
        </a:xfrm>
        <a:custGeom>
          <a:avLst/>
          <a:gdLst/>
          <a:ahLst/>
          <a:cxnLst/>
          <a:rect l="0" t="0" r="0" b="0"/>
          <a:pathLst>
            <a:path>
              <a:moveTo>
                <a:pt x="45720" y="0"/>
              </a:moveTo>
              <a:lnTo>
                <a:pt x="45720" y="49224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68DC55-DFF9-4E18-86FF-4E160B6D207D}">
      <dsp:nvSpPr>
        <dsp:cNvPr id="0" name=""/>
        <dsp:cNvSpPr/>
      </dsp:nvSpPr>
      <dsp:spPr>
        <a:xfrm>
          <a:off x="1952118" y="1075766"/>
          <a:ext cx="1551488" cy="492245"/>
        </a:xfrm>
        <a:custGeom>
          <a:avLst/>
          <a:gdLst/>
          <a:ahLst/>
          <a:cxnLst/>
          <a:rect l="0" t="0" r="0" b="0"/>
          <a:pathLst>
            <a:path>
              <a:moveTo>
                <a:pt x="1551488" y="0"/>
              </a:moveTo>
              <a:lnTo>
                <a:pt x="1551488" y="335450"/>
              </a:lnTo>
              <a:lnTo>
                <a:pt x="0" y="335450"/>
              </a:lnTo>
              <a:lnTo>
                <a:pt x="0" y="4922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DFDB19-83B5-483C-B528-BBFFAE23EC55}">
      <dsp:nvSpPr>
        <dsp:cNvPr id="0" name=""/>
        <dsp:cNvSpPr/>
      </dsp:nvSpPr>
      <dsp:spPr>
        <a:xfrm>
          <a:off x="2657341" y="1007"/>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5509F3-278C-4703-BF14-08B9B284056F}">
      <dsp:nvSpPr>
        <dsp:cNvPr id="0" name=""/>
        <dsp:cNvSpPr/>
      </dsp:nvSpPr>
      <dsp:spPr>
        <a:xfrm>
          <a:off x="2845400" y="179663"/>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Kamu diplomasisi</a:t>
          </a:r>
          <a:endParaRPr lang="tr-TR" sz="1900" kern="1200" dirty="0"/>
        </a:p>
      </dsp:txBody>
      <dsp:txXfrm>
        <a:off x="2876879" y="211142"/>
        <a:ext cx="1629574" cy="1011800"/>
      </dsp:txXfrm>
    </dsp:sp>
    <dsp:sp modelId="{5EE5867E-DD78-4E73-B7D9-9F3E9DCF9F64}">
      <dsp:nvSpPr>
        <dsp:cNvPr id="0" name=""/>
        <dsp:cNvSpPr/>
      </dsp:nvSpPr>
      <dsp:spPr>
        <a:xfrm>
          <a:off x="1105852" y="1568011"/>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C02AB5-EFB2-4FFB-8A1F-6F2CB5D15389}">
      <dsp:nvSpPr>
        <dsp:cNvPr id="0" name=""/>
        <dsp:cNvSpPr/>
      </dsp:nvSpPr>
      <dsp:spPr>
        <a:xfrm>
          <a:off x="1293911" y="1746667"/>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Katı yaklaşım</a:t>
          </a:r>
          <a:endParaRPr lang="tr-TR" sz="1900" kern="1200" dirty="0"/>
        </a:p>
      </dsp:txBody>
      <dsp:txXfrm>
        <a:off x="1325390" y="1778146"/>
        <a:ext cx="1629574" cy="1011800"/>
      </dsp:txXfrm>
    </dsp:sp>
    <dsp:sp modelId="{33B8B384-154B-48DE-9E75-1027485E40A9}">
      <dsp:nvSpPr>
        <dsp:cNvPr id="0" name=""/>
        <dsp:cNvSpPr/>
      </dsp:nvSpPr>
      <dsp:spPr>
        <a:xfrm>
          <a:off x="1105852" y="3135014"/>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B8CBC0-66FE-4D7A-B362-C3F9739159AC}">
      <dsp:nvSpPr>
        <dsp:cNvPr id="0" name=""/>
        <dsp:cNvSpPr/>
      </dsp:nvSpPr>
      <dsp:spPr>
        <a:xfrm>
          <a:off x="1293911" y="3313670"/>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Siyasal bilgilendirme</a:t>
          </a:r>
          <a:endParaRPr lang="tr-TR" sz="1900" kern="1200" dirty="0"/>
        </a:p>
      </dsp:txBody>
      <dsp:txXfrm>
        <a:off x="1325390" y="3345149"/>
        <a:ext cx="1629574" cy="1011800"/>
      </dsp:txXfrm>
    </dsp:sp>
    <dsp:sp modelId="{5248A2C5-105B-4ED9-AD39-9C4DD4745342}">
      <dsp:nvSpPr>
        <dsp:cNvPr id="0" name=""/>
        <dsp:cNvSpPr/>
      </dsp:nvSpPr>
      <dsp:spPr>
        <a:xfrm>
          <a:off x="4208829" y="1568011"/>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EE3805-1A3C-4C06-B024-A30DA1EB8154}">
      <dsp:nvSpPr>
        <dsp:cNvPr id="0" name=""/>
        <dsp:cNvSpPr/>
      </dsp:nvSpPr>
      <dsp:spPr>
        <a:xfrm>
          <a:off x="4396888" y="1746667"/>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Esnek Yaklaşım</a:t>
          </a:r>
          <a:endParaRPr lang="tr-TR" sz="1900" kern="1200" dirty="0"/>
        </a:p>
      </dsp:txBody>
      <dsp:txXfrm>
        <a:off x="4428367" y="1778146"/>
        <a:ext cx="1629574" cy="1011800"/>
      </dsp:txXfrm>
    </dsp:sp>
    <dsp:sp modelId="{058405E7-EEE2-4156-8131-1DA7C66F3C2C}">
      <dsp:nvSpPr>
        <dsp:cNvPr id="0" name=""/>
        <dsp:cNvSpPr/>
      </dsp:nvSpPr>
      <dsp:spPr>
        <a:xfrm>
          <a:off x="3174503" y="3135014"/>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73A1B6-0185-4ECC-8ECD-974C7DC6E9C3}">
      <dsp:nvSpPr>
        <dsp:cNvPr id="0" name=""/>
        <dsp:cNvSpPr/>
      </dsp:nvSpPr>
      <dsp:spPr>
        <a:xfrm>
          <a:off x="3362563" y="3313670"/>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Kültürel İletişim</a:t>
          </a:r>
          <a:endParaRPr lang="tr-TR" sz="1900" kern="1200" dirty="0"/>
        </a:p>
      </dsp:txBody>
      <dsp:txXfrm>
        <a:off x="3394042" y="3345149"/>
        <a:ext cx="1629574" cy="1011800"/>
      </dsp:txXfrm>
    </dsp:sp>
    <dsp:sp modelId="{421DC3CD-3882-4F09-8834-5555D7FFF8B3}">
      <dsp:nvSpPr>
        <dsp:cNvPr id="0" name=""/>
        <dsp:cNvSpPr/>
      </dsp:nvSpPr>
      <dsp:spPr>
        <a:xfrm>
          <a:off x="5243155" y="3135014"/>
          <a:ext cx="1692532" cy="1074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908BBD-9588-46E5-90B0-CD482C3B6DC3}">
      <dsp:nvSpPr>
        <dsp:cNvPr id="0" name=""/>
        <dsp:cNvSpPr/>
      </dsp:nvSpPr>
      <dsp:spPr>
        <a:xfrm>
          <a:off x="5431214" y="3313670"/>
          <a:ext cx="1692532" cy="10747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smtClean="0"/>
            <a:t>Kültürel Diplomasi</a:t>
          </a:r>
          <a:endParaRPr lang="tr-TR" sz="1900" kern="1200" dirty="0"/>
        </a:p>
      </dsp:txBody>
      <dsp:txXfrm>
        <a:off x="5462693" y="3345149"/>
        <a:ext cx="1629574" cy="10118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3C66D3-9209-4EA0-9995-8CAE7DE64EF8}" type="datetimeFigureOut">
              <a:rPr lang="tr-TR" smtClean="0"/>
              <a:t>28.11.2014</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3F0BD7-7722-431D-8186-8AF6C64849E2}" type="slidenum">
              <a:rPr lang="tr-TR" smtClean="0"/>
              <a:t>‹#›</a:t>
            </a:fld>
            <a:endParaRPr lang="tr-TR"/>
          </a:p>
        </p:txBody>
      </p:sp>
    </p:spTree>
    <p:extLst>
      <p:ext uri="{BB962C8B-B14F-4D97-AF65-F5344CB8AC3E}">
        <p14:creationId xmlns:p14="http://schemas.microsoft.com/office/powerpoint/2010/main" val="799018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49C03-0CCA-4DBF-989D-E48D69F772B9}" type="datetimeFigureOut">
              <a:rPr lang="tr-TR" smtClean="0"/>
              <a:t>28.11.2014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397CD-286E-4BF6-9287-16E00AF4AEEE}" type="slidenum">
              <a:rPr lang="tr-TR" smtClean="0"/>
              <a:t>‹#›</a:t>
            </a:fld>
            <a:endParaRPr lang="tr-TR"/>
          </a:p>
        </p:txBody>
      </p:sp>
    </p:spTree>
    <p:extLst>
      <p:ext uri="{BB962C8B-B14F-4D97-AF65-F5344CB8AC3E}">
        <p14:creationId xmlns:p14="http://schemas.microsoft.com/office/powerpoint/2010/main" val="15880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0D2E863-89AF-4422-AB26-B330DB603F7E}" type="datetime1">
              <a:rPr lang="tr-TR" smtClean="0"/>
              <a:t>28.11.2014</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5DBEE46B-081C-46ED-8B65-9B7BA9DA2C6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EDB0CBC-E833-4586-8A16-08AD48692BB7}" type="datetime1">
              <a:rPr lang="tr-TR" smtClean="0"/>
              <a:t>28.11.2014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93DC448-EC7D-4084-A426-55F22E2E2B33}" type="datetime1">
              <a:rPr lang="tr-TR" smtClean="0"/>
              <a:t>28.11.2014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F521088-0EBE-4637-9A37-716BE465BF28}" type="datetime1">
              <a:rPr lang="tr-TR" smtClean="0"/>
              <a:t>28.11.2014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8A298BA-C777-4141-95EE-C6878A13C8ED}" type="datetime1">
              <a:rPr lang="tr-TR" smtClean="0"/>
              <a:t>28.11.2014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DBEE46B-081C-46ED-8B65-9B7BA9DA2C6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8D802E3-0A32-4115-83AF-F4F15A9A194A}" type="datetime1">
              <a:rPr lang="tr-TR" smtClean="0"/>
              <a:t>28.11.2014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E65AD083-8F26-4CF7-8C4F-1340BB4B18EF}" type="datetime1">
              <a:rPr lang="tr-TR" smtClean="0"/>
              <a:t>28.11.2014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36D4122E-7F0A-42E0-922E-E802B153CBB9}" type="datetime1">
              <a:rPr lang="tr-TR" smtClean="0"/>
              <a:t>28.11.2014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E4D39-CE44-4F48-AB79-A65754D22B22}" type="datetime1">
              <a:rPr lang="tr-TR" smtClean="0"/>
              <a:t>28.11.2014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47B26D7-1226-4DDC-85F7-054E1FC3F698}" type="datetime1">
              <a:rPr lang="tr-TR" smtClean="0"/>
              <a:t>28.11.2014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DBEE46B-081C-46ED-8B65-9B7BA9DA2C6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21D96937-DBD8-4BD2-904A-C161EB542810}" type="datetime1">
              <a:rPr lang="tr-TR" smtClean="0"/>
              <a:t>28.11.2014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5DBEE46B-081C-46ED-8B65-9B7BA9DA2C6A}"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E7125E-1223-4A40-94E7-A9A4382D3346}" type="datetime1">
              <a:rPr lang="tr-TR" smtClean="0"/>
              <a:t>28.11.2014</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DBEE46B-081C-46ED-8B65-9B7BA9DA2C6A}"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Kamu diplomasisi: </a:t>
            </a:r>
            <a:br>
              <a:rPr lang="tr-TR" dirty="0" smtClean="0"/>
            </a:br>
            <a:r>
              <a:rPr lang="tr-TR" dirty="0" smtClean="0"/>
              <a:t>Kuramlar, yaklaşımlar</a:t>
            </a:r>
            <a:endParaRPr lang="tr-TR" dirty="0"/>
          </a:p>
        </p:txBody>
      </p:sp>
      <p:sp>
        <p:nvSpPr>
          <p:cNvPr id="3" name="Alt Başlık 2"/>
          <p:cNvSpPr>
            <a:spLocks noGrp="1"/>
          </p:cNvSpPr>
          <p:nvPr>
            <p:ph type="subTitle" idx="1"/>
          </p:nvPr>
        </p:nvSpPr>
        <p:spPr/>
        <p:txBody>
          <a:bodyPr/>
          <a:lstStyle/>
          <a:p>
            <a:r>
              <a:rPr lang="tr-TR" smtClean="0"/>
              <a:t>Doç</a:t>
            </a:r>
            <a:r>
              <a:rPr lang="tr-TR" dirty="0" smtClean="0"/>
              <a:t>. Dr. Aslı Yağmurlu</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a:t>
            </a:fld>
            <a:endParaRPr lang="tr-TR"/>
          </a:p>
        </p:txBody>
      </p:sp>
    </p:spTree>
    <p:extLst>
      <p:ext uri="{BB962C8B-B14F-4D97-AF65-F5344CB8AC3E}">
        <p14:creationId xmlns:p14="http://schemas.microsoft.com/office/powerpoint/2010/main" val="955325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Yumuşak güç</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Yeni kamu diplomasisi veya 21. yy kamu diplomasisi olarak adlandırılabilecek bu yaklaşım, Joseph </a:t>
            </a:r>
            <a:r>
              <a:rPr lang="tr-TR" dirty="0" err="1" smtClean="0"/>
              <a:t>Nye’in</a:t>
            </a:r>
            <a:r>
              <a:rPr lang="tr-TR" dirty="0" smtClean="0"/>
              <a:t> ‘yumuşak güç’ olarak adlandırdığı olguyla yakın ilişkilidir.</a:t>
            </a:r>
          </a:p>
          <a:p>
            <a:r>
              <a:rPr lang="tr-TR" dirty="0" smtClean="0"/>
              <a:t>Uluslararası ilişkilerde güç kavramıyla kamu diplomasisi uygulamaları arasında yakın bir ilişki bulunmaktadır. Geleneksel olarak uluslararası ilişkilerde, güç kavramı, askeri ve güvenlik konularıyla ilgilidir (Aydın, 1996: 83).</a:t>
            </a:r>
          </a:p>
          <a:p>
            <a:r>
              <a:rPr lang="tr-TR" dirty="0" err="1" smtClean="0"/>
              <a:t>Nye</a:t>
            </a:r>
            <a:r>
              <a:rPr lang="tr-TR" dirty="0" smtClean="0"/>
              <a:t> (2005: 15) tarafından geliştirilen yumuşak güç kavramı, “askeri güç tehdidi ya da ekonomik yaptırımları kullanarak diğerlerini değiştirmeye zorlamak değil, dünya siyasetinde gündemi oluşturmak ve onları kendine çekmek” şeklinde açıklanmaktadır.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10</a:t>
            </a:fld>
            <a:endParaRPr lang="tr-TR"/>
          </a:p>
        </p:txBody>
      </p:sp>
    </p:spTree>
    <p:extLst>
      <p:ext uri="{BB962C8B-B14F-4D97-AF65-F5344CB8AC3E}">
        <p14:creationId xmlns:p14="http://schemas.microsoft.com/office/powerpoint/2010/main" val="1644901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Yeni kamu diplomasisi</a:t>
            </a:r>
            <a:endParaRPr lang="tr-TR" dirty="0"/>
          </a:p>
        </p:txBody>
      </p:sp>
      <p:sp>
        <p:nvSpPr>
          <p:cNvPr id="3" name="İçerik Yer Tutucusu 2"/>
          <p:cNvSpPr>
            <a:spLocks noGrp="1"/>
          </p:cNvSpPr>
          <p:nvPr>
            <p:ph idx="1"/>
          </p:nvPr>
        </p:nvSpPr>
        <p:spPr/>
        <p:txBody>
          <a:bodyPr>
            <a:normAutofit/>
          </a:bodyPr>
          <a:lstStyle/>
          <a:p>
            <a:r>
              <a:rPr lang="tr-TR" dirty="0" smtClean="0"/>
              <a:t>Kamu diplomasisi yumuşak gücün bir aracı olarak görülmektedir. Kamu diplomasisi devletin dış kamulara yönelik gerçekleştirdiği bilgilendirme çabalarını içermektedir. Diplomasinin eksikliklerini tamamladığı, ulaşamadığı kişilere ulaştığı söylenebilir (</a:t>
            </a:r>
            <a:r>
              <a:rPr lang="tr-TR" dirty="0" err="1" smtClean="0"/>
              <a:t>Gonesh</a:t>
            </a:r>
            <a:r>
              <a:rPr lang="tr-TR" dirty="0" smtClean="0"/>
              <a:t> ve </a:t>
            </a:r>
            <a:r>
              <a:rPr lang="tr-TR" dirty="0" err="1" smtClean="0"/>
              <a:t>Melissen</a:t>
            </a:r>
            <a:r>
              <a:rPr lang="tr-TR" dirty="0" smtClean="0"/>
              <a:t>, 2005: 5). </a:t>
            </a:r>
          </a:p>
          <a:p>
            <a:r>
              <a:rPr lang="tr-TR" dirty="0" smtClean="0"/>
              <a:t>Temel amacının, “karşılıklı anlayış yoluyla ülkelerin imajını ve saygınlığını geliştirmek” olduğu ifade edilebilir (</a:t>
            </a:r>
            <a:r>
              <a:rPr lang="tr-TR" dirty="0" err="1" smtClean="0"/>
              <a:t>Simonin</a:t>
            </a:r>
            <a:r>
              <a:rPr lang="tr-TR" dirty="0" smtClean="0"/>
              <a:t>, 2008: 24). </a:t>
            </a:r>
          </a:p>
        </p:txBody>
      </p:sp>
      <p:sp>
        <p:nvSpPr>
          <p:cNvPr id="4" name="Slayt Numarası Yer Tutucusu 3"/>
          <p:cNvSpPr>
            <a:spLocks noGrp="1"/>
          </p:cNvSpPr>
          <p:nvPr>
            <p:ph type="sldNum" sz="quarter" idx="12"/>
          </p:nvPr>
        </p:nvSpPr>
        <p:spPr/>
        <p:txBody>
          <a:bodyPr/>
          <a:lstStyle/>
          <a:p>
            <a:fld id="{5DBEE46B-081C-46ED-8B65-9B7BA9DA2C6A}" type="slidenum">
              <a:rPr lang="tr-TR" smtClean="0"/>
              <a:t>11</a:t>
            </a:fld>
            <a:endParaRPr lang="tr-TR"/>
          </a:p>
        </p:txBody>
      </p:sp>
    </p:spTree>
    <p:extLst>
      <p:ext uri="{BB962C8B-B14F-4D97-AF65-F5344CB8AC3E}">
        <p14:creationId xmlns:p14="http://schemas.microsoft.com/office/powerpoint/2010/main" val="1286339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yaklaşım kamu diplomasisinde iki yönlü iletişime dayalı bir bakış açısının ürünüdür. İki yönlü iletişim, halkla ilişkilerin simetrik modellerini referans alır ve karşılıklı anlayışı geliştirmeye yönelik çabaları içerir. Bu tür kamu diplomasisi faaliyetlerinde karşılıklı yarar söz konusudur ve her iki taraf için geçerli politika değişimleri, dönüşümleri amaçlanır. </a:t>
            </a:r>
          </a:p>
          <a:p>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12</a:t>
            </a:fld>
            <a:endParaRPr lang="tr-TR"/>
          </a:p>
        </p:txBody>
      </p:sp>
    </p:spTree>
    <p:extLst>
      <p:ext uri="{BB962C8B-B14F-4D97-AF65-F5344CB8AC3E}">
        <p14:creationId xmlns:p14="http://schemas.microsoft.com/office/powerpoint/2010/main" val="1371513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852704"/>
          </a:xfrm>
        </p:spPr>
        <p:txBody>
          <a:bodyPr/>
          <a:lstStyle/>
          <a:p>
            <a:r>
              <a:rPr lang="tr-TR" dirty="0" smtClean="0"/>
              <a:t>Geleneksel-Yeni KD</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12957205"/>
              </p:ext>
            </p:extLst>
          </p:nvPr>
        </p:nvGraphicFramePr>
        <p:xfrm>
          <a:off x="1043608" y="1628800"/>
          <a:ext cx="7272808" cy="4608511"/>
        </p:xfrm>
        <a:graphic>
          <a:graphicData uri="http://schemas.openxmlformats.org/drawingml/2006/table">
            <a:tbl>
              <a:tblPr firstRow="1" firstCol="1" lastCol="1" bandRow="1">
                <a:tableStyleId>{5C22544A-7EE6-4342-B048-85BDC9FD1C3A}</a:tableStyleId>
              </a:tblPr>
              <a:tblGrid>
                <a:gridCol w="1705166"/>
                <a:gridCol w="2613465"/>
                <a:gridCol w="2954177"/>
              </a:tblGrid>
              <a:tr h="526837">
                <a:tc>
                  <a:txBody>
                    <a:bodyPr/>
                    <a:lstStyle/>
                    <a:p>
                      <a:pPr>
                        <a:spcAft>
                          <a:spcPts val="0"/>
                        </a:spcAft>
                      </a:pPr>
                      <a:r>
                        <a:rPr lang="tr-TR" sz="1000">
                          <a:effectLst/>
                        </a:rPr>
                        <a:t> </a:t>
                      </a:r>
                      <a:endParaRPr lang="tr-TR" sz="1200">
                        <a:effectLst/>
                        <a:latin typeface="Times New Roman"/>
                        <a:ea typeface="SimSun"/>
                      </a:endParaRPr>
                    </a:p>
                  </a:txBody>
                  <a:tcPr marL="68580" marR="68580" marT="0" marB="0"/>
                </a:tc>
                <a:tc>
                  <a:txBody>
                    <a:bodyPr/>
                    <a:lstStyle/>
                    <a:p>
                      <a:pPr>
                        <a:spcAft>
                          <a:spcPts val="0"/>
                        </a:spcAft>
                      </a:pPr>
                      <a:r>
                        <a:rPr lang="tr-TR" sz="1000">
                          <a:effectLst/>
                        </a:rPr>
                        <a:t>Geleneksel Kamu Diplomasisi</a:t>
                      </a:r>
                      <a:endParaRPr lang="tr-TR" sz="1200">
                        <a:effectLst/>
                        <a:latin typeface="Times New Roman"/>
                        <a:ea typeface="SimSun"/>
                      </a:endParaRPr>
                    </a:p>
                  </a:txBody>
                  <a:tcPr marL="68580" marR="68580" marT="0" marB="0"/>
                </a:tc>
                <a:tc>
                  <a:txBody>
                    <a:bodyPr/>
                    <a:lstStyle/>
                    <a:p>
                      <a:pPr>
                        <a:spcAft>
                          <a:spcPts val="0"/>
                        </a:spcAft>
                      </a:pPr>
                      <a:r>
                        <a:rPr lang="tr-TR" sz="1000">
                          <a:effectLst/>
                        </a:rPr>
                        <a:t>21. yy Kamu Diplomasisi</a:t>
                      </a:r>
                      <a:endParaRPr lang="tr-TR" sz="1200">
                        <a:effectLst/>
                        <a:latin typeface="Times New Roman"/>
                        <a:ea typeface="SimSun"/>
                      </a:endParaRPr>
                    </a:p>
                  </a:txBody>
                  <a:tcPr marL="68580" marR="68580" marT="0" marB="0"/>
                </a:tc>
              </a:tr>
              <a:tr h="280700">
                <a:tc>
                  <a:txBody>
                    <a:bodyPr/>
                    <a:lstStyle/>
                    <a:p>
                      <a:pPr>
                        <a:spcAft>
                          <a:spcPts val="0"/>
                        </a:spcAft>
                      </a:pPr>
                      <a:r>
                        <a:rPr lang="tr-TR" sz="1000">
                          <a:effectLst/>
                        </a:rPr>
                        <a:t>Ortam</a:t>
                      </a:r>
                      <a:endParaRPr lang="tr-TR" sz="1200">
                        <a:effectLst/>
                        <a:latin typeface="Times New Roman"/>
                        <a:ea typeface="SimSun"/>
                      </a:endParaRPr>
                    </a:p>
                  </a:txBody>
                  <a:tcPr marL="68580" marR="68580" marT="0" marB="0"/>
                </a:tc>
                <a:tc>
                  <a:txBody>
                    <a:bodyPr/>
                    <a:lstStyle/>
                    <a:p>
                      <a:pPr>
                        <a:spcAft>
                          <a:spcPts val="0"/>
                        </a:spcAft>
                      </a:pPr>
                      <a:r>
                        <a:rPr lang="tr-TR" sz="1000">
                          <a:effectLst/>
                        </a:rPr>
                        <a:t>Çatışma, gerilimler</a:t>
                      </a:r>
                      <a:endParaRPr lang="tr-TR" sz="1200">
                        <a:effectLst/>
                        <a:latin typeface="Times New Roman"/>
                        <a:ea typeface="SimSun"/>
                      </a:endParaRPr>
                    </a:p>
                  </a:txBody>
                  <a:tcPr marL="68580" marR="68580" marT="0" marB="0"/>
                </a:tc>
                <a:tc>
                  <a:txBody>
                    <a:bodyPr/>
                    <a:lstStyle/>
                    <a:p>
                      <a:pPr>
                        <a:spcAft>
                          <a:spcPts val="0"/>
                        </a:spcAft>
                      </a:pPr>
                      <a:r>
                        <a:rPr lang="tr-TR" sz="1000">
                          <a:effectLst/>
                        </a:rPr>
                        <a:t>Barış</a:t>
                      </a:r>
                      <a:endParaRPr lang="tr-TR" sz="1200">
                        <a:effectLst/>
                        <a:latin typeface="Times New Roman"/>
                        <a:ea typeface="SimSun"/>
                      </a:endParaRPr>
                    </a:p>
                  </a:txBody>
                  <a:tcPr marL="68580" marR="68580" marT="0" marB="0"/>
                </a:tc>
              </a:tr>
              <a:tr h="846291">
                <a:tc>
                  <a:txBody>
                    <a:bodyPr/>
                    <a:lstStyle/>
                    <a:p>
                      <a:pPr>
                        <a:spcAft>
                          <a:spcPts val="0"/>
                        </a:spcAft>
                      </a:pPr>
                      <a:r>
                        <a:rPr lang="tr-TR" sz="1000">
                          <a:effectLst/>
                        </a:rPr>
                        <a:t>Amaç</a:t>
                      </a:r>
                      <a:endParaRPr lang="tr-TR" sz="1200">
                        <a:effectLst/>
                        <a:latin typeface="Times New Roman"/>
                        <a:ea typeface="SimSun"/>
                      </a:endParaRPr>
                    </a:p>
                  </a:txBody>
                  <a:tcPr marL="68580" marR="68580" marT="0" marB="0"/>
                </a:tc>
                <a:tc>
                  <a:txBody>
                    <a:bodyPr/>
                    <a:lstStyle/>
                    <a:p>
                      <a:pPr>
                        <a:spcAft>
                          <a:spcPts val="0"/>
                        </a:spcAft>
                      </a:pPr>
                      <a:r>
                        <a:rPr lang="tr-TR" sz="1000">
                          <a:effectLst/>
                        </a:rPr>
                        <a:t>Hedef kitlelerde davranış değişikliği yaratarak politik değişim sağlamak</a:t>
                      </a:r>
                      <a:endParaRPr lang="tr-TR" sz="1200">
                        <a:effectLst/>
                        <a:latin typeface="Times New Roman"/>
                        <a:ea typeface="SimSun"/>
                      </a:endParaRPr>
                    </a:p>
                  </a:txBody>
                  <a:tcPr marL="68580" marR="68580" marT="0" marB="0"/>
                </a:tc>
                <a:tc>
                  <a:txBody>
                    <a:bodyPr/>
                    <a:lstStyle/>
                    <a:p>
                      <a:pPr>
                        <a:spcAft>
                          <a:spcPts val="0"/>
                        </a:spcAft>
                      </a:pPr>
                      <a:r>
                        <a:rPr lang="tr-TR" sz="1000">
                          <a:effectLst/>
                        </a:rPr>
                        <a:t>Ülkenin dışarıda politik ve ekonomik çıkarlarını yükseltecek uygun çevre ve olumlu izlenim yaratma</a:t>
                      </a:r>
                      <a:endParaRPr lang="tr-TR" sz="1200">
                        <a:effectLst/>
                        <a:latin typeface="Times New Roman"/>
                        <a:ea typeface="SimSun"/>
                      </a:endParaRPr>
                    </a:p>
                  </a:txBody>
                  <a:tcPr marL="68580" marR="68580" marT="0" marB="0"/>
                </a:tc>
              </a:tr>
              <a:tr h="560353">
                <a:tc>
                  <a:txBody>
                    <a:bodyPr/>
                    <a:lstStyle/>
                    <a:p>
                      <a:pPr>
                        <a:spcAft>
                          <a:spcPts val="0"/>
                        </a:spcAft>
                      </a:pPr>
                      <a:r>
                        <a:rPr lang="tr-TR" sz="1000">
                          <a:effectLst/>
                        </a:rPr>
                        <a:t>Strateji</a:t>
                      </a:r>
                      <a:endParaRPr lang="tr-TR" sz="1200">
                        <a:effectLst/>
                        <a:latin typeface="Times New Roman"/>
                        <a:ea typeface="SimSun"/>
                      </a:endParaRPr>
                    </a:p>
                  </a:txBody>
                  <a:tcPr marL="68580" marR="68580" marT="0" marB="0"/>
                </a:tc>
                <a:tc>
                  <a:txBody>
                    <a:bodyPr/>
                    <a:lstStyle/>
                    <a:p>
                      <a:pPr>
                        <a:spcAft>
                          <a:spcPts val="0"/>
                        </a:spcAft>
                      </a:pPr>
                      <a:r>
                        <a:rPr lang="tr-TR" sz="1000">
                          <a:effectLst/>
                        </a:rPr>
                        <a:t>İkna</a:t>
                      </a:r>
                      <a:endParaRPr lang="tr-TR" sz="1200">
                        <a:effectLst/>
                      </a:endParaRPr>
                    </a:p>
                    <a:p>
                      <a:pPr>
                        <a:spcAft>
                          <a:spcPts val="0"/>
                        </a:spcAft>
                      </a:pPr>
                      <a:r>
                        <a:rPr lang="tr-TR" sz="1000">
                          <a:effectLst/>
                        </a:rPr>
                        <a:t>Kamuların idaresi</a:t>
                      </a:r>
                      <a:endParaRPr lang="tr-TR" sz="1200">
                        <a:effectLst/>
                        <a:latin typeface="Times New Roman"/>
                        <a:ea typeface="SimSun"/>
                      </a:endParaRPr>
                    </a:p>
                  </a:txBody>
                  <a:tcPr marL="68580" marR="68580" marT="0" marB="0"/>
                </a:tc>
                <a:tc>
                  <a:txBody>
                    <a:bodyPr/>
                    <a:lstStyle/>
                    <a:p>
                      <a:pPr>
                        <a:spcAft>
                          <a:spcPts val="0"/>
                        </a:spcAft>
                      </a:pPr>
                      <a:r>
                        <a:rPr lang="tr-TR" sz="1000">
                          <a:effectLst/>
                        </a:rPr>
                        <a:t>İlişki kurmak ve geliştirmek</a:t>
                      </a:r>
                      <a:endParaRPr lang="tr-TR" sz="1200">
                        <a:effectLst/>
                      </a:endParaRPr>
                    </a:p>
                    <a:p>
                      <a:pPr>
                        <a:spcAft>
                          <a:spcPts val="0"/>
                        </a:spcAft>
                      </a:pPr>
                      <a:r>
                        <a:rPr lang="tr-TR" sz="1000">
                          <a:effectLst/>
                        </a:rPr>
                        <a:t>Kamularla kaynaşmak</a:t>
                      </a:r>
                      <a:endParaRPr lang="tr-TR" sz="1200">
                        <a:effectLst/>
                        <a:latin typeface="Times New Roman"/>
                        <a:ea typeface="SimSun"/>
                      </a:endParaRPr>
                    </a:p>
                  </a:txBody>
                  <a:tcPr marL="68580" marR="68580" marT="0" marB="0"/>
                </a:tc>
              </a:tr>
              <a:tr h="577111">
                <a:tc>
                  <a:txBody>
                    <a:bodyPr/>
                    <a:lstStyle/>
                    <a:p>
                      <a:pPr>
                        <a:spcAft>
                          <a:spcPts val="0"/>
                        </a:spcAft>
                      </a:pPr>
                      <a:r>
                        <a:rPr lang="tr-TR" sz="1000">
                          <a:effectLst/>
                        </a:rPr>
                        <a:t>İletişimin yönü</a:t>
                      </a:r>
                      <a:endParaRPr lang="tr-TR" sz="1200">
                        <a:effectLst/>
                        <a:latin typeface="Times New Roman"/>
                        <a:ea typeface="SimSun"/>
                      </a:endParaRPr>
                    </a:p>
                  </a:txBody>
                  <a:tcPr marL="68580" marR="68580" marT="0" marB="0"/>
                </a:tc>
                <a:tc>
                  <a:txBody>
                    <a:bodyPr/>
                    <a:lstStyle/>
                    <a:p>
                      <a:pPr>
                        <a:spcAft>
                          <a:spcPts val="0"/>
                        </a:spcAft>
                      </a:pPr>
                      <a:r>
                        <a:rPr lang="tr-TR" sz="1000">
                          <a:effectLst/>
                        </a:rPr>
                        <a:t>Tek yönlü iletişim</a:t>
                      </a:r>
                      <a:endParaRPr lang="tr-TR" sz="1200">
                        <a:effectLst/>
                      </a:endParaRPr>
                    </a:p>
                    <a:p>
                      <a:pPr>
                        <a:spcAft>
                          <a:spcPts val="0"/>
                        </a:spcAft>
                      </a:pPr>
                      <a:r>
                        <a:rPr lang="tr-TR" sz="1000">
                          <a:effectLst/>
                        </a:rPr>
                        <a:t>Monolog</a:t>
                      </a:r>
                      <a:endParaRPr lang="tr-TR" sz="1200">
                        <a:effectLst/>
                        <a:latin typeface="Times New Roman"/>
                        <a:ea typeface="SimSun"/>
                      </a:endParaRPr>
                    </a:p>
                  </a:txBody>
                  <a:tcPr marL="68580" marR="68580" marT="0" marB="0"/>
                </a:tc>
                <a:tc>
                  <a:txBody>
                    <a:bodyPr/>
                    <a:lstStyle/>
                    <a:p>
                      <a:pPr>
                        <a:spcAft>
                          <a:spcPts val="0"/>
                        </a:spcAft>
                      </a:pPr>
                      <a:r>
                        <a:rPr lang="tr-TR" sz="1000">
                          <a:effectLst/>
                        </a:rPr>
                        <a:t>İki yönlü iletişim</a:t>
                      </a:r>
                      <a:endParaRPr lang="tr-TR" sz="1200">
                        <a:effectLst/>
                      </a:endParaRPr>
                    </a:p>
                    <a:p>
                      <a:pPr>
                        <a:spcAft>
                          <a:spcPts val="0"/>
                        </a:spcAft>
                      </a:pPr>
                      <a:r>
                        <a:rPr lang="tr-TR" sz="1000">
                          <a:effectLst/>
                        </a:rPr>
                        <a:t>Diyalog</a:t>
                      </a:r>
                      <a:endParaRPr lang="tr-TR" sz="1200">
                        <a:effectLst/>
                        <a:latin typeface="Times New Roman"/>
                        <a:ea typeface="SimSun"/>
                      </a:endParaRPr>
                    </a:p>
                  </a:txBody>
                  <a:tcPr marL="68580" marR="68580" marT="0" marB="0"/>
                </a:tc>
              </a:tr>
              <a:tr h="560353">
                <a:tc>
                  <a:txBody>
                    <a:bodyPr/>
                    <a:lstStyle/>
                    <a:p>
                      <a:pPr>
                        <a:spcAft>
                          <a:spcPts val="0"/>
                        </a:spcAft>
                      </a:pPr>
                      <a:r>
                        <a:rPr lang="tr-TR" sz="1000">
                          <a:effectLst/>
                        </a:rPr>
                        <a:t>Araştırma</a:t>
                      </a:r>
                      <a:endParaRPr lang="tr-TR" sz="1200">
                        <a:effectLst/>
                        <a:latin typeface="Times New Roman"/>
                        <a:ea typeface="SimSun"/>
                      </a:endParaRPr>
                    </a:p>
                  </a:txBody>
                  <a:tcPr marL="68580" marR="68580" marT="0" marB="0"/>
                </a:tc>
                <a:tc>
                  <a:txBody>
                    <a:bodyPr/>
                    <a:lstStyle/>
                    <a:p>
                      <a:pPr>
                        <a:spcAft>
                          <a:spcPts val="0"/>
                        </a:spcAft>
                      </a:pPr>
                      <a:r>
                        <a:rPr lang="tr-TR" sz="1000">
                          <a:effectLst/>
                        </a:rPr>
                        <a:t>Çok az</a:t>
                      </a:r>
                      <a:endParaRPr lang="tr-TR" sz="1200">
                        <a:effectLst/>
                        <a:latin typeface="Times New Roman"/>
                        <a:ea typeface="SimSun"/>
                      </a:endParaRPr>
                    </a:p>
                  </a:txBody>
                  <a:tcPr marL="68580" marR="68580" marT="0" marB="0"/>
                </a:tc>
                <a:tc>
                  <a:txBody>
                    <a:bodyPr/>
                    <a:lstStyle/>
                    <a:p>
                      <a:pPr>
                        <a:spcAft>
                          <a:spcPts val="0"/>
                        </a:spcAft>
                      </a:pPr>
                      <a:r>
                        <a:rPr lang="tr-TR" sz="1000">
                          <a:effectLst/>
                        </a:rPr>
                        <a:t>Bilimsel araştırma, geribildirim değerlendirmesi</a:t>
                      </a:r>
                      <a:endParaRPr lang="tr-TR" sz="1200">
                        <a:effectLst/>
                        <a:latin typeface="Times New Roman"/>
                        <a:ea typeface="SimSun"/>
                      </a:endParaRPr>
                    </a:p>
                  </a:txBody>
                  <a:tcPr marL="68580" marR="68580" marT="0" marB="0"/>
                </a:tc>
              </a:tr>
              <a:tr h="502747">
                <a:tc>
                  <a:txBody>
                    <a:bodyPr/>
                    <a:lstStyle/>
                    <a:p>
                      <a:pPr>
                        <a:spcAft>
                          <a:spcPts val="0"/>
                        </a:spcAft>
                      </a:pPr>
                      <a:r>
                        <a:rPr lang="tr-TR" sz="1000">
                          <a:effectLst/>
                        </a:rPr>
                        <a:t>Mesajın içeriği</a:t>
                      </a:r>
                      <a:endParaRPr lang="tr-TR" sz="1200">
                        <a:effectLst/>
                        <a:latin typeface="Times New Roman"/>
                        <a:ea typeface="SimSun"/>
                      </a:endParaRPr>
                    </a:p>
                  </a:txBody>
                  <a:tcPr marL="68580" marR="68580" marT="0" marB="0"/>
                </a:tc>
                <a:tc>
                  <a:txBody>
                    <a:bodyPr/>
                    <a:lstStyle/>
                    <a:p>
                      <a:pPr>
                        <a:spcAft>
                          <a:spcPts val="0"/>
                        </a:spcAft>
                      </a:pPr>
                      <a:r>
                        <a:rPr lang="tr-TR" sz="1000">
                          <a:effectLst/>
                        </a:rPr>
                        <a:t>İdeolojiler</a:t>
                      </a:r>
                      <a:endParaRPr lang="tr-TR" sz="1200">
                        <a:effectLst/>
                      </a:endParaRPr>
                    </a:p>
                    <a:p>
                      <a:pPr>
                        <a:spcAft>
                          <a:spcPts val="0"/>
                        </a:spcAft>
                      </a:pPr>
                      <a:r>
                        <a:rPr lang="tr-TR" sz="1000">
                          <a:effectLst/>
                        </a:rPr>
                        <a:t>Çıkarlar</a:t>
                      </a:r>
                      <a:endParaRPr lang="tr-TR" sz="1200">
                        <a:effectLst/>
                        <a:latin typeface="Times New Roman"/>
                        <a:ea typeface="SimSun"/>
                      </a:endParaRPr>
                    </a:p>
                  </a:txBody>
                  <a:tcPr marL="68580" marR="68580" marT="0" marB="0"/>
                </a:tc>
                <a:tc>
                  <a:txBody>
                    <a:bodyPr/>
                    <a:lstStyle/>
                    <a:p>
                      <a:pPr>
                        <a:spcAft>
                          <a:spcPts val="0"/>
                        </a:spcAft>
                      </a:pPr>
                      <a:r>
                        <a:rPr lang="tr-TR" sz="1000">
                          <a:effectLst/>
                        </a:rPr>
                        <a:t>Düşünceler</a:t>
                      </a:r>
                      <a:endParaRPr lang="tr-TR" sz="1200">
                        <a:effectLst/>
                      </a:endParaRPr>
                    </a:p>
                    <a:p>
                      <a:pPr>
                        <a:spcAft>
                          <a:spcPts val="0"/>
                        </a:spcAft>
                      </a:pPr>
                      <a:r>
                        <a:rPr lang="tr-TR" sz="1000">
                          <a:effectLst/>
                        </a:rPr>
                        <a:t>Değerler</a:t>
                      </a:r>
                      <a:endParaRPr lang="tr-TR" sz="1200">
                        <a:effectLst/>
                        <a:latin typeface="Times New Roman"/>
                        <a:ea typeface="SimSun"/>
                      </a:endParaRPr>
                    </a:p>
                  </a:txBody>
                  <a:tcPr marL="68580" marR="68580" marT="0" marB="0"/>
                </a:tc>
              </a:tr>
              <a:tr h="251373">
                <a:tc>
                  <a:txBody>
                    <a:bodyPr/>
                    <a:lstStyle/>
                    <a:p>
                      <a:pPr>
                        <a:spcAft>
                          <a:spcPts val="0"/>
                        </a:spcAft>
                      </a:pPr>
                      <a:r>
                        <a:rPr lang="tr-TR" sz="1000">
                          <a:effectLst/>
                        </a:rPr>
                        <a:t>Hedef kitle (kamular)</a:t>
                      </a:r>
                      <a:endParaRPr lang="tr-TR" sz="1200">
                        <a:effectLst/>
                        <a:latin typeface="Times New Roman"/>
                        <a:ea typeface="SimSun"/>
                      </a:endParaRPr>
                    </a:p>
                  </a:txBody>
                  <a:tcPr marL="68580" marR="68580" marT="0" marB="0"/>
                </a:tc>
                <a:tc>
                  <a:txBody>
                    <a:bodyPr/>
                    <a:lstStyle/>
                    <a:p>
                      <a:pPr>
                        <a:spcAft>
                          <a:spcPts val="0"/>
                        </a:spcAft>
                      </a:pPr>
                      <a:r>
                        <a:rPr lang="tr-TR" sz="1000">
                          <a:effectLst/>
                        </a:rPr>
                        <a:t>Hedef ülkenin genel kamusu</a:t>
                      </a:r>
                      <a:endParaRPr lang="tr-TR" sz="1200">
                        <a:effectLst/>
                        <a:latin typeface="Times New Roman"/>
                        <a:ea typeface="SimSun"/>
                      </a:endParaRPr>
                    </a:p>
                  </a:txBody>
                  <a:tcPr marL="68580" marR="68580" marT="0" marB="0"/>
                </a:tc>
                <a:tc>
                  <a:txBody>
                    <a:bodyPr/>
                    <a:lstStyle/>
                    <a:p>
                      <a:pPr>
                        <a:spcAft>
                          <a:spcPts val="0"/>
                        </a:spcAft>
                      </a:pPr>
                      <a:r>
                        <a:rPr lang="tr-TR" sz="1000">
                          <a:effectLst/>
                        </a:rPr>
                        <a:t>Sınıflandırılmış kamular</a:t>
                      </a:r>
                      <a:endParaRPr lang="tr-TR" sz="1200">
                        <a:effectLst/>
                        <a:latin typeface="Times New Roman"/>
                        <a:ea typeface="SimSun"/>
                      </a:endParaRPr>
                    </a:p>
                  </a:txBody>
                  <a:tcPr marL="68580" marR="68580" marT="0" marB="0"/>
                </a:tc>
              </a:tr>
              <a:tr h="251373">
                <a:tc>
                  <a:txBody>
                    <a:bodyPr/>
                    <a:lstStyle/>
                    <a:p>
                      <a:pPr>
                        <a:spcAft>
                          <a:spcPts val="0"/>
                        </a:spcAft>
                      </a:pPr>
                      <a:r>
                        <a:rPr lang="tr-TR" sz="1000">
                          <a:effectLst/>
                        </a:rPr>
                        <a:t>Kanal</a:t>
                      </a:r>
                      <a:endParaRPr lang="tr-TR" sz="1200">
                        <a:effectLst/>
                        <a:latin typeface="Times New Roman"/>
                        <a:ea typeface="SimSun"/>
                      </a:endParaRPr>
                    </a:p>
                  </a:txBody>
                  <a:tcPr marL="68580" marR="68580" marT="0" marB="0"/>
                </a:tc>
                <a:tc>
                  <a:txBody>
                    <a:bodyPr/>
                    <a:lstStyle/>
                    <a:p>
                      <a:pPr>
                        <a:spcAft>
                          <a:spcPts val="0"/>
                        </a:spcAft>
                      </a:pPr>
                      <a:r>
                        <a:rPr lang="tr-TR" sz="1000">
                          <a:effectLst/>
                        </a:rPr>
                        <a:t>Geleneksel kitle iletişim araçları</a:t>
                      </a:r>
                      <a:endParaRPr lang="tr-TR" sz="1200">
                        <a:effectLst/>
                        <a:latin typeface="Times New Roman"/>
                        <a:ea typeface="SimSun"/>
                      </a:endParaRPr>
                    </a:p>
                  </a:txBody>
                  <a:tcPr marL="68580" marR="68580" marT="0" marB="0"/>
                </a:tc>
                <a:tc>
                  <a:txBody>
                    <a:bodyPr/>
                    <a:lstStyle/>
                    <a:p>
                      <a:pPr>
                        <a:spcAft>
                          <a:spcPts val="0"/>
                        </a:spcAft>
                      </a:pPr>
                      <a:r>
                        <a:rPr lang="tr-TR" sz="1000">
                          <a:effectLst/>
                        </a:rPr>
                        <a:t>Eski ve yeni kitle iletişim araçları</a:t>
                      </a:r>
                      <a:endParaRPr lang="tr-TR" sz="1200">
                        <a:effectLst/>
                        <a:latin typeface="Times New Roman"/>
                        <a:ea typeface="SimSun"/>
                      </a:endParaRPr>
                    </a:p>
                  </a:txBody>
                  <a:tcPr marL="68580" marR="68580" marT="0" marB="0"/>
                </a:tc>
              </a:tr>
              <a:tr h="251373">
                <a:tc>
                  <a:txBody>
                    <a:bodyPr/>
                    <a:lstStyle/>
                    <a:p>
                      <a:pPr>
                        <a:spcAft>
                          <a:spcPts val="0"/>
                        </a:spcAft>
                      </a:pPr>
                      <a:r>
                        <a:rPr lang="tr-TR" sz="1000">
                          <a:effectLst/>
                        </a:rPr>
                        <a:t>Bütçe </a:t>
                      </a:r>
                      <a:endParaRPr lang="tr-TR" sz="1200">
                        <a:effectLst/>
                        <a:latin typeface="Times New Roman"/>
                        <a:ea typeface="SimSun"/>
                      </a:endParaRPr>
                    </a:p>
                  </a:txBody>
                  <a:tcPr marL="68580" marR="68580" marT="0" marB="0"/>
                </a:tc>
                <a:tc>
                  <a:txBody>
                    <a:bodyPr/>
                    <a:lstStyle/>
                    <a:p>
                      <a:pPr>
                        <a:spcAft>
                          <a:spcPts val="0"/>
                        </a:spcAft>
                      </a:pPr>
                      <a:r>
                        <a:rPr lang="tr-TR" sz="1000">
                          <a:effectLst/>
                        </a:rPr>
                        <a:t>Kamusal kaynaklar</a:t>
                      </a:r>
                      <a:endParaRPr lang="tr-TR" sz="1200">
                        <a:effectLst/>
                        <a:latin typeface="Times New Roman"/>
                        <a:ea typeface="SimSun"/>
                      </a:endParaRPr>
                    </a:p>
                  </a:txBody>
                  <a:tcPr marL="68580" marR="68580" marT="0" marB="0"/>
                </a:tc>
                <a:tc>
                  <a:txBody>
                    <a:bodyPr/>
                    <a:lstStyle/>
                    <a:p>
                      <a:pPr>
                        <a:spcAft>
                          <a:spcPts val="0"/>
                        </a:spcAft>
                      </a:pPr>
                      <a:r>
                        <a:rPr lang="tr-TR" sz="1000" dirty="0">
                          <a:effectLst/>
                        </a:rPr>
                        <a:t>Kamusal ve özel ortaklıklar</a:t>
                      </a:r>
                      <a:endParaRPr lang="tr-TR" sz="1200" dirty="0">
                        <a:effectLst/>
                        <a:latin typeface="Times New Roman"/>
                        <a:ea typeface="SimSun"/>
                      </a:endParaRPr>
                    </a:p>
                  </a:txBody>
                  <a:tcPr marL="68580" marR="68580" marT="0" marB="0"/>
                </a:tc>
              </a:tr>
            </a:tbl>
          </a:graphicData>
        </a:graphic>
      </p:graphicFrame>
      <p:sp>
        <p:nvSpPr>
          <p:cNvPr id="5" name="Slayt Numarası Yer Tutucusu 4"/>
          <p:cNvSpPr>
            <a:spLocks noGrp="1"/>
          </p:cNvSpPr>
          <p:nvPr>
            <p:ph type="sldNum" sz="quarter" idx="12"/>
          </p:nvPr>
        </p:nvSpPr>
        <p:spPr/>
        <p:txBody>
          <a:bodyPr/>
          <a:lstStyle/>
          <a:p>
            <a:fld id="{5DBEE46B-081C-46ED-8B65-9B7BA9DA2C6A}" type="slidenum">
              <a:rPr lang="tr-TR" smtClean="0"/>
              <a:t>13</a:t>
            </a:fld>
            <a:endParaRPr lang="tr-TR"/>
          </a:p>
        </p:txBody>
      </p:sp>
    </p:spTree>
    <p:extLst>
      <p:ext uri="{BB962C8B-B14F-4D97-AF65-F5344CB8AC3E}">
        <p14:creationId xmlns:p14="http://schemas.microsoft.com/office/powerpoint/2010/main" val="446004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Katı yaklaşım: Siyasal Bilgilendirme</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Kamu diplomasisi kavramına yönelik iki temel yaklaşım bulunmaktadır. Bunların birincisi, kamu diplomasisine katı yaklaşım, ikincisi ise esnek yaklaşımdır. Katı yaklaşım, kamu diplomasisinin amacını, ikna ve propaganda kullanarak dış kamuların davranışlarını etkilemek olarak ortaya koyar. Katı yaklaşım çerçevesinde, siyasal bilgilendirme uygulamaları genel olarak radyo, televizyon, gazete, dergi gibi araçlarla, kısa dönemli siyasa sonuçları almaya yönelik ikna araçları kullanarak yabancı izleyici/dinleyicilerin tutumlarını değiştirmeye yönelik bilgilendirme çalışmalarını içermektedir (</a:t>
            </a:r>
            <a:r>
              <a:rPr lang="tr-TR" dirty="0" err="1" smtClean="0"/>
              <a:t>Signitzer</a:t>
            </a:r>
            <a:r>
              <a:rPr lang="tr-TR" dirty="0" smtClean="0"/>
              <a:t> ve </a:t>
            </a:r>
            <a:r>
              <a:rPr lang="tr-TR" dirty="0" err="1" smtClean="0"/>
              <a:t>Coombs</a:t>
            </a:r>
            <a:r>
              <a:rPr lang="tr-TR" dirty="0" smtClean="0"/>
              <a:t>, 1992: 140).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14</a:t>
            </a:fld>
            <a:endParaRPr lang="tr-TR"/>
          </a:p>
        </p:txBody>
      </p:sp>
    </p:spTree>
    <p:extLst>
      <p:ext uri="{BB962C8B-B14F-4D97-AF65-F5344CB8AC3E}">
        <p14:creationId xmlns:p14="http://schemas.microsoft.com/office/powerpoint/2010/main" val="2567141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Esnek Yaklaşım: </a:t>
            </a:r>
            <a:br>
              <a:rPr lang="tr-TR" dirty="0" smtClean="0"/>
            </a:br>
            <a:r>
              <a:rPr lang="tr-TR" dirty="0" smtClean="0"/>
              <a:t>Kültürel </a:t>
            </a:r>
            <a:r>
              <a:rPr lang="tr-TR" dirty="0"/>
              <a:t>İletişim, Kültürel Diplomasi</a:t>
            </a:r>
          </a:p>
        </p:txBody>
      </p:sp>
      <p:sp>
        <p:nvSpPr>
          <p:cNvPr id="3" name="İçerik Yer Tutucusu 2"/>
          <p:cNvSpPr>
            <a:spLocks noGrp="1"/>
          </p:cNvSpPr>
          <p:nvPr>
            <p:ph idx="1"/>
          </p:nvPr>
        </p:nvSpPr>
        <p:spPr/>
        <p:txBody>
          <a:bodyPr>
            <a:normAutofit lnSpcReduction="10000"/>
          </a:bodyPr>
          <a:lstStyle/>
          <a:p>
            <a:r>
              <a:rPr lang="tr-TR" dirty="0" smtClean="0"/>
              <a:t>Esnek yaklaşım ise, bilgi ve kültürel programların, uzun dönemli ulusal amaçlara yoğunlaşarak dış politika amaçlarının önünü açacağını ifade etmektedir. Kamu diplomasisinin amacı karşılıklı anlayış sağlamaktır. Kültürel iletişim, akademik ve sanatsal değişimler, filmler, sergiler ve dil eğitimi gibi sosyal-kültürel etkinlikleri içermektedir. Bu etkinlikler uzun dönemli sonuç beklentilidir. Hayat tarzlarını, siyasal ve ekonomik sistemleri, sanatsal yetkinlikleri kullanarak, karşılıklı anlayışa yönelik bir iklim yaratmaya yönelik çalışmaları içerir.</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15</a:t>
            </a:fld>
            <a:endParaRPr lang="tr-TR"/>
          </a:p>
        </p:txBody>
      </p:sp>
    </p:spTree>
    <p:extLst>
      <p:ext uri="{BB962C8B-B14F-4D97-AF65-F5344CB8AC3E}">
        <p14:creationId xmlns:p14="http://schemas.microsoft.com/office/powerpoint/2010/main" val="1466109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Esnek yaklaşım: </a:t>
            </a:r>
            <a:br>
              <a:rPr lang="tr-TR" dirty="0" smtClean="0"/>
            </a:br>
            <a:r>
              <a:rPr lang="tr-TR" dirty="0" smtClean="0"/>
              <a:t>Kültürel İletişim, Kültürel Diplomasi</a:t>
            </a:r>
            <a:endParaRPr lang="tr-TR" dirty="0"/>
          </a:p>
        </p:txBody>
      </p:sp>
      <p:sp>
        <p:nvSpPr>
          <p:cNvPr id="3" name="İçerik Yer Tutucusu 2"/>
          <p:cNvSpPr>
            <a:spLocks noGrp="1"/>
          </p:cNvSpPr>
          <p:nvPr>
            <p:ph idx="1"/>
          </p:nvPr>
        </p:nvSpPr>
        <p:spPr/>
        <p:txBody>
          <a:bodyPr>
            <a:normAutofit/>
          </a:bodyPr>
          <a:lstStyle/>
          <a:p>
            <a:r>
              <a:rPr lang="tr-TR" dirty="0" smtClean="0"/>
              <a:t>Esnek yaklaşım kapsamında kültürel iletişim ise, iki boyutlu olarak ele alınmaktadır. </a:t>
            </a:r>
          </a:p>
          <a:p>
            <a:r>
              <a:rPr lang="tr-TR" dirty="0" smtClean="0"/>
              <a:t>1. </a:t>
            </a:r>
            <a:r>
              <a:rPr lang="tr-TR" dirty="0"/>
              <a:t>K</a:t>
            </a:r>
            <a:r>
              <a:rPr lang="tr-TR" dirty="0" smtClean="0"/>
              <a:t>ültürel diplomasi, </a:t>
            </a:r>
            <a:r>
              <a:rPr lang="tr-TR" dirty="0" err="1" smtClean="0"/>
              <a:t>Mitchell’a</a:t>
            </a:r>
            <a:r>
              <a:rPr lang="tr-TR" dirty="0" smtClean="0"/>
              <a:t> göre, müzakereler sonucu oluşan resmî antlaşmaları ve bu anlaşmalar sonucu ortaya çıkan kültürel ilişkilerin yönetilmesini içermektedir. Bu genellikle, devletlerin kontrolünde ajans ve enstitülerin aracılığıyla gerçekleşmektedir. Kültürel diplomasideki amaç, diplomatik etkinlikleri bir bütün olarak şekillendirerek istenen şekilde bir imaj sunmaktır. </a:t>
            </a:r>
          </a:p>
        </p:txBody>
      </p:sp>
      <p:sp>
        <p:nvSpPr>
          <p:cNvPr id="4" name="Slayt Numarası Yer Tutucusu 3"/>
          <p:cNvSpPr>
            <a:spLocks noGrp="1"/>
          </p:cNvSpPr>
          <p:nvPr>
            <p:ph type="sldNum" sz="quarter" idx="12"/>
          </p:nvPr>
        </p:nvSpPr>
        <p:spPr/>
        <p:txBody>
          <a:bodyPr/>
          <a:lstStyle/>
          <a:p>
            <a:fld id="{5DBEE46B-081C-46ED-8B65-9B7BA9DA2C6A}" type="slidenum">
              <a:rPr lang="tr-TR" smtClean="0"/>
              <a:t>16</a:t>
            </a:fld>
            <a:endParaRPr lang="tr-TR"/>
          </a:p>
        </p:txBody>
      </p:sp>
    </p:spTree>
    <p:extLst>
      <p:ext uri="{BB962C8B-B14F-4D97-AF65-F5344CB8AC3E}">
        <p14:creationId xmlns:p14="http://schemas.microsoft.com/office/powerpoint/2010/main" val="3001968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2. Kültürel ilişkilerde ise amaç, tek taraflı bir avantaj sağlamak değildir. Karşılıklı yarar temeline dayanan, ulusal toplumlar arası anlayış ve ortaklık sağlamaya yönelik çalışmaları kapsamaktadır. Samimi ilişkilere dayanmakta ve çok daha gerçekçi bir nitelik taşımaktadır (</a:t>
            </a:r>
            <a:r>
              <a:rPr lang="tr-TR" dirty="0" err="1"/>
              <a:t>Mitchell</a:t>
            </a:r>
            <a:r>
              <a:rPr lang="tr-TR" dirty="0"/>
              <a:t>, 1986, </a:t>
            </a:r>
            <a:r>
              <a:rPr lang="tr-TR" dirty="0" err="1"/>
              <a:t>Signitzer</a:t>
            </a:r>
            <a:r>
              <a:rPr lang="tr-TR" dirty="0"/>
              <a:t> ve </a:t>
            </a:r>
            <a:r>
              <a:rPr lang="tr-TR" dirty="0" err="1"/>
              <a:t>Coombs</a:t>
            </a:r>
            <a:r>
              <a:rPr lang="tr-TR" dirty="0"/>
              <a:t> 1992: 142 içinde). Kültürel iletişim uygulamalarının da pek çok durumda katı yaklaşım içinde ele alınması gerektiği ve bu gruptaki etkinliklerin gerçek amacının propaganda ve </a:t>
            </a:r>
            <a:r>
              <a:rPr lang="tr-TR" dirty="0" err="1"/>
              <a:t>iknaya</a:t>
            </a:r>
            <a:r>
              <a:rPr lang="tr-TR" dirty="0"/>
              <a:t> yönelik olduğuna yönelik eleştiriler de bulunmaktadır (</a:t>
            </a:r>
            <a:r>
              <a:rPr lang="tr-TR" dirty="0" err="1"/>
              <a:t>L’Etang</a:t>
            </a:r>
            <a:r>
              <a:rPr lang="tr-TR" dirty="0"/>
              <a:t>, 2002: 55-59).</a:t>
            </a:r>
          </a:p>
          <a:p>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17</a:t>
            </a:fld>
            <a:endParaRPr lang="tr-TR"/>
          </a:p>
        </p:txBody>
      </p:sp>
    </p:spTree>
    <p:extLst>
      <p:ext uri="{BB962C8B-B14F-4D97-AF65-F5344CB8AC3E}">
        <p14:creationId xmlns:p14="http://schemas.microsoft.com/office/powerpoint/2010/main" val="2323712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84513289"/>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5DBEE46B-081C-46ED-8B65-9B7BA9DA2C6A}" type="slidenum">
              <a:rPr lang="tr-TR" smtClean="0"/>
              <a:t>18</a:t>
            </a:fld>
            <a:endParaRPr lang="tr-TR"/>
          </a:p>
        </p:txBody>
      </p:sp>
    </p:spTree>
    <p:extLst>
      <p:ext uri="{BB962C8B-B14F-4D97-AF65-F5344CB8AC3E}">
        <p14:creationId xmlns:p14="http://schemas.microsoft.com/office/powerpoint/2010/main" val="230670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fontScale="90000"/>
          </a:bodyPr>
          <a:lstStyle/>
          <a:p>
            <a:r>
              <a:rPr lang="tr-TR" dirty="0" err="1" smtClean="0"/>
              <a:t>Piesert</a:t>
            </a:r>
            <a:r>
              <a:rPr lang="tr-TR" dirty="0" smtClean="0"/>
              <a:t>- Kültürel iletişim</a:t>
            </a:r>
            <a:endParaRPr lang="tr-TR" dirty="0"/>
          </a:p>
        </p:txBody>
      </p:sp>
      <p:sp>
        <p:nvSpPr>
          <p:cNvPr id="3" name="İçerik Yer Tutucusu 2"/>
          <p:cNvSpPr>
            <a:spLocks noGrp="1"/>
          </p:cNvSpPr>
          <p:nvPr>
            <p:ph idx="1"/>
          </p:nvPr>
        </p:nvSpPr>
        <p:spPr>
          <a:xfrm>
            <a:off x="457200" y="1600200"/>
            <a:ext cx="8229600" cy="4781128"/>
          </a:xfrm>
        </p:spPr>
        <p:txBody>
          <a:bodyPr>
            <a:normAutofit fontScale="70000" lnSpcReduction="20000"/>
          </a:bodyPr>
          <a:lstStyle/>
          <a:p>
            <a:r>
              <a:rPr lang="tr-TR" dirty="0" err="1" smtClean="0"/>
              <a:t>Piesert</a:t>
            </a:r>
            <a:r>
              <a:rPr lang="tr-TR" dirty="0" smtClean="0"/>
              <a:t> dünyadaki kültürel iletişim yöntemlerini dört model altında sınıflandırmıştır. </a:t>
            </a:r>
          </a:p>
          <a:p>
            <a:r>
              <a:rPr lang="tr-TR" dirty="0" smtClean="0"/>
              <a:t>Bunlardan ilki, tek yönlü aktarma, kendi kültürünün dışarıya tek-yönlü olarak iletilmesi, olarak ifade edilen kültürel iletişim faaliyetlerini kapsamaktadır. Burada, tek yönlü davranış değişikliği yaratmaya yönelik, tek taraflı bir bilgi akışı söz konusudur. Yurt dışında açılan dil okulları bu modelin çok tipik uygulamalarıdır. </a:t>
            </a:r>
          </a:p>
          <a:p>
            <a:r>
              <a:rPr lang="tr-TR" dirty="0" smtClean="0"/>
              <a:t>İkinci model, öz-sunum modeli olarak adlandırılmaktadır. Kendi ülkesiyle ilgili bilinçli bir resim çizmeyi içermektedir. Bu çabalar, ülkelerin dış politika faaliyetleriyle paralellik göstermektedir. </a:t>
            </a:r>
          </a:p>
          <a:p>
            <a:r>
              <a:rPr lang="tr-TR" dirty="0" smtClean="0"/>
              <a:t>Üçüncü olarak, bilgi modeli, kendi ülkesi için anlayış ve sempati yaratmayı amaçlayan çabaları içermektedir. Hedef ülke ile ilgili sosyal ve kültürel gelişmelerin yakın takibi ve bilimsel planlamayı içeren çabalar gerektirmektedir. Kültür ataşelikleri bu amaca örnek teşkil etmektedir. </a:t>
            </a:r>
          </a:p>
          <a:p>
            <a:r>
              <a:rPr lang="tr-TR" dirty="0" smtClean="0"/>
              <a:t>Sonuncusu, değişim ve ortaklık modeli, ülkelerin eşit haklara sahip olduğu ve ulusların, uluslararası çıkarlar için ortak çaba gösterdiği durumlar için geçerlidir. Bilimsel, sosyal ve kültürel etkinlikler için ortaklaşa çabaları içermektedir. Sonul amaç karşılıklı anlayış olarak ortaya çıkmaktadır.</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19</a:t>
            </a:fld>
            <a:endParaRPr lang="tr-TR"/>
          </a:p>
        </p:txBody>
      </p:sp>
    </p:spTree>
    <p:extLst>
      <p:ext uri="{BB962C8B-B14F-4D97-AF65-F5344CB8AC3E}">
        <p14:creationId xmlns:p14="http://schemas.microsoft.com/office/powerpoint/2010/main" val="1312021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a:t>
            </a:r>
            <a:endParaRPr lang="tr-TR" dirty="0"/>
          </a:p>
        </p:txBody>
      </p:sp>
      <p:sp>
        <p:nvSpPr>
          <p:cNvPr id="3" name="İçerik Yer Tutucusu 2"/>
          <p:cNvSpPr>
            <a:spLocks noGrp="1"/>
          </p:cNvSpPr>
          <p:nvPr>
            <p:ph idx="1"/>
          </p:nvPr>
        </p:nvSpPr>
        <p:spPr>
          <a:xfrm>
            <a:off x="457200" y="1600200"/>
            <a:ext cx="8229600" cy="4709120"/>
          </a:xfrm>
        </p:spPr>
        <p:txBody>
          <a:bodyPr>
            <a:normAutofit fontScale="92500" lnSpcReduction="20000"/>
          </a:bodyPr>
          <a:lstStyle/>
          <a:p>
            <a:r>
              <a:rPr lang="tr-TR" dirty="0" smtClean="0"/>
              <a:t>Kamu kavramı, “teknik anlamda bir kuruluşun eylem ve işlemlerinden doğrudan ya da dolaylı, olumlu ya da olumsuz olarak etkilenen; kanaat ve eylemleriyle kuruluşu olumlu ya da olumsuz, doğrudan ya da dolaylı olarak etkileyen; ortak kanılara, davranışlara ve çıkarlara sahip birey, grup ve kuruluşları anlatmaktadır” (Uysal, 1998: 65). </a:t>
            </a:r>
          </a:p>
          <a:p>
            <a:r>
              <a:rPr lang="tr-TR" dirty="0" smtClean="0"/>
              <a:t>“İnsanlar benzer bir sorunla yüz yüze kaldıklarında, bir sorunun varlığına karar verdiklerinde ve o sorun konusunda bir şey yapmak üzere örgütlendiklerinde kamular oluşur” (</a:t>
            </a:r>
            <a:r>
              <a:rPr lang="tr-TR" dirty="0" err="1" smtClean="0"/>
              <a:t>Dozier</a:t>
            </a:r>
            <a:r>
              <a:rPr lang="tr-TR" dirty="0" smtClean="0"/>
              <a:t> ve </a:t>
            </a:r>
            <a:r>
              <a:rPr lang="tr-TR" dirty="0" err="1" smtClean="0"/>
              <a:t>Ehling</a:t>
            </a:r>
            <a:r>
              <a:rPr lang="tr-TR" dirty="0" smtClean="0"/>
              <a:t>, 2005: 185). </a:t>
            </a:r>
          </a:p>
          <a:p>
            <a:r>
              <a:rPr lang="tr-TR" dirty="0" smtClean="0"/>
              <a:t>Ancak günümüzde, bahsedilen kamunun kendi içinde benzer olan bireyler toplamından daha çok gittikçe farklılaşan etnik, kültürel, dini ve daha birçok başlıkta toplanabilecek grupları tarif ettiği de ifade edilmektedir (Yıldız, 2010: 27).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2</a:t>
            </a:fld>
            <a:endParaRPr lang="tr-TR"/>
          </a:p>
        </p:txBody>
      </p:sp>
    </p:spTree>
    <p:extLst>
      <p:ext uri="{BB962C8B-B14F-4D97-AF65-F5344CB8AC3E}">
        <p14:creationId xmlns:p14="http://schemas.microsoft.com/office/powerpoint/2010/main" val="2680872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Tek yönlü iletişim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Basın </a:t>
            </a:r>
            <a:r>
              <a:rPr lang="tr-TR" dirty="0"/>
              <a:t>ajansı/tanıtım modelinde, halkla ilişkiler uygulamalarının amacı, örgütün iyi tanıtımını yapmaktadır. Bunun için kitle iletişim araçları tek-yönlü iletişim için kullanılmaktadır. İletilen bilgilerin eksiksiz veya doğru olması önemsenen bir olgu değildir. Örgütün amacı çevreyi yönlendirmek ve kontrol etmektir. </a:t>
            </a:r>
            <a:endParaRPr lang="tr-TR" dirty="0" smtClean="0"/>
          </a:p>
          <a:p>
            <a:r>
              <a:rPr lang="tr-TR" dirty="0" smtClean="0"/>
              <a:t>Kamu </a:t>
            </a:r>
            <a:r>
              <a:rPr lang="tr-TR" dirty="0"/>
              <a:t>bilgilendirme modelinde, uygulayıcılar gazeteci gibi davranırlar. Yine tek-yönlü bir iletişim söz konusudur, geribildirim, araştırma gibi etkinlikler bulunmamaktadır, ancak sunulan bilgilerde doğruluk ön planda tutulmaktadır. İki model de uygulamalarında araştırma ve stratejik planlamaya yer vermemektedir. </a:t>
            </a:r>
          </a:p>
        </p:txBody>
      </p:sp>
      <p:sp>
        <p:nvSpPr>
          <p:cNvPr id="4" name="Slayt Numarası Yer Tutucusu 3"/>
          <p:cNvSpPr>
            <a:spLocks noGrp="1"/>
          </p:cNvSpPr>
          <p:nvPr>
            <p:ph type="sldNum" sz="quarter" idx="12"/>
          </p:nvPr>
        </p:nvSpPr>
        <p:spPr/>
        <p:txBody>
          <a:bodyPr/>
          <a:lstStyle/>
          <a:p>
            <a:fld id="{5DBEE46B-081C-46ED-8B65-9B7BA9DA2C6A}" type="slidenum">
              <a:rPr lang="tr-TR" smtClean="0"/>
              <a:t>20</a:t>
            </a:fld>
            <a:endParaRPr lang="tr-TR"/>
          </a:p>
        </p:txBody>
      </p:sp>
    </p:spTree>
    <p:extLst>
      <p:ext uri="{BB962C8B-B14F-4D97-AF65-F5344CB8AC3E}">
        <p14:creationId xmlns:p14="http://schemas.microsoft.com/office/powerpoint/2010/main" val="3895604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İki yönlü iletişim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İki-yönlü </a:t>
            </a:r>
            <a:r>
              <a:rPr lang="tr-TR" dirty="0"/>
              <a:t>asimetrik model olarak adlandırılmıştır. Uygulayıcılar, tutum ve davranışlara yönelik bilimsel yöntemler kullanmakta, araştırma ve değerlendirme yapmaktadırlar. Amaç, kamuları etkilemek ve ikna etmek olduğu için asimetrik bir ilişki söz konusudur. </a:t>
            </a:r>
            <a:endParaRPr lang="tr-TR" dirty="0" smtClean="0"/>
          </a:p>
          <a:p>
            <a:r>
              <a:rPr lang="tr-TR" dirty="0" smtClean="0"/>
              <a:t>İki-yönlü </a:t>
            </a:r>
            <a:r>
              <a:rPr lang="tr-TR" dirty="0"/>
              <a:t>simetrik model uygulamalarından söz edilmektedir. Amaç, dengeli, karşılıklı yarar ve anlayış ilişkisine dayalı bir iletişim etkinliği ortaya koymaktır. Hem örgütte hem de kamularda halkla ilişkiler faaliyeti sonunda değişim yaşanması beklenmektedir (</a:t>
            </a:r>
            <a:r>
              <a:rPr lang="tr-TR" dirty="0" err="1"/>
              <a:t>Grunig</a:t>
            </a:r>
            <a:r>
              <a:rPr lang="tr-TR" dirty="0"/>
              <a:t> ve </a:t>
            </a:r>
            <a:r>
              <a:rPr lang="tr-TR" dirty="0" err="1"/>
              <a:t>Hunt</a:t>
            </a:r>
            <a:r>
              <a:rPr lang="tr-TR" dirty="0"/>
              <a:t>, 1984: 21-25; </a:t>
            </a:r>
            <a:r>
              <a:rPr lang="tr-TR" dirty="0" err="1"/>
              <a:t>Grunig</a:t>
            </a:r>
            <a:r>
              <a:rPr lang="tr-TR" dirty="0"/>
              <a:t>, 1997: 259-260; </a:t>
            </a:r>
            <a:r>
              <a:rPr lang="tr-TR" dirty="0" err="1"/>
              <a:t>Pira</a:t>
            </a:r>
            <a:r>
              <a:rPr lang="tr-TR" dirty="0"/>
              <a:t> vd., 2005: 21-27; </a:t>
            </a:r>
            <a:r>
              <a:rPr lang="tr-TR" dirty="0" err="1"/>
              <a:t>Grunig</a:t>
            </a:r>
            <a:r>
              <a:rPr lang="tr-TR" dirty="0"/>
              <a:t> ve </a:t>
            </a:r>
            <a:r>
              <a:rPr lang="tr-TR" dirty="0" err="1"/>
              <a:t>Grunig</a:t>
            </a:r>
            <a:r>
              <a:rPr lang="tr-TR" dirty="0"/>
              <a:t>, 2005: 309-312).</a:t>
            </a:r>
          </a:p>
        </p:txBody>
      </p:sp>
      <p:sp>
        <p:nvSpPr>
          <p:cNvPr id="4" name="Slayt Numarası Yer Tutucusu 3"/>
          <p:cNvSpPr>
            <a:spLocks noGrp="1"/>
          </p:cNvSpPr>
          <p:nvPr>
            <p:ph type="sldNum" sz="quarter" idx="12"/>
          </p:nvPr>
        </p:nvSpPr>
        <p:spPr/>
        <p:txBody>
          <a:bodyPr/>
          <a:lstStyle/>
          <a:p>
            <a:fld id="{5DBEE46B-081C-46ED-8B65-9B7BA9DA2C6A}" type="slidenum">
              <a:rPr lang="tr-TR" smtClean="0"/>
              <a:t>21</a:t>
            </a:fld>
            <a:endParaRPr lang="tr-TR"/>
          </a:p>
        </p:txBody>
      </p:sp>
    </p:spTree>
    <p:extLst>
      <p:ext uri="{BB962C8B-B14F-4D97-AF65-F5344CB8AC3E}">
        <p14:creationId xmlns:p14="http://schemas.microsoft.com/office/powerpoint/2010/main" val="1049829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Kültürel iletişim ve Hİ modelleri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4131892353"/>
              </p:ext>
            </p:extLst>
          </p:nvPr>
        </p:nvGraphicFramePr>
        <p:xfrm>
          <a:off x="899592" y="2204865"/>
          <a:ext cx="7056784" cy="3672405"/>
        </p:xfrm>
        <a:graphic>
          <a:graphicData uri="http://schemas.openxmlformats.org/drawingml/2006/table">
            <a:tbl>
              <a:tblPr firstRow="1" bandRow="1">
                <a:tableStyleId>{5C22544A-7EE6-4342-B048-85BDC9FD1C3A}</a:tableStyleId>
              </a:tblPr>
              <a:tblGrid>
                <a:gridCol w="3528392"/>
                <a:gridCol w="3528392"/>
              </a:tblGrid>
              <a:tr h="734481">
                <a:tc>
                  <a:txBody>
                    <a:bodyPr/>
                    <a:lstStyle/>
                    <a:p>
                      <a:r>
                        <a:rPr lang="tr-TR" dirty="0" smtClean="0"/>
                        <a:t>Kültürel İletişim</a:t>
                      </a:r>
                      <a:endParaRPr lang="tr-TR" dirty="0"/>
                    </a:p>
                  </a:txBody>
                  <a:tcPr/>
                </a:tc>
                <a:tc>
                  <a:txBody>
                    <a:bodyPr/>
                    <a:lstStyle/>
                    <a:p>
                      <a:r>
                        <a:rPr lang="tr-TR" dirty="0" err="1" smtClean="0"/>
                        <a:t>Grunig</a:t>
                      </a:r>
                      <a:r>
                        <a:rPr lang="tr-TR" dirty="0" smtClean="0"/>
                        <a:t> ve </a:t>
                      </a:r>
                      <a:r>
                        <a:rPr lang="tr-TR" dirty="0" err="1" smtClean="0"/>
                        <a:t>Hunt</a:t>
                      </a:r>
                      <a:r>
                        <a:rPr lang="tr-TR" baseline="0" dirty="0" smtClean="0"/>
                        <a:t> Hİ</a:t>
                      </a:r>
                      <a:endParaRPr lang="tr-TR" dirty="0"/>
                    </a:p>
                  </a:txBody>
                  <a:tcPr/>
                </a:tc>
              </a:tr>
              <a:tr h="734481">
                <a:tc>
                  <a:txBody>
                    <a:bodyPr/>
                    <a:lstStyle/>
                    <a:p>
                      <a:r>
                        <a:rPr lang="tr-TR" dirty="0" smtClean="0"/>
                        <a:t>Tek yönlü</a:t>
                      </a:r>
                      <a:endParaRPr lang="tr-TR" dirty="0"/>
                    </a:p>
                  </a:txBody>
                  <a:tcPr/>
                </a:tc>
                <a:tc>
                  <a:txBody>
                    <a:bodyPr/>
                    <a:lstStyle/>
                    <a:p>
                      <a:r>
                        <a:rPr lang="tr-TR" dirty="0" smtClean="0"/>
                        <a:t>Basın ajansı</a:t>
                      </a:r>
                      <a:endParaRPr lang="tr-TR" dirty="0"/>
                    </a:p>
                  </a:txBody>
                  <a:tcPr/>
                </a:tc>
              </a:tr>
              <a:tr h="734481">
                <a:tc>
                  <a:txBody>
                    <a:bodyPr/>
                    <a:lstStyle/>
                    <a:p>
                      <a:r>
                        <a:rPr lang="tr-TR" dirty="0" smtClean="0"/>
                        <a:t>Öz sunum</a:t>
                      </a:r>
                      <a:endParaRPr lang="tr-TR" dirty="0"/>
                    </a:p>
                  </a:txBody>
                  <a:tcPr/>
                </a:tc>
                <a:tc>
                  <a:txBody>
                    <a:bodyPr/>
                    <a:lstStyle/>
                    <a:p>
                      <a:r>
                        <a:rPr lang="tr-TR" dirty="0" smtClean="0"/>
                        <a:t>Kamu bilgilendirme</a:t>
                      </a:r>
                      <a:endParaRPr lang="tr-TR" dirty="0"/>
                    </a:p>
                  </a:txBody>
                  <a:tcPr/>
                </a:tc>
              </a:tr>
              <a:tr h="734481">
                <a:tc>
                  <a:txBody>
                    <a:bodyPr/>
                    <a:lstStyle/>
                    <a:p>
                      <a:r>
                        <a:rPr lang="tr-TR" dirty="0" smtClean="0"/>
                        <a:t>Bilgi</a:t>
                      </a:r>
                      <a:endParaRPr lang="tr-TR" dirty="0"/>
                    </a:p>
                  </a:txBody>
                  <a:tcPr/>
                </a:tc>
                <a:tc>
                  <a:txBody>
                    <a:bodyPr/>
                    <a:lstStyle/>
                    <a:p>
                      <a:r>
                        <a:rPr lang="tr-TR" dirty="0" smtClean="0"/>
                        <a:t>Tek yönlü simetrik</a:t>
                      </a:r>
                      <a:endParaRPr lang="tr-TR" dirty="0"/>
                    </a:p>
                  </a:txBody>
                  <a:tcPr/>
                </a:tc>
              </a:tr>
              <a:tr h="734481">
                <a:tc>
                  <a:txBody>
                    <a:bodyPr/>
                    <a:lstStyle/>
                    <a:p>
                      <a:r>
                        <a:rPr lang="tr-TR" dirty="0" smtClean="0"/>
                        <a:t>Değilim ve ortaklık</a:t>
                      </a:r>
                      <a:endParaRPr lang="tr-TR" dirty="0"/>
                    </a:p>
                  </a:txBody>
                  <a:tcPr/>
                </a:tc>
                <a:tc>
                  <a:txBody>
                    <a:bodyPr/>
                    <a:lstStyle/>
                    <a:p>
                      <a:r>
                        <a:rPr lang="tr-TR" dirty="0" smtClean="0"/>
                        <a:t>İki yönlü simetrik</a:t>
                      </a:r>
                      <a:endParaRPr lang="tr-TR" dirty="0"/>
                    </a:p>
                  </a:txBody>
                  <a:tcPr/>
                </a:tc>
              </a:tr>
            </a:tbl>
          </a:graphicData>
        </a:graphic>
      </p:graphicFrame>
      <p:sp>
        <p:nvSpPr>
          <p:cNvPr id="4" name="Slayt Numarası Yer Tutucusu 3"/>
          <p:cNvSpPr>
            <a:spLocks noGrp="1"/>
          </p:cNvSpPr>
          <p:nvPr>
            <p:ph type="sldNum" sz="quarter" idx="12"/>
          </p:nvPr>
        </p:nvSpPr>
        <p:spPr/>
        <p:txBody>
          <a:bodyPr/>
          <a:lstStyle/>
          <a:p>
            <a:fld id="{5DBEE46B-081C-46ED-8B65-9B7BA9DA2C6A}" type="slidenum">
              <a:rPr lang="tr-TR" smtClean="0"/>
              <a:t>22</a:t>
            </a:fld>
            <a:endParaRPr lang="tr-TR"/>
          </a:p>
        </p:txBody>
      </p:sp>
    </p:spTree>
    <p:extLst>
      <p:ext uri="{BB962C8B-B14F-4D97-AF65-F5344CB8AC3E}">
        <p14:creationId xmlns:p14="http://schemas.microsoft.com/office/powerpoint/2010/main" val="782954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Potter Yumuşak ve Sert KD</a:t>
            </a:r>
            <a:endParaRPr lang="tr-TR" dirty="0"/>
          </a:p>
        </p:txBody>
      </p:sp>
      <p:sp>
        <p:nvSpPr>
          <p:cNvPr id="3" name="İçerik Yer Tutucusu 2"/>
          <p:cNvSpPr>
            <a:spLocks noGrp="1"/>
          </p:cNvSpPr>
          <p:nvPr>
            <p:ph idx="1"/>
          </p:nvPr>
        </p:nvSpPr>
        <p:spPr/>
        <p:txBody>
          <a:bodyPr/>
          <a:lstStyle/>
          <a:p>
            <a:r>
              <a:rPr lang="tr-TR" dirty="0" err="1" smtClean="0"/>
              <a:t>Evan</a:t>
            </a:r>
            <a:r>
              <a:rPr lang="tr-TR" dirty="0" smtClean="0"/>
              <a:t> Potter Joseph </a:t>
            </a:r>
            <a:r>
              <a:rPr lang="tr-TR" dirty="0" err="1" smtClean="0"/>
              <a:t>Nye’ın</a:t>
            </a:r>
            <a:r>
              <a:rPr lang="tr-TR" dirty="0" smtClean="0"/>
              <a:t> yumuşak ve sert güç kavramlarını kamu diplomasisine uyarlamış ve kamu diplomasisinin de yumuşak ve sert modelleri olduğunu öne sürmüştür. </a:t>
            </a:r>
          </a:p>
          <a:p>
            <a:r>
              <a:rPr lang="tr-TR" dirty="0" smtClean="0"/>
              <a:t>Kısa ve orta ölçekli uygulamalar içinde propagandayı barındırır ve sert kamu diplomasiyi oluşturur.</a:t>
            </a:r>
          </a:p>
          <a:p>
            <a:r>
              <a:rPr lang="tr-TR" dirty="0" smtClean="0"/>
              <a:t>Öte yanda uzun vadeli kültürel ilişkileri içeren uygulamalar yumuşak kamu diplomasiyi oluşturur.</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23</a:t>
            </a:fld>
            <a:endParaRPr lang="tr-TR"/>
          </a:p>
        </p:txBody>
      </p:sp>
    </p:spTree>
    <p:extLst>
      <p:ext uri="{BB962C8B-B14F-4D97-AF65-F5344CB8AC3E}">
        <p14:creationId xmlns:p14="http://schemas.microsoft.com/office/powerpoint/2010/main" val="594990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Sert ve Yumuşak KD</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617856072"/>
              </p:ext>
            </p:extLst>
          </p:nvPr>
        </p:nvGraphicFramePr>
        <p:xfrm>
          <a:off x="457200" y="1935163"/>
          <a:ext cx="8229600" cy="44907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tr-TR" dirty="0"/>
                    </a:p>
                  </a:txBody>
                  <a:tcPr/>
                </a:tc>
                <a:tc>
                  <a:txBody>
                    <a:bodyPr/>
                    <a:lstStyle/>
                    <a:p>
                      <a:r>
                        <a:rPr lang="tr-TR" dirty="0" smtClean="0"/>
                        <a:t>Sert</a:t>
                      </a:r>
                      <a:endParaRPr lang="tr-TR" dirty="0"/>
                    </a:p>
                  </a:txBody>
                  <a:tcPr/>
                </a:tc>
                <a:tc>
                  <a:txBody>
                    <a:bodyPr/>
                    <a:lstStyle/>
                    <a:p>
                      <a:r>
                        <a:rPr lang="tr-TR" dirty="0" smtClean="0"/>
                        <a:t>Yumuşak</a:t>
                      </a:r>
                      <a:endParaRPr lang="tr-TR" dirty="0"/>
                    </a:p>
                  </a:txBody>
                  <a:tcPr/>
                </a:tc>
              </a:tr>
              <a:tr h="370840">
                <a:tc>
                  <a:txBody>
                    <a:bodyPr/>
                    <a:lstStyle/>
                    <a:p>
                      <a:r>
                        <a:rPr lang="tr-TR" dirty="0" smtClean="0"/>
                        <a:t>Süre</a:t>
                      </a:r>
                      <a:endParaRPr lang="tr-TR" dirty="0"/>
                    </a:p>
                  </a:txBody>
                  <a:tcPr/>
                </a:tc>
                <a:tc>
                  <a:txBody>
                    <a:bodyPr/>
                    <a:lstStyle/>
                    <a:p>
                      <a:r>
                        <a:rPr lang="tr-TR" dirty="0" smtClean="0"/>
                        <a:t>Kısa-orta vade</a:t>
                      </a:r>
                      <a:endParaRPr lang="tr-TR" dirty="0"/>
                    </a:p>
                  </a:txBody>
                  <a:tcPr/>
                </a:tc>
                <a:tc>
                  <a:txBody>
                    <a:bodyPr/>
                    <a:lstStyle/>
                    <a:p>
                      <a:r>
                        <a:rPr lang="tr-TR" dirty="0" smtClean="0"/>
                        <a:t>Orta-uzun</a:t>
                      </a:r>
                      <a:r>
                        <a:rPr lang="tr-TR" baseline="0" dirty="0" smtClean="0"/>
                        <a:t> vade</a:t>
                      </a:r>
                      <a:endParaRPr lang="tr-TR" dirty="0"/>
                    </a:p>
                  </a:txBody>
                  <a:tcPr/>
                </a:tc>
              </a:tr>
              <a:tr h="370840">
                <a:tc>
                  <a:txBody>
                    <a:bodyPr/>
                    <a:lstStyle/>
                    <a:p>
                      <a:r>
                        <a:rPr lang="tr-TR" dirty="0" smtClean="0"/>
                        <a:t>Davranış</a:t>
                      </a:r>
                      <a:endParaRPr lang="tr-TR" dirty="0"/>
                    </a:p>
                  </a:txBody>
                  <a:tcPr/>
                </a:tc>
                <a:tc>
                  <a:txBody>
                    <a:bodyPr/>
                    <a:lstStyle/>
                    <a:p>
                      <a:r>
                        <a:rPr lang="tr-TR" dirty="0" smtClean="0"/>
                        <a:t>Kumanda etme, kontrol baskı ve rüşvet</a:t>
                      </a:r>
                    </a:p>
                    <a:p>
                      <a:r>
                        <a:rPr lang="tr-TR" dirty="0" smtClean="0"/>
                        <a:t>Propaganda</a:t>
                      </a:r>
                    </a:p>
                    <a:p>
                      <a:r>
                        <a:rPr lang="tr-TR" dirty="0" smtClean="0"/>
                        <a:t>Medya</a:t>
                      </a:r>
                      <a:r>
                        <a:rPr lang="tr-TR" baseline="0" dirty="0" smtClean="0"/>
                        <a:t> ile ilişkiler</a:t>
                      </a:r>
                    </a:p>
                    <a:p>
                      <a:r>
                        <a:rPr lang="tr-TR" baseline="0" dirty="0" smtClean="0"/>
                        <a:t>Savunuculuk kampanyaları</a:t>
                      </a:r>
                    </a:p>
                    <a:p>
                      <a:r>
                        <a:rPr lang="tr-TR" baseline="0" dirty="0" smtClean="0"/>
                        <a:t>Hükümet ilişkileri</a:t>
                      </a:r>
                    </a:p>
                    <a:p>
                      <a:r>
                        <a:rPr lang="tr-TR" baseline="0" dirty="0" smtClean="0"/>
                        <a:t>Kişisel diplomasi</a:t>
                      </a:r>
                    </a:p>
                    <a:p>
                      <a:r>
                        <a:rPr lang="tr-TR" baseline="0" dirty="0" smtClean="0"/>
                        <a:t>Sembolik etkiler</a:t>
                      </a:r>
                      <a:endParaRPr lang="tr-TR" dirty="0" smtClean="0"/>
                    </a:p>
                  </a:txBody>
                  <a:tcPr/>
                </a:tc>
                <a:tc>
                  <a:txBody>
                    <a:bodyPr/>
                    <a:lstStyle/>
                    <a:p>
                      <a:r>
                        <a:rPr lang="tr-TR" dirty="0" err="1" smtClean="0"/>
                        <a:t>İşbilirliği</a:t>
                      </a:r>
                      <a:r>
                        <a:rPr lang="tr-TR" dirty="0" smtClean="0"/>
                        <a:t>, gündem</a:t>
                      </a:r>
                      <a:r>
                        <a:rPr lang="tr-TR" baseline="0" dirty="0" smtClean="0"/>
                        <a:t> oluşturma, ilgi çekme</a:t>
                      </a:r>
                    </a:p>
                    <a:p>
                      <a:r>
                        <a:rPr lang="tr-TR" baseline="0" dirty="0" smtClean="0"/>
                        <a:t>Kültürel ve akademik ilişkiler</a:t>
                      </a:r>
                    </a:p>
                    <a:p>
                      <a:r>
                        <a:rPr lang="tr-TR" baseline="0" dirty="0" smtClean="0"/>
                        <a:t>Uluslararası spor</a:t>
                      </a:r>
                    </a:p>
                    <a:p>
                      <a:r>
                        <a:rPr lang="tr-TR" baseline="0" dirty="0" smtClean="0"/>
                        <a:t>Yatırım ve ticaretin </a:t>
                      </a:r>
                      <a:r>
                        <a:rPr lang="tr-TR" baseline="0" dirty="0" err="1" smtClean="0"/>
                        <a:t>teşviği</a:t>
                      </a:r>
                      <a:endParaRPr lang="tr-TR" baseline="0" dirty="0" smtClean="0"/>
                    </a:p>
                    <a:p>
                      <a:r>
                        <a:rPr lang="tr-TR" baseline="0" dirty="0" smtClean="0"/>
                        <a:t>Turizm</a:t>
                      </a:r>
                      <a:endParaRPr lang="tr-TR" dirty="0"/>
                    </a:p>
                  </a:txBody>
                  <a:tcPr/>
                </a:tc>
              </a:tr>
              <a:tr h="370840">
                <a:tc>
                  <a:txBody>
                    <a:bodyPr/>
                    <a:lstStyle/>
                    <a:p>
                      <a:r>
                        <a:rPr lang="tr-TR" dirty="0" smtClean="0"/>
                        <a:t>Kaynak</a:t>
                      </a:r>
                      <a:endParaRPr lang="tr-TR" dirty="0"/>
                    </a:p>
                  </a:txBody>
                  <a:tcPr/>
                </a:tc>
                <a:tc>
                  <a:txBody>
                    <a:bodyPr/>
                    <a:lstStyle/>
                    <a:p>
                      <a:r>
                        <a:rPr lang="tr-TR" dirty="0" smtClean="0"/>
                        <a:t>Elçilikler, konsolosluklar, ordu, yardım ajansları</a:t>
                      </a:r>
                      <a:endParaRPr lang="tr-TR" dirty="0"/>
                    </a:p>
                  </a:txBody>
                  <a:tcPr/>
                </a:tc>
                <a:tc>
                  <a:txBody>
                    <a:bodyPr/>
                    <a:lstStyle/>
                    <a:p>
                      <a:r>
                        <a:rPr lang="tr-TR" dirty="0" smtClean="0"/>
                        <a:t>Öğrenciler, sporcular,</a:t>
                      </a:r>
                      <a:r>
                        <a:rPr lang="tr-TR" baseline="0" dirty="0" smtClean="0"/>
                        <a:t> akademisyenler, iş insanları, gönüllüler</a:t>
                      </a:r>
                      <a:r>
                        <a:rPr lang="tr-TR" baseline="0" smtClean="0"/>
                        <a:t>, sanatçılar</a:t>
                      </a:r>
                      <a:endParaRPr lang="tr-TR"/>
                    </a:p>
                  </a:txBody>
                  <a:tcPr/>
                </a:tc>
              </a:tr>
            </a:tbl>
          </a:graphicData>
        </a:graphic>
      </p:graphicFrame>
      <p:sp>
        <p:nvSpPr>
          <p:cNvPr id="4" name="Slayt Numarası Yer Tutucusu 3"/>
          <p:cNvSpPr>
            <a:spLocks noGrp="1"/>
          </p:cNvSpPr>
          <p:nvPr>
            <p:ph type="sldNum" sz="quarter" idx="12"/>
          </p:nvPr>
        </p:nvSpPr>
        <p:spPr/>
        <p:txBody>
          <a:bodyPr/>
          <a:lstStyle/>
          <a:p>
            <a:fld id="{5DBEE46B-081C-46ED-8B65-9B7BA9DA2C6A}" type="slidenum">
              <a:rPr lang="tr-TR" smtClean="0"/>
              <a:t>24</a:t>
            </a:fld>
            <a:endParaRPr lang="tr-TR"/>
          </a:p>
        </p:txBody>
      </p:sp>
    </p:spTree>
    <p:extLst>
      <p:ext uri="{BB962C8B-B14F-4D97-AF65-F5344CB8AC3E}">
        <p14:creationId xmlns:p14="http://schemas.microsoft.com/office/powerpoint/2010/main" val="3418707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Diplomasi</a:t>
            </a:r>
            <a:endParaRPr lang="tr-TR" dirty="0"/>
          </a:p>
        </p:txBody>
      </p:sp>
      <p:sp>
        <p:nvSpPr>
          <p:cNvPr id="3" name="İçerik Yer Tutucusu 2"/>
          <p:cNvSpPr>
            <a:spLocks noGrp="1"/>
          </p:cNvSpPr>
          <p:nvPr>
            <p:ph idx="1"/>
          </p:nvPr>
        </p:nvSpPr>
        <p:spPr/>
        <p:txBody>
          <a:bodyPr/>
          <a:lstStyle/>
          <a:p>
            <a:r>
              <a:rPr lang="tr-TR" dirty="0" smtClean="0"/>
              <a:t>Türk Dil Kurumu Sözlüğü diplomasiyi, “1. Uluslararası ilişkileri düzenleyen antlaşmalar bütünü. 2. Yabancı bir ülkede ve uluslararası toplantılarda ülkesini temsil etme işi ve sanatı. 3. Bu işte çalışan kimsenin görevi, mesleği 4. Bu görevlilerin oluşturduğu topluluk 5. mec. Güç bir görüşme sırasında gösterilen ustalık ve beceriklilik.” şeklinde tanımlamaktadır (Türk Dil Kurumu, 2010)</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3</a:t>
            </a:fld>
            <a:endParaRPr lang="tr-TR"/>
          </a:p>
        </p:txBody>
      </p:sp>
    </p:spTree>
    <p:extLst>
      <p:ext uri="{BB962C8B-B14F-4D97-AF65-F5344CB8AC3E}">
        <p14:creationId xmlns:p14="http://schemas.microsoft.com/office/powerpoint/2010/main" val="3072599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Geleneksel diplomasi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Geleneksel diplomasi uluslararası ilişkileri, devlet-devlet düzeyinde ve diplomatlar arasındaki etkileşimle düzenleyen bir alan olarak nitelemektedir. Geleneksel bakış açısına uygun düşen bir tanımla, </a:t>
            </a:r>
            <a:r>
              <a:rPr lang="tr-TR" dirty="0" err="1" smtClean="0"/>
              <a:t>Gönlübol</a:t>
            </a:r>
            <a:r>
              <a:rPr lang="tr-TR" dirty="0" smtClean="0"/>
              <a:t>, diplomasiyi, “bir hükümetin belli konulardaki kanı ve görüşlerini doğrudan doğruya öteki devletlerin karar vericilerine iletilmesi süreci” olarak tanımlamış ve sürecin devlet yetkilileri arasında gerçekleştiğini ifade etmiştir (1993: 116). Arı ise, diplomasiyi “bir hükümetin belli konulardaki kanı ve görüşlerinin doğrudan doğruya öteki devletlerin karar vericilerine iletmesidir” şeklinde tanımlamıştır (2009: 340). Hükümet, devlet başkanları, dışişleri bakanlıkları ve ilgili diğer bakanlıklar diplomasi sürecinin içinde yer almaktadır.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4</a:t>
            </a:fld>
            <a:endParaRPr lang="tr-TR"/>
          </a:p>
        </p:txBody>
      </p:sp>
    </p:spTree>
    <p:extLst>
      <p:ext uri="{BB962C8B-B14F-4D97-AF65-F5344CB8AC3E}">
        <p14:creationId xmlns:p14="http://schemas.microsoft.com/office/powerpoint/2010/main" val="3489780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21. </a:t>
            </a:r>
            <a:r>
              <a:rPr lang="tr-TR" dirty="0"/>
              <a:t>y</a:t>
            </a:r>
            <a:r>
              <a:rPr lang="tr-TR" dirty="0" smtClean="0"/>
              <a:t>y diplomasisi</a:t>
            </a:r>
            <a:endParaRPr lang="tr-TR" dirty="0"/>
          </a:p>
        </p:txBody>
      </p:sp>
      <p:sp>
        <p:nvSpPr>
          <p:cNvPr id="3" name="İçerik Yer Tutucusu 2"/>
          <p:cNvSpPr>
            <a:spLocks noGrp="1"/>
          </p:cNvSpPr>
          <p:nvPr>
            <p:ph idx="1"/>
          </p:nvPr>
        </p:nvSpPr>
        <p:spPr/>
        <p:txBody>
          <a:bodyPr>
            <a:normAutofit/>
          </a:bodyPr>
          <a:lstStyle/>
          <a:p>
            <a:r>
              <a:rPr lang="tr-TR" dirty="0" smtClean="0"/>
              <a:t>Kamu diplomasisi kavramını gündeme getiren diplomasi kavramsallaştırması ise bu yaklaşımdan daha geniş bir bakış açısının ürünüdür. Bu yaklaşıma göre diplomasi “uluslararası çevrenin yönetimidir” (</a:t>
            </a:r>
            <a:r>
              <a:rPr lang="tr-TR" dirty="0" err="1" smtClean="0"/>
              <a:t>Cull</a:t>
            </a:r>
            <a:r>
              <a:rPr lang="tr-TR" dirty="0" smtClean="0"/>
              <a:t>, 2009: 12). Uluslararası aktörler bu yaklaşımda, devletler, çok uluslu şirketler, sivil toplum örgütleri, uluslararası örgütler, vatandaşlar ve hatta terörist örgütler gibi pek çok grubu içermektedir.</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5</a:t>
            </a:fld>
            <a:endParaRPr lang="tr-TR"/>
          </a:p>
        </p:txBody>
      </p:sp>
    </p:spTree>
    <p:extLst>
      <p:ext uri="{BB962C8B-B14F-4D97-AF65-F5344CB8AC3E}">
        <p14:creationId xmlns:p14="http://schemas.microsoft.com/office/powerpoint/2010/main" val="2888109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936104"/>
          </a:xfrm>
        </p:spPr>
        <p:txBody>
          <a:bodyPr/>
          <a:lstStyle/>
          <a:p>
            <a:r>
              <a:rPr lang="tr-TR" dirty="0" smtClean="0"/>
              <a:t>Geleneksel Kamu diplomasisi</a:t>
            </a:r>
            <a:endParaRPr lang="tr-TR" dirty="0"/>
          </a:p>
        </p:txBody>
      </p:sp>
      <p:sp>
        <p:nvSpPr>
          <p:cNvPr id="3" name="İçerik Yer Tutucusu 2"/>
          <p:cNvSpPr>
            <a:spLocks noGrp="1"/>
          </p:cNvSpPr>
          <p:nvPr>
            <p:ph idx="1"/>
          </p:nvPr>
        </p:nvSpPr>
        <p:spPr>
          <a:xfrm>
            <a:off x="457200" y="1600200"/>
            <a:ext cx="8229600" cy="4709120"/>
          </a:xfrm>
        </p:spPr>
        <p:txBody>
          <a:bodyPr>
            <a:normAutofit/>
          </a:bodyPr>
          <a:lstStyle/>
          <a:p>
            <a:r>
              <a:rPr lang="tr-TR" dirty="0" err="1" smtClean="0"/>
              <a:t>Manheim</a:t>
            </a:r>
            <a:r>
              <a:rPr lang="tr-TR" dirty="0" smtClean="0"/>
              <a:t> (1990:4) kamu diplomasisini, “devletlerin uluslararası kamuoyunu veya seçkinlerinin düşüncelerini ülkenin çıkarları doğrultusunda etkileme çabaları” olarak açıklamıştır. </a:t>
            </a:r>
          </a:p>
          <a:p>
            <a:r>
              <a:rPr lang="tr-TR" dirty="0" err="1" smtClean="0"/>
              <a:t>Snow</a:t>
            </a:r>
            <a:r>
              <a:rPr lang="tr-TR" dirty="0" smtClean="0"/>
              <a:t> (2009: 6) “geleneksel olarak kamu diplomasisi, devletlerin küresel kamuyla konuşmasıdır ve ulusal amaç ve dış politikayla ilgili destek sağlamak için bilgilendirme, etkileme ve ilgi çekmeye yönelik faaliyetleri içerir” şeklinde tanımlamıştır. </a:t>
            </a:r>
          </a:p>
        </p:txBody>
      </p:sp>
      <p:sp>
        <p:nvSpPr>
          <p:cNvPr id="4" name="Slayt Numarası Yer Tutucusu 3"/>
          <p:cNvSpPr>
            <a:spLocks noGrp="1"/>
          </p:cNvSpPr>
          <p:nvPr>
            <p:ph type="sldNum" sz="quarter" idx="12"/>
          </p:nvPr>
        </p:nvSpPr>
        <p:spPr/>
        <p:txBody>
          <a:bodyPr/>
          <a:lstStyle/>
          <a:p>
            <a:fld id="{5DBEE46B-081C-46ED-8B65-9B7BA9DA2C6A}" type="slidenum">
              <a:rPr lang="tr-TR" smtClean="0"/>
              <a:t>6</a:t>
            </a:fld>
            <a:endParaRPr lang="tr-TR"/>
          </a:p>
        </p:txBody>
      </p:sp>
    </p:spTree>
    <p:extLst>
      <p:ext uri="{BB962C8B-B14F-4D97-AF65-F5344CB8AC3E}">
        <p14:creationId xmlns:p14="http://schemas.microsoft.com/office/powerpoint/2010/main" val="494376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Szondi</a:t>
            </a:r>
            <a:r>
              <a:rPr lang="tr-TR" dirty="0"/>
              <a:t> (2008: 6) kamu diplomasisini “yurt dışındaki hedef kitlenin ‘duygu ve düşüncelerinde’  değişim yaratmak için yapılan kamusal iletişimdir” şeklinde tanımlamıştır. </a:t>
            </a:r>
          </a:p>
          <a:p>
            <a:r>
              <a:rPr lang="tr-TR" dirty="0"/>
              <a:t>Bu çabalar ağırlıklı olarak tek yönlü iletişim çalışmalarını içerir ve propagandaya  benzer bir nitelik taşımaktadır. Bu çerçevede kamu diplomasisi iki aşamalı bir çalışmadır. Öncelikle hedeflenen ülkenin genel kamuoyu etkilenmeye çalışılmakta ve onların da kendi hükümetlerini iç ve dış siyasetle ilgili karar alma süreçlerinde etkilemeleri beklenmektedir.</a:t>
            </a:r>
          </a:p>
        </p:txBody>
      </p:sp>
      <p:sp>
        <p:nvSpPr>
          <p:cNvPr id="4" name="Slayt Numarası Yer Tutucusu 3"/>
          <p:cNvSpPr>
            <a:spLocks noGrp="1"/>
          </p:cNvSpPr>
          <p:nvPr>
            <p:ph type="sldNum" sz="quarter" idx="12"/>
          </p:nvPr>
        </p:nvSpPr>
        <p:spPr/>
        <p:txBody>
          <a:bodyPr/>
          <a:lstStyle/>
          <a:p>
            <a:fld id="{5DBEE46B-081C-46ED-8B65-9B7BA9DA2C6A}" type="slidenum">
              <a:rPr lang="tr-TR" smtClean="0"/>
              <a:t>7</a:t>
            </a:fld>
            <a:endParaRPr lang="tr-TR"/>
          </a:p>
        </p:txBody>
      </p:sp>
    </p:spTree>
    <p:extLst>
      <p:ext uri="{BB962C8B-B14F-4D97-AF65-F5344CB8AC3E}">
        <p14:creationId xmlns:p14="http://schemas.microsoft.com/office/powerpoint/2010/main" val="1477991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Doğuş nedenleri</a:t>
            </a:r>
            <a:endParaRPr lang="tr-TR" dirty="0"/>
          </a:p>
        </p:txBody>
      </p:sp>
      <p:sp>
        <p:nvSpPr>
          <p:cNvPr id="3" name="İçerik Yer Tutucusu 2"/>
          <p:cNvSpPr>
            <a:spLocks noGrp="1"/>
          </p:cNvSpPr>
          <p:nvPr>
            <p:ph idx="1"/>
          </p:nvPr>
        </p:nvSpPr>
        <p:spPr/>
        <p:txBody>
          <a:bodyPr/>
          <a:lstStyle/>
          <a:p>
            <a:r>
              <a:rPr lang="tr-TR" dirty="0" smtClean="0"/>
              <a:t>İlk kamu diplomasisi uygulamaları Soğuk Savaş dönemine dayanmaktadır. İkinci Dünya Savaşı sonrasında kamu diplomasisi faaliyetlerinin doğmasının nedenleri:</a:t>
            </a:r>
          </a:p>
          <a:p>
            <a:pPr lvl="1"/>
            <a:r>
              <a:rPr lang="tr-TR" dirty="0" smtClean="0"/>
              <a:t>iletişim devrimi </a:t>
            </a:r>
          </a:p>
          <a:p>
            <a:pPr lvl="1"/>
            <a:r>
              <a:rPr lang="tr-TR" dirty="0" smtClean="0"/>
              <a:t>kamuoyunun önemini artması</a:t>
            </a:r>
          </a:p>
          <a:p>
            <a:pPr lvl="1"/>
            <a:r>
              <a:rPr lang="tr-TR" dirty="0" smtClean="0"/>
              <a:t>1948-64 tarihleri arasında kırk yedi yeni ülke kurulmuştur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8</a:t>
            </a:fld>
            <a:endParaRPr lang="tr-TR"/>
          </a:p>
        </p:txBody>
      </p:sp>
    </p:spTree>
    <p:extLst>
      <p:ext uri="{BB962C8B-B14F-4D97-AF65-F5344CB8AC3E}">
        <p14:creationId xmlns:p14="http://schemas.microsoft.com/office/powerpoint/2010/main" val="1577739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İkinci doğuş</a:t>
            </a:r>
            <a:endParaRPr lang="tr-TR" dirty="0"/>
          </a:p>
        </p:txBody>
      </p:sp>
      <p:sp>
        <p:nvSpPr>
          <p:cNvPr id="3" name="İçerik Yer Tutucusu 2"/>
          <p:cNvSpPr>
            <a:spLocks noGrp="1"/>
          </p:cNvSpPr>
          <p:nvPr>
            <p:ph idx="1"/>
          </p:nvPr>
        </p:nvSpPr>
        <p:spPr/>
        <p:txBody>
          <a:bodyPr>
            <a:normAutofit lnSpcReduction="10000"/>
          </a:bodyPr>
          <a:lstStyle/>
          <a:p>
            <a:r>
              <a:rPr lang="tr-TR" dirty="0" smtClean="0"/>
              <a:t>Kamu diplomasisinin tekrar gündeme gelmesinin ABD açısından dönüm noktası, 11 Eylül 2001’de Dünya Ticaret Merkezine yapılan terörist saldırıdır.</a:t>
            </a:r>
          </a:p>
          <a:p>
            <a:r>
              <a:rPr lang="tr-TR" dirty="0" smtClean="0"/>
              <a:t>Kıta Avrupası’nda ise başka bir tetikleyici durum söz konusudur. 1989 itibariyle, komünist bloğun parçası olan 8 ülkeden 29 yeni ülke ortaya çıkmıştır. Bu ülkelerin hepsi kendilerini Avrupa’nın tarihsel ve kültürel olarak bir parçası olarak konumlandırmakta ve tüm dünyaya politik olarak istikrarlı, demokratik ve geleceği parlak piyasa ekonomileri olarak kendilerini sunmak istemektedirler </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9</a:t>
            </a:fld>
            <a:endParaRPr lang="tr-TR"/>
          </a:p>
        </p:txBody>
      </p:sp>
    </p:spTree>
    <p:extLst>
      <p:ext uri="{BB962C8B-B14F-4D97-AF65-F5344CB8AC3E}">
        <p14:creationId xmlns:p14="http://schemas.microsoft.com/office/powerpoint/2010/main" val="2443090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327</TotalTime>
  <Words>1835</Words>
  <Application>Microsoft Office PowerPoint</Application>
  <PresentationFormat>Ekran Gösterisi (4:3)</PresentationFormat>
  <Paragraphs>157</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Akış</vt:lpstr>
      <vt:lpstr>Kamu diplomasisi:  Kuramlar, yaklaşımlar</vt:lpstr>
      <vt:lpstr>Kamu</vt:lpstr>
      <vt:lpstr>Diplomasi</vt:lpstr>
      <vt:lpstr>Geleneksel diplomasi</vt:lpstr>
      <vt:lpstr>21. yy diplomasisi</vt:lpstr>
      <vt:lpstr>Geleneksel Kamu diplomasisi</vt:lpstr>
      <vt:lpstr>PowerPoint Sunusu</vt:lpstr>
      <vt:lpstr>Doğuş nedenleri</vt:lpstr>
      <vt:lpstr>İkinci doğuş</vt:lpstr>
      <vt:lpstr>Yumuşak güç</vt:lpstr>
      <vt:lpstr>Yeni kamu diplomasisi</vt:lpstr>
      <vt:lpstr>PowerPoint Sunusu</vt:lpstr>
      <vt:lpstr>Geleneksel-Yeni KD</vt:lpstr>
      <vt:lpstr>Katı yaklaşım: Siyasal Bilgilendirme</vt:lpstr>
      <vt:lpstr>Esnek Yaklaşım:  Kültürel İletişim, Kültürel Diplomasi</vt:lpstr>
      <vt:lpstr>Esnek yaklaşım:  Kültürel İletişim, Kültürel Diplomasi</vt:lpstr>
      <vt:lpstr>PowerPoint Sunusu</vt:lpstr>
      <vt:lpstr>PowerPoint Sunusu</vt:lpstr>
      <vt:lpstr>Piesert- Kültürel iletişim</vt:lpstr>
      <vt:lpstr>Tek yönlü iletişim</vt:lpstr>
      <vt:lpstr>İki yönlü iletişim</vt:lpstr>
      <vt:lpstr>Kültürel iletişim ve Hİ modelleri</vt:lpstr>
      <vt:lpstr>Potter Yumuşak ve Sert KD</vt:lpstr>
      <vt:lpstr>Sert ve Yumuşak KD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Kuramlar yaklaşımlar</dc:title>
  <dc:creator>ayagmurlu</dc:creator>
  <cp:lastModifiedBy>aslı</cp:lastModifiedBy>
  <cp:revision>18</cp:revision>
  <cp:lastPrinted>2014-11-28T08:12:33Z</cp:lastPrinted>
  <dcterms:created xsi:type="dcterms:W3CDTF">2013-11-11T11:37:09Z</dcterms:created>
  <dcterms:modified xsi:type="dcterms:W3CDTF">2014-11-28T09:43:41Z</dcterms:modified>
</cp:coreProperties>
</file>